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Default Extension="doc" ContentType="application/msword"/>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Default Extension="vml" ContentType="application/vnd.openxmlformats-officedocument.vmlDrawing"/>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Default Extension="wmf" ContentType="image/x-wmf"/>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58" r:id="rId1"/>
  </p:sldMasterIdLst>
  <p:notesMasterIdLst>
    <p:notesMasterId r:id="rId52"/>
  </p:notesMasterIdLst>
  <p:handoutMasterIdLst>
    <p:handoutMasterId r:id="rId53"/>
  </p:handoutMasterIdLst>
  <p:sldIdLst>
    <p:sldId id="268" r:id="rId2"/>
    <p:sldId id="269" r:id="rId3"/>
    <p:sldId id="270" r:id="rId4"/>
    <p:sldId id="272" r:id="rId5"/>
    <p:sldId id="273" r:id="rId6"/>
    <p:sldId id="274" r:id="rId7"/>
    <p:sldId id="276" r:id="rId8"/>
    <p:sldId id="504" r:id="rId9"/>
    <p:sldId id="278" r:id="rId10"/>
    <p:sldId id="471" r:id="rId11"/>
    <p:sldId id="286" r:id="rId12"/>
    <p:sldId id="525" r:id="rId13"/>
    <p:sldId id="528" r:id="rId14"/>
    <p:sldId id="527" r:id="rId15"/>
    <p:sldId id="522" r:id="rId16"/>
    <p:sldId id="295" r:id="rId17"/>
    <p:sldId id="529" r:id="rId18"/>
    <p:sldId id="540" r:id="rId19"/>
    <p:sldId id="530" r:id="rId20"/>
    <p:sldId id="541" r:id="rId21"/>
    <p:sldId id="531" r:id="rId22"/>
    <p:sldId id="542" r:id="rId23"/>
    <p:sldId id="532" r:id="rId24"/>
    <p:sldId id="543" r:id="rId25"/>
    <p:sldId id="533" r:id="rId26"/>
    <p:sldId id="544" r:id="rId27"/>
    <p:sldId id="534" r:id="rId28"/>
    <p:sldId id="546" r:id="rId29"/>
    <p:sldId id="545" r:id="rId30"/>
    <p:sldId id="547" r:id="rId31"/>
    <p:sldId id="535" r:id="rId32"/>
    <p:sldId id="548" r:id="rId33"/>
    <p:sldId id="549" r:id="rId34"/>
    <p:sldId id="536" r:id="rId35"/>
    <p:sldId id="554" r:id="rId36"/>
    <p:sldId id="537" r:id="rId37"/>
    <p:sldId id="551" r:id="rId38"/>
    <p:sldId id="538" r:id="rId39"/>
    <p:sldId id="552" r:id="rId40"/>
    <p:sldId id="539" r:id="rId41"/>
    <p:sldId id="553" r:id="rId42"/>
    <p:sldId id="327" r:id="rId43"/>
    <p:sldId id="328" r:id="rId44"/>
    <p:sldId id="331" r:id="rId45"/>
    <p:sldId id="332" r:id="rId46"/>
    <p:sldId id="402" r:id="rId47"/>
    <p:sldId id="407" r:id="rId48"/>
    <p:sldId id="510" r:id="rId49"/>
    <p:sldId id="511" r:id="rId50"/>
    <p:sldId id="414" r:id="rId51"/>
  </p:sldIdLst>
  <p:sldSz cx="9144000" cy="6858000" type="letter"/>
  <p:notesSz cx="7099300" cy="10234613"/>
  <p:defaultTextStyle>
    <a:defPPr>
      <a:defRPr lang="en-US"/>
    </a:defPPr>
    <a:lvl1pPr algn="l" rtl="0" eaLnBrk="0" fontAlgn="base" hangingPunct="0">
      <a:spcBef>
        <a:spcPct val="0"/>
      </a:spcBef>
      <a:spcAft>
        <a:spcPct val="0"/>
      </a:spcAft>
      <a:buFont typeface="Wingdings" pitchFamily="2" charset="2"/>
      <a:buChar char="v"/>
      <a:defRPr sz="2000" b="1" i="1" kern="1200">
        <a:solidFill>
          <a:schemeClr val="accent1"/>
        </a:solidFill>
        <a:latin typeface="Arial" pitchFamily="34" charset="0"/>
        <a:ea typeface="+mn-ea"/>
        <a:cs typeface="+mn-cs"/>
      </a:defRPr>
    </a:lvl1pPr>
    <a:lvl2pPr marL="457200" algn="l" rtl="0" eaLnBrk="0" fontAlgn="base" hangingPunct="0">
      <a:spcBef>
        <a:spcPct val="0"/>
      </a:spcBef>
      <a:spcAft>
        <a:spcPct val="0"/>
      </a:spcAft>
      <a:buFont typeface="Wingdings" pitchFamily="2" charset="2"/>
      <a:buChar char="v"/>
      <a:defRPr sz="2000" b="1" i="1" kern="1200">
        <a:solidFill>
          <a:schemeClr val="accent1"/>
        </a:solidFill>
        <a:latin typeface="Arial" pitchFamily="34" charset="0"/>
        <a:ea typeface="+mn-ea"/>
        <a:cs typeface="+mn-cs"/>
      </a:defRPr>
    </a:lvl2pPr>
    <a:lvl3pPr marL="914400" algn="l" rtl="0" eaLnBrk="0" fontAlgn="base" hangingPunct="0">
      <a:spcBef>
        <a:spcPct val="0"/>
      </a:spcBef>
      <a:spcAft>
        <a:spcPct val="0"/>
      </a:spcAft>
      <a:buFont typeface="Wingdings" pitchFamily="2" charset="2"/>
      <a:buChar char="v"/>
      <a:defRPr sz="2000" b="1" i="1" kern="1200">
        <a:solidFill>
          <a:schemeClr val="accent1"/>
        </a:solidFill>
        <a:latin typeface="Arial" pitchFamily="34" charset="0"/>
        <a:ea typeface="+mn-ea"/>
        <a:cs typeface="+mn-cs"/>
      </a:defRPr>
    </a:lvl3pPr>
    <a:lvl4pPr marL="1371600" algn="l" rtl="0" eaLnBrk="0" fontAlgn="base" hangingPunct="0">
      <a:spcBef>
        <a:spcPct val="0"/>
      </a:spcBef>
      <a:spcAft>
        <a:spcPct val="0"/>
      </a:spcAft>
      <a:buFont typeface="Wingdings" pitchFamily="2" charset="2"/>
      <a:buChar char="v"/>
      <a:defRPr sz="2000" b="1" i="1" kern="1200">
        <a:solidFill>
          <a:schemeClr val="accent1"/>
        </a:solidFill>
        <a:latin typeface="Arial" pitchFamily="34" charset="0"/>
        <a:ea typeface="+mn-ea"/>
        <a:cs typeface="+mn-cs"/>
      </a:defRPr>
    </a:lvl4pPr>
    <a:lvl5pPr marL="1828800" algn="l" rtl="0" eaLnBrk="0" fontAlgn="base" hangingPunct="0">
      <a:spcBef>
        <a:spcPct val="0"/>
      </a:spcBef>
      <a:spcAft>
        <a:spcPct val="0"/>
      </a:spcAft>
      <a:buFont typeface="Wingdings" pitchFamily="2" charset="2"/>
      <a:buChar char="v"/>
      <a:defRPr sz="2000" b="1" i="1" kern="1200">
        <a:solidFill>
          <a:schemeClr val="accent1"/>
        </a:solidFill>
        <a:latin typeface="Arial" pitchFamily="34" charset="0"/>
        <a:ea typeface="+mn-ea"/>
        <a:cs typeface="+mn-cs"/>
      </a:defRPr>
    </a:lvl5pPr>
    <a:lvl6pPr marL="2286000" algn="l" defTabSz="914400" rtl="0" eaLnBrk="1" latinLnBrk="0" hangingPunct="1">
      <a:defRPr sz="2000" b="1" i="1" kern="1200">
        <a:solidFill>
          <a:schemeClr val="accent1"/>
        </a:solidFill>
        <a:latin typeface="Arial" pitchFamily="34" charset="0"/>
        <a:ea typeface="+mn-ea"/>
        <a:cs typeface="+mn-cs"/>
      </a:defRPr>
    </a:lvl6pPr>
    <a:lvl7pPr marL="2743200" algn="l" defTabSz="914400" rtl="0" eaLnBrk="1" latinLnBrk="0" hangingPunct="1">
      <a:defRPr sz="2000" b="1" i="1" kern="1200">
        <a:solidFill>
          <a:schemeClr val="accent1"/>
        </a:solidFill>
        <a:latin typeface="Arial" pitchFamily="34" charset="0"/>
        <a:ea typeface="+mn-ea"/>
        <a:cs typeface="+mn-cs"/>
      </a:defRPr>
    </a:lvl7pPr>
    <a:lvl8pPr marL="3200400" algn="l" defTabSz="914400" rtl="0" eaLnBrk="1" latinLnBrk="0" hangingPunct="1">
      <a:defRPr sz="2000" b="1" i="1" kern="1200">
        <a:solidFill>
          <a:schemeClr val="accent1"/>
        </a:solidFill>
        <a:latin typeface="Arial" pitchFamily="34" charset="0"/>
        <a:ea typeface="+mn-ea"/>
        <a:cs typeface="+mn-cs"/>
      </a:defRPr>
    </a:lvl8pPr>
    <a:lvl9pPr marL="3657600" algn="l" defTabSz="914400" rtl="0" eaLnBrk="1" latinLnBrk="0" hangingPunct="1">
      <a:defRPr sz="2000" b="1" i="1" kern="1200">
        <a:solidFill>
          <a:schemeClr val="accent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99FF"/>
    <a:srgbClr val="F4FA78"/>
    <a:srgbClr val="FFCCCC"/>
    <a:srgbClr val="CC3300"/>
    <a:srgbClr val="FF3300"/>
    <a:srgbClr val="0099FF"/>
    <a:srgbClr val="FF0000"/>
    <a:srgbClr val="FFFF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0368" autoAdjust="0"/>
    <p:restoredTop sz="90941" autoAdjust="0"/>
  </p:normalViewPr>
  <p:slideViewPr>
    <p:cSldViewPr>
      <p:cViewPr varScale="1">
        <p:scale>
          <a:sx n="67" d="100"/>
          <a:sy n="67" d="100"/>
        </p:scale>
        <p:origin x="-768" y="-108"/>
      </p:cViewPr>
      <p:guideLst>
        <p:guide orient="horz" pos="2160"/>
        <p:guide pos="2880"/>
      </p:guideLst>
    </p:cSldViewPr>
  </p:slideViewPr>
  <p:outlineViewPr>
    <p:cViewPr>
      <p:scale>
        <a:sx n="33" d="100"/>
        <a:sy n="33" d="100"/>
      </p:scale>
      <p:origin x="0" y="0"/>
    </p:cViewPr>
    <p:sldLst>
      <p:sld r:id="rId1" collapse="1"/>
      <p:sld r:id="rId2" collapse="1"/>
      <p:sld r:id="rId3" collapse="1"/>
    </p:sldLst>
  </p:outlineViewPr>
  <p:notesTextViewPr>
    <p:cViewPr>
      <p:scale>
        <a:sx n="100" d="100"/>
        <a:sy n="100" d="100"/>
      </p:scale>
      <p:origin x="0" y="0"/>
    </p:cViewPr>
  </p:notesTextViewPr>
  <p:sorterViewPr>
    <p:cViewPr>
      <p:scale>
        <a:sx n="90" d="100"/>
        <a:sy n="90" d="100"/>
      </p:scale>
      <p:origin x="0" y="0"/>
    </p:cViewPr>
  </p:sorterViewPr>
  <p:notesViewPr>
    <p:cSldViewPr>
      <p:cViewPr>
        <p:scale>
          <a:sx n="100" d="100"/>
          <a:sy n="100" d="100"/>
        </p:scale>
        <p:origin x="-72" y="-72"/>
      </p:cViewPr>
      <p:guideLst>
        <p:guide orient="horz" pos="3224"/>
        <p:guide pos="2236"/>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_rels/viewProps.xml.rels><?xml version="1.0" encoding="UTF-8" standalone="yes"?>
<Relationships xmlns="http://schemas.openxmlformats.org/package/2006/relationships"><Relationship Id="rId3" Type="http://schemas.openxmlformats.org/officeDocument/2006/relationships/slide" Target="slides/slide42.xml"/><Relationship Id="rId2" Type="http://schemas.openxmlformats.org/officeDocument/2006/relationships/slide" Target="slides/slide12.xml"/><Relationship Id="rId1"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9.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image" Target="../media/image26.png"/></Relationships>
</file>

<file path=ppt/drawings/_rels/vmlDrawing5.vml.rels><?xml version="1.0" encoding="UTF-8" standalone="yes"?>
<Relationships xmlns="http://schemas.openxmlformats.org/package/2006/relationships"><Relationship Id="rId2" Type="http://schemas.openxmlformats.org/officeDocument/2006/relationships/image" Target="../media/image35.wmf"/><Relationship Id="rId1" Type="http://schemas.openxmlformats.org/officeDocument/2006/relationships/image" Target="../media/image34.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1618" name="Text Box 7"/>
          <p:cNvSpPr txBox="1">
            <a:spLocks noChangeArrowheads="1"/>
          </p:cNvSpPr>
          <p:nvPr/>
        </p:nvSpPr>
        <p:spPr bwMode="auto">
          <a:xfrm>
            <a:off x="5943600" y="9601200"/>
            <a:ext cx="631825" cy="2936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6661" tIns="48331" rIns="96661" bIns="48331">
            <a:spAutoFit/>
          </a:bodyPr>
          <a:lstStyle>
            <a:lvl1pPr defTabSz="966788">
              <a:defRPr sz="2000" b="1" i="1">
                <a:solidFill>
                  <a:schemeClr val="accent1"/>
                </a:solidFill>
                <a:latin typeface="Arial" pitchFamily="34" charset="0"/>
              </a:defRPr>
            </a:lvl1pPr>
            <a:lvl2pPr marL="742950" indent="-285750" defTabSz="966788">
              <a:defRPr sz="2000" b="1" i="1">
                <a:solidFill>
                  <a:schemeClr val="accent1"/>
                </a:solidFill>
                <a:latin typeface="Arial" pitchFamily="34" charset="0"/>
              </a:defRPr>
            </a:lvl2pPr>
            <a:lvl3pPr marL="1143000" indent="-228600" defTabSz="966788">
              <a:defRPr sz="2000" b="1" i="1">
                <a:solidFill>
                  <a:schemeClr val="accent1"/>
                </a:solidFill>
                <a:latin typeface="Arial" pitchFamily="34" charset="0"/>
              </a:defRPr>
            </a:lvl3pPr>
            <a:lvl4pPr marL="1600200" indent="-228600" defTabSz="966788">
              <a:defRPr sz="2000" b="1" i="1">
                <a:solidFill>
                  <a:schemeClr val="accent1"/>
                </a:solidFill>
                <a:latin typeface="Arial" pitchFamily="34" charset="0"/>
              </a:defRPr>
            </a:lvl4pPr>
            <a:lvl5pPr marL="2057400" indent="-228600" defTabSz="966788">
              <a:defRPr sz="2000" b="1" i="1">
                <a:solidFill>
                  <a:schemeClr val="accent1"/>
                </a:solidFill>
                <a:latin typeface="Arial" pitchFamily="34" charset="0"/>
              </a:defRPr>
            </a:lvl5pPr>
            <a:lvl6pPr marL="2514600" indent="-228600" defTabSz="966788" eaLnBrk="0" fontAlgn="base" hangingPunct="0">
              <a:spcBef>
                <a:spcPct val="0"/>
              </a:spcBef>
              <a:spcAft>
                <a:spcPct val="0"/>
              </a:spcAft>
              <a:buFont typeface="Wingdings" pitchFamily="2" charset="2"/>
              <a:buChar char="v"/>
              <a:defRPr sz="2000" b="1" i="1">
                <a:solidFill>
                  <a:schemeClr val="accent1"/>
                </a:solidFill>
                <a:latin typeface="Arial" pitchFamily="34" charset="0"/>
              </a:defRPr>
            </a:lvl6pPr>
            <a:lvl7pPr marL="2971800" indent="-228600" defTabSz="966788" eaLnBrk="0" fontAlgn="base" hangingPunct="0">
              <a:spcBef>
                <a:spcPct val="0"/>
              </a:spcBef>
              <a:spcAft>
                <a:spcPct val="0"/>
              </a:spcAft>
              <a:buFont typeface="Wingdings" pitchFamily="2" charset="2"/>
              <a:buChar char="v"/>
              <a:defRPr sz="2000" b="1" i="1">
                <a:solidFill>
                  <a:schemeClr val="accent1"/>
                </a:solidFill>
                <a:latin typeface="Arial" pitchFamily="34" charset="0"/>
              </a:defRPr>
            </a:lvl7pPr>
            <a:lvl8pPr marL="3429000" indent="-228600" defTabSz="966788" eaLnBrk="0" fontAlgn="base" hangingPunct="0">
              <a:spcBef>
                <a:spcPct val="0"/>
              </a:spcBef>
              <a:spcAft>
                <a:spcPct val="0"/>
              </a:spcAft>
              <a:buFont typeface="Wingdings" pitchFamily="2" charset="2"/>
              <a:buChar char="v"/>
              <a:defRPr sz="2000" b="1" i="1">
                <a:solidFill>
                  <a:schemeClr val="accent1"/>
                </a:solidFill>
                <a:latin typeface="Arial" pitchFamily="34" charset="0"/>
              </a:defRPr>
            </a:lvl8pPr>
            <a:lvl9pPr marL="3886200" indent="-228600" defTabSz="966788" eaLnBrk="0" fontAlgn="base" hangingPunct="0">
              <a:spcBef>
                <a:spcPct val="0"/>
              </a:spcBef>
              <a:spcAft>
                <a:spcPct val="0"/>
              </a:spcAft>
              <a:buFont typeface="Wingdings" pitchFamily="2" charset="2"/>
              <a:buChar char="v"/>
              <a:defRPr sz="2000" b="1" i="1">
                <a:solidFill>
                  <a:schemeClr val="accent1"/>
                </a:solidFill>
                <a:latin typeface="Arial" pitchFamily="34" charset="0"/>
              </a:defRPr>
            </a:lvl9pPr>
          </a:lstStyle>
          <a:p>
            <a:pPr algn="r">
              <a:buFontTx/>
              <a:buNone/>
              <a:defRPr/>
            </a:pPr>
            <a:r>
              <a:rPr lang="en-US" sz="1300" b="0" i="0" smtClean="0">
                <a:solidFill>
                  <a:schemeClr val="tx1"/>
                </a:solidFill>
                <a:latin typeface="Times New Roman" pitchFamily="18" charset="0"/>
              </a:rPr>
              <a:t>     </a:t>
            </a:r>
            <a:fld id="{C3535AA9-9978-4BBE-9001-0D5BBAC789B5}" type="slidenum">
              <a:rPr lang="en-US" sz="1300" b="0" i="0" smtClean="0">
                <a:solidFill>
                  <a:schemeClr val="tx1"/>
                </a:solidFill>
                <a:latin typeface="Times New Roman" pitchFamily="18" charset="0"/>
              </a:rPr>
              <a:pPr algn="r">
                <a:buFontTx/>
                <a:buNone/>
                <a:defRPr/>
              </a:pPr>
              <a:t>‹#›</a:t>
            </a:fld>
            <a:endParaRPr lang="en-US" sz="2500" b="0" i="0" smtClean="0">
              <a:solidFill>
                <a:schemeClr val="tx1"/>
              </a:solidFill>
              <a:latin typeface="Times New Roman" pitchFamily="18" charset="0"/>
            </a:endParaRPr>
          </a:p>
        </p:txBody>
      </p:sp>
      <p:sp>
        <p:nvSpPr>
          <p:cNvPr id="140296" name="Rectangle 8"/>
          <p:cNvSpPr>
            <a:spLocks noGrp="1" noChangeArrowheads="1"/>
          </p:cNvSpPr>
          <p:nvPr>
            <p:ph type="dt" sz="quarter" idx="1"/>
          </p:nvPr>
        </p:nvSpPr>
        <p:spPr bwMode="auto">
          <a:xfrm>
            <a:off x="4343400" y="228600"/>
            <a:ext cx="2312988" cy="508000"/>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r" defTabSz="966788">
              <a:buFontTx/>
              <a:buNone/>
              <a:defRPr sz="1000" b="0" i="0">
                <a:solidFill>
                  <a:schemeClr val="tx1"/>
                </a:solidFill>
                <a:latin typeface="Times New Roman" pitchFamily="18" charset="0"/>
              </a:defRPr>
            </a:lvl1pPr>
          </a:lstStyle>
          <a:p>
            <a:pPr>
              <a:defRPr/>
            </a:pPr>
            <a:r>
              <a:rPr lang="en-US"/>
              <a:t>Version  4.4</a:t>
            </a:r>
          </a:p>
        </p:txBody>
      </p:sp>
      <p:sp>
        <p:nvSpPr>
          <p:cNvPr id="111620" name="Text Box 9"/>
          <p:cNvSpPr txBox="1">
            <a:spLocks noChangeArrowheads="1"/>
          </p:cNvSpPr>
          <p:nvPr/>
        </p:nvSpPr>
        <p:spPr bwMode="auto">
          <a:xfrm>
            <a:off x="739775" y="228600"/>
            <a:ext cx="2870200" cy="4270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6661" tIns="48331" rIns="96661" bIns="48331">
            <a:spAutoFit/>
          </a:bodyPr>
          <a:lstStyle>
            <a:lvl1pPr defTabSz="966788">
              <a:defRPr sz="2000" b="1" i="1">
                <a:solidFill>
                  <a:schemeClr val="accent1"/>
                </a:solidFill>
                <a:latin typeface="Arial" pitchFamily="34" charset="0"/>
              </a:defRPr>
            </a:lvl1pPr>
            <a:lvl2pPr marL="742950" indent="-285750" defTabSz="966788">
              <a:defRPr sz="2000" b="1" i="1">
                <a:solidFill>
                  <a:schemeClr val="accent1"/>
                </a:solidFill>
                <a:latin typeface="Arial" pitchFamily="34" charset="0"/>
              </a:defRPr>
            </a:lvl2pPr>
            <a:lvl3pPr marL="1143000" indent="-228600" defTabSz="966788">
              <a:defRPr sz="2000" b="1" i="1">
                <a:solidFill>
                  <a:schemeClr val="accent1"/>
                </a:solidFill>
                <a:latin typeface="Arial" pitchFamily="34" charset="0"/>
              </a:defRPr>
            </a:lvl3pPr>
            <a:lvl4pPr marL="1600200" indent="-228600" defTabSz="966788">
              <a:defRPr sz="2000" b="1" i="1">
                <a:solidFill>
                  <a:schemeClr val="accent1"/>
                </a:solidFill>
                <a:latin typeface="Arial" pitchFamily="34" charset="0"/>
              </a:defRPr>
            </a:lvl4pPr>
            <a:lvl5pPr marL="2057400" indent="-228600" defTabSz="966788">
              <a:defRPr sz="2000" b="1" i="1">
                <a:solidFill>
                  <a:schemeClr val="accent1"/>
                </a:solidFill>
                <a:latin typeface="Arial" pitchFamily="34" charset="0"/>
              </a:defRPr>
            </a:lvl5pPr>
            <a:lvl6pPr marL="2514600" indent="-228600" defTabSz="966788" eaLnBrk="0" fontAlgn="base" hangingPunct="0">
              <a:spcBef>
                <a:spcPct val="0"/>
              </a:spcBef>
              <a:spcAft>
                <a:spcPct val="0"/>
              </a:spcAft>
              <a:buFont typeface="Wingdings" pitchFamily="2" charset="2"/>
              <a:buChar char="v"/>
              <a:defRPr sz="2000" b="1" i="1">
                <a:solidFill>
                  <a:schemeClr val="accent1"/>
                </a:solidFill>
                <a:latin typeface="Arial" pitchFamily="34" charset="0"/>
              </a:defRPr>
            </a:lvl6pPr>
            <a:lvl7pPr marL="2971800" indent="-228600" defTabSz="966788" eaLnBrk="0" fontAlgn="base" hangingPunct="0">
              <a:spcBef>
                <a:spcPct val="0"/>
              </a:spcBef>
              <a:spcAft>
                <a:spcPct val="0"/>
              </a:spcAft>
              <a:buFont typeface="Wingdings" pitchFamily="2" charset="2"/>
              <a:buChar char="v"/>
              <a:defRPr sz="2000" b="1" i="1">
                <a:solidFill>
                  <a:schemeClr val="accent1"/>
                </a:solidFill>
                <a:latin typeface="Arial" pitchFamily="34" charset="0"/>
              </a:defRPr>
            </a:lvl7pPr>
            <a:lvl8pPr marL="3429000" indent="-228600" defTabSz="966788" eaLnBrk="0" fontAlgn="base" hangingPunct="0">
              <a:spcBef>
                <a:spcPct val="0"/>
              </a:spcBef>
              <a:spcAft>
                <a:spcPct val="0"/>
              </a:spcAft>
              <a:buFont typeface="Wingdings" pitchFamily="2" charset="2"/>
              <a:buChar char="v"/>
              <a:defRPr sz="2000" b="1" i="1">
                <a:solidFill>
                  <a:schemeClr val="accent1"/>
                </a:solidFill>
                <a:latin typeface="Arial" pitchFamily="34" charset="0"/>
              </a:defRPr>
            </a:lvl8pPr>
            <a:lvl9pPr marL="3886200" indent="-228600" defTabSz="966788" eaLnBrk="0" fontAlgn="base" hangingPunct="0">
              <a:spcBef>
                <a:spcPct val="0"/>
              </a:spcBef>
              <a:spcAft>
                <a:spcPct val="0"/>
              </a:spcAft>
              <a:buFont typeface="Wingdings" pitchFamily="2" charset="2"/>
              <a:buChar char="v"/>
              <a:defRPr sz="2000" b="1" i="1">
                <a:solidFill>
                  <a:schemeClr val="accent1"/>
                </a:solidFill>
                <a:latin typeface="Arial" pitchFamily="34" charset="0"/>
              </a:defRPr>
            </a:lvl9pPr>
          </a:lstStyle>
          <a:p>
            <a:pPr>
              <a:buFontTx/>
              <a:buNone/>
              <a:defRPr/>
            </a:pPr>
            <a:r>
              <a:rPr lang="en-US" sz="1000" b="0" i="0" smtClean="0">
                <a:solidFill>
                  <a:schemeClr val="tx1"/>
                </a:solidFill>
                <a:latin typeface="Times New Roman" pitchFamily="18" charset="0"/>
              </a:rPr>
              <a:t>Course Material</a:t>
            </a:r>
          </a:p>
          <a:p>
            <a:pPr>
              <a:buFontTx/>
              <a:buNone/>
              <a:defRPr/>
            </a:pPr>
            <a:r>
              <a:rPr lang="en-US" sz="1000" b="0" i="0" smtClean="0">
                <a:solidFill>
                  <a:schemeClr val="tx1"/>
                </a:solidFill>
                <a:latin typeface="Times New Roman" pitchFamily="18" charset="0"/>
              </a:rPr>
              <a:t>ISMS Auditor / Lead Auditors Training Course</a:t>
            </a:r>
            <a:endParaRPr lang="en-US" sz="1100" b="0" i="0" smtClean="0">
              <a:solidFill>
                <a:schemeClr val="tx1"/>
              </a:solidFill>
              <a:latin typeface="Times New Roman" pitchFamily="18" charset="0"/>
            </a:endParaRPr>
          </a:p>
        </p:txBody>
      </p:sp>
      <p:sp>
        <p:nvSpPr>
          <p:cNvPr id="75781" name="Rectangle 10"/>
          <p:cNvSpPr>
            <a:spLocks noChangeArrowheads="1"/>
          </p:cNvSpPr>
          <p:nvPr/>
        </p:nvSpPr>
        <p:spPr bwMode="auto">
          <a:xfrm>
            <a:off x="739775" y="9525000"/>
            <a:ext cx="3182938" cy="5064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6661" tIns="48331" rIns="96661" bIns="48331"/>
          <a:lstStyle>
            <a:lvl1pPr defTabSz="966788">
              <a:defRPr sz="2000" b="1" i="1">
                <a:solidFill>
                  <a:schemeClr val="accent1"/>
                </a:solidFill>
                <a:latin typeface="Arial" pitchFamily="34" charset="0"/>
              </a:defRPr>
            </a:lvl1pPr>
            <a:lvl2pPr marL="742950" indent="-285750" defTabSz="966788">
              <a:defRPr sz="2000" b="1" i="1">
                <a:solidFill>
                  <a:schemeClr val="accent1"/>
                </a:solidFill>
                <a:latin typeface="Arial" pitchFamily="34" charset="0"/>
              </a:defRPr>
            </a:lvl2pPr>
            <a:lvl3pPr marL="1143000" indent="-228600" defTabSz="966788">
              <a:defRPr sz="2000" b="1" i="1">
                <a:solidFill>
                  <a:schemeClr val="accent1"/>
                </a:solidFill>
                <a:latin typeface="Arial" pitchFamily="34" charset="0"/>
              </a:defRPr>
            </a:lvl3pPr>
            <a:lvl4pPr marL="1600200" indent="-228600" defTabSz="966788">
              <a:defRPr sz="2000" b="1" i="1">
                <a:solidFill>
                  <a:schemeClr val="accent1"/>
                </a:solidFill>
                <a:latin typeface="Arial" pitchFamily="34" charset="0"/>
              </a:defRPr>
            </a:lvl4pPr>
            <a:lvl5pPr marL="2057400" indent="-228600" defTabSz="966788">
              <a:defRPr sz="2000" b="1" i="1">
                <a:solidFill>
                  <a:schemeClr val="accent1"/>
                </a:solidFill>
                <a:latin typeface="Arial" pitchFamily="34" charset="0"/>
              </a:defRPr>
            </a:lvl5pPr>
            <a:lvl6pPr marL="2514600" indent="-228600" defTabSz="966788" eaLnBrk="0" fontAlgn="base" hangingPunct="0">
              <a:spcBef>
                <a:spcPct val="0"/>
              </a:spcBef>
              <a:spcAft>
                <a:spcPct val="0"/>
              </a:spcAft>
              <a:buFont typeface="Wingdings" pitchFamily="2" charset="2"/>
              <a:buChar char="v"/>
              <a:defRPr sz="2000" b="1" i="1">
                <a:solidFill>
                  <a:schemeClr val="accent1"/>
                </a:solidFill>
                <a:latin typeface="Arial" pitchFamily="34" charset="0"/>
              </a:defRPr>
            </a:lvl6pPr>
            <a:lvl7pPr marL="2971800" indent="-228600" defTabSz="966788" eaLnBrk="0" fontAlgn="base" hangingPunct="0">
              <a:spcBef>
                <a:spcPct val="0"/>
              </a:spcBef>
              <a:spcAft>
                <a:spcPct val="0"/>
              </a:spcAft>
              <a:buFont typeface="Wingdings" pitchFamily="2" charset="2"/>
              <a:buChar char="v"/>
              <a:defRPr sz="2000" b="1" i="1">
                <a:solidFill>
                  <a:schemeClr val="accent1"/>
                </a:solidFill>
                <a:latin typeface="Arial" pitchFamily="34" charset="0"/>
              </a:defRPr>
            </a:lvl7pPr>
            <a:lvl8pPr marL="3429000" indent="-228600" defTabSz="966788" eaLnBrk="0" fontAlgn="base" hangingPunct="0">
              <a:spcBef>
                <a:spcPct val="0"/>
              </a:spcBef>
              <a:spcAft>
                <a:spcPct val="0"/>
              </a:spcAft>
              <a:buFont typeface="Wingdings" pitchFamily="2" charset="2"/>
              <a:buChar char="v"/>
              <a:defRPr sz="2000" b="1" i="1">
                <a:solidFill>
                  <a:schemeClr val="accent1"/>
                </a:solidFill>
                <a:latin typeface="Arial" pitchFamily="34" charset="0"/>
              </a:defRPr>
            </a:lvl8pPr>
            <a:lvl9pPr marL="3886200" indent="-228600" defTabSz="966788" eaLnBrk="0" fontAlgn="base" hangingPunct="0">
              <a:spcBef>
                <a:spcPct val="0"/>
              </a:spcBef>
              <a:spcAft>
                <a:spcPct val="0"/>
              </a:spcAft>
              <a:buFont typeface="Wingdings" pitchFamily="2" charset="2"/>
              <a:buChar char="v"/>
              <a:defRPr sz="2000" b="1" i="1">
                <a:solidFill>
                  <a:schemeClr val="accent1"/>
                </a:solidFill>
                <a:latin typeface="Arial" pitchFamily="34" charset="0"/>
              </a:defRPr>
            </a:lvl9pPr>
          </a:lstStyle>
          <a:p>
            <a:pPr>
              <a:buFontTx/>
              <a:buNone/>
              <a:defRPr/>
            </a:pPr>
            <a:r>
              <a:rPr lang="en-US" altLang="en-US" sz="800" b="0" i="0" smtClean="0">
                <a:solidFill>
                  <a:schemeClr val="tx1"/>
                </a:solidFill>
                <a:latin typeface="Century Schoolbook" pitchFamily="18" charset="0"/>
              </a:rPr>
              <a:t>© STQC Directorate,  Department of Information Technology</a:t>
            </a:r>
          </a:p>
          <a:p>
            <a:pPr>
              <a:buFontTx/>
              <a:buNone/>
              <a:defRPr/>
            </a:pPr>
            <a:r>
              <a:rPr lang="en-US" altLang="en-US" sz="800" b="0" i="0" smtClean="0">
                <a:solidFill>
                  <a:schemeClr val="tx1"/>
                </a:solidFill>
                <a:latin typeface="Century Schoolbook" pitchFamily="18" charset="0"/>
              </a:rPr>
              <a:t>Ministry of Communications &amp; Information Technology</a:t>
            </a:r>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4274" name="Rectangle 4"/>
          <p:cNvSpPr>
            <a:spLocks noChangeArrowheads="1" noTextEdit="1"/>
          </p:cNvSpPr>
          <p:nvPr>
            <p:ph type="sldImg" idx="2"/>
          </p:nvPr>
        </p:nvSpPr>
        <p:spPr bwMode="auto">
          <a:xfrm>
            <a:off x="1009650" y="762000"/>
            <a:ext cx="5086350" cy="3814763"/>
          </a:xfrm>
          <a:prstGeom prst="rect">
            <a:avLst/>
          </a:prstGeom>
          <a:noFill/>
          <a:ln w="9525">
            <a:solidFill>
              <a:srgbClr val="000000"/>
            </a:solidFill>
            <a:miter lim="800000"/>
            <a:headEnd/>
            <a:tailEnd/>
          </a:ln>
        </p:spPr>
      </p:sp>
      <p:sp>
        <p:nvSpPr>
          <p:cNvPr id="143365" name="Rectangle 5"/>
          <p:cNvSpPr>
            <a:spLocks noGrp="1" noChangeAspect="1" noChangeArrowheads="1"/>
          </p:cNvSpPr>
          <p:nvPr>
            <p:ph type="body" sz="quarter" idx="3"/>
          </p:nvPr>
        </p:nvSpPr>
        <p:spPr bwMode="auto">
          <a:xfrm>
            <a:off x="946150" y="4830763"/>
            <a:ext cx="5207000" cy="4664075"/>
          </a:xfrm>
          <a:prstGeom prst="rect">
            <a:avLst/>
          </a:prstGeom>
          <a:noFill/>
          <a:ln w="12700" cap="rnd">
            <a:solidFill>
              <a:srgbClr val="003300"/>
            </a:solidFill>
            <a:prstDash val="sysDot"/>
            <a:miter lim="800000"/>
            <a:headEnd type="none" w="sm" len="sm"/>
            <a:tailEnd type="none" w="sm" len="sm"/>
          </a:ln>
          <a:effectLst/>
        </p:spPr>
        <p:txBody>
          <a:bodyPr vert="horz" wrap="square" lIns="193322" tIns="48331" rIns="96661" bIns="48331"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43368" name="Rectangle 8"/>
          <p:cNvSpPr>
            <a:spLocks noGrp="1" noChangeArrowheads="1"/>
          </p:cNvSpPr>
          <p:nvPr>
            <p:ph type="dt" idx="1"/>
          </p:nvPr>
        </p:nvSpPr>
        <p:spPr bwMode="auto">
          <a:xfrm>
            <a:off x="3937000" y="85725"/>
            <a:ext cx="3076575" cy="506413"/>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r" defTabSz="966788">
              <a:buFontTx/>
              <a:buNone/>
              <a:defRPr sz="1100" b="0">
                <a:solidFill>
                  <a:schemeClr val="tx1"/>
                </a:solidFill>
                <a:latin typeface="Century Schoolbook" pitchFamily="18" charset="0"/>
              </a:defRPr>
            </a:lvl1pPr>
          </a:lstStyle>
          <a:p>
            <a:pPr>
              <a:defRPr/>
            </a:pPr>
            <a:r>
              <a:rPr lang="en-US"/>
              <a:t>Version  4.4</a:t>
            </a:r>
            <a:endParaRPr lang="en-US" sz="1300" i="0">
              <a:latin typeface="Times New Roman" pitchFamily="18" charset="0"/>
            </a:endParaRPr>
          </a:p>
        </p:txBody>
      </p:sp>
      <p:sp>
        <p:nvSpPr>
          <p:cNvPr id="39941" name="Rectangle 9"/>
          <p:cNvSpPr>
            <a:spLocks noChangeArrowheads="1"/>
          </p:cNvSpPr>
          <p:nvPr/>
        </p:nvSpPr>
        <p:spPr bwMode="auto">
          <a:xfrm>
            <a:off x="946150" y="9632950"/>
            <a:ext cx="3313113" cy="5064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6661" tIns="48331" rIns="96661" bIns="48331"/>
          <a:lstStyle>
            <a:lvl1pPr defTabSz="966788">
              <a:defRPr sz="2000" b="1" i="1">
                <a:solidFill>
                  <a:schemeClr val="accent1"/>
                </a:solidFill>
                <a:latin typeface="Arial" pitchFamily="34" charset="0"/>
              </a:defRPr>
            </a:lvl1pPr>
            <a:lvl2pPr marL="742950" indent="-285750" defTabSz="966788">
              <a:defRPr sz="2000" b="1" i="1">
                <a:solidFill>
                  <a:schemeClr val="accent1"/>
                </a:solidFill>
                <a:latin typeface="Arial" pitchFamily="34" charset="0"/>
              </a:defRPr>
            </a:lvl2pPr>
            <a:lvl3pPr marL="1143000" indent="-228600" defTabSz="966788">
              <a:defRPr sz="2000" b="1" i="1">
                <a:solidFill>
                  <a:schemeClr val="accent1"/>
                </a:solidFill>
                <a:latin typeface="Arial" pitchFamily="34" charset="0"/>
              </a:defRPr>
            </a:lvl3pPr>
            <a:lvl4pPr marL="1600200" indent="-228600" defTabSz="966788">
              <a:defRPr sz="2000" b="1" i="1">
                <a:solidFill>
                  <a:schemeClr val="accent1"/>
                </a:solidFill>
                <a:latin typeface="Arial" pitchFamily="34" charset="0"/>
              </a:defRPr>
            </a:lvl4pPr>
            <a:lvl5pPr marL="2057400" indent="-228600" defTabSz="966788">
              <a:defRPr sz="2000" b="1" i="1">
                <a:solidFill>
                  <a:schemeClr val="accent1"/>
                </a:solidFill>
                <a:latin typeface="Arial" pitchFamily="34" charset="0"/>
              </a:defRPr>
            </a:lvl5pPr>
            <a:lvl6pPr marL="2514600" indent="-228600" defTabSz="966788" eaLnBrk="0" fontAlgn="base" hangingPunct="0">
              <a:spcBef>
                <a:spcPct val="0"/>
              </a:spcBef>
              <a:spcAft>
                <a:spcPct val="0"/>
              </a:spcAft>
              <a:buFont typeface="Wingdings" pitchFamily="2" charset="2"/>
              <a:buChar char="v"/>
              <a:defRPr sz="2000" b="1" i="1">
                <a:solidFill>
                  <a:schemeClr val="accent1"/>
                </a:solidFill>
                <a:latin typeface="Arial" pitchFamily="34" charset="0"/>
              </a:defRPr>
            </a:lvl6pPr>
            <a:lvl7pPr marL="2971800" indent="-228600" defTabSz="966788" eaLnBrk="0" fontAlgn="base" hangingPunct="0">
              <a:spcBef>
                <a:spcPct val="0"/>
              </a:spcBef>
              <a:spcAft>
                <a:spcPct val="0"/>
              </a:spcAft>
              <a:buFont typeface="Wingdings" pitchFamily="2" charset="2"/>
              <a:buChar char="v"/>
              <a:defRPr sz="2000" b="1" i="1">
                <a:solidFill>
                  <a:schemeClr val="accent1"/>
                </a:solidFill>
                <a:latin typeface="Arial" pitchFamily="34" charset="0"/>
              </a:defRPr>
            </a:lvl7pPr>
            <a:lvl8pPr marL="3429000" indent="-228600" defTabSz="966788" eaLnBrk="0" fontAlgn="base" hangingPunct="0">
              <a:spcBef>
                <a:spcPct val="0"/>
              </a:spcBef>
              <a:spcAft>
                <a:spcPct val="0"/>
              </a:spcAft>
              <a:buFont typeface="Wingdings" pitchFamily="2" charset="2"/>
              <a:buChar char="v"/>
              <a:defRPr sz="2000" b="1" i="1">
                <a:solidFill>
                  <a:schemeClr val="accent1"/>
                </a:solidFill>
                <a:latin typeface="Arial" pitchFamily="34" charset="0"/>
              </a:defRPr>
            </a:lvl8pPr>
            <a:lvl9pPr marL="3886200" indent="-228600" defTabSz="966788" eaLnBrk="0" fontAlgn="base" hangingPunct="0">
              <a:spcBef>
                <a:spcPct val="0"/>
              </a:spcBef>
              <a:spcAft>
                <a:spcPct val="0"/>
              </a:spcAft>
              <a:buFont typeface="Wingdings" pitchFamily="2" charset="2"/>
              <a:buChar char="v"/>
              <a:defRPr sz="2000" b="1" i="1">
                <a:solidFill>
                  <a:schemeClr val="accent1"/>
                </a:solidFill>
                <a:latin typeface="Arial" pitchFamily="34" charset="0"/>
              </a:defRPr>
            </a:lvl9pPr>
          </a:lstStyle>
          <a:p>
            <a:pPr>
              <a:buFontTx/>
              <a:buNone/>
              <a:defRPr/>
            </a:pPr>
            <a:r>
              <a:rPr lang="en-US" altLang="en-US" sz="800" b="0" i="0" smtClean="0">
                <a:solidFill>
                  <a:schemeClr val="tx1"/>
                </a:solidFill>
                <a:latin typeface="Century Schoolbook" pitchFamily="18" charset="0"/>
              </a:rPr>
              <a:t>© STQC Directorate,  Department of Information Technology</a:t>
            </a:r>
          </a:p>
          <a:p>
            <a:pPr>
              <a:buFontTx/>
              <a:buNone/>
              <a:defRPr/>
            </a:pPr>
            <a:r>
              <a:rPr lang="en-US" altLang="en-US" sz="800" b="0" i="0" smtClean="0">
                <a:solidFill>
                  <a:schemeClr val="tx1"/>
                </a:solidFill>
                <a:latin typeface="Century Schoolbook" pitchFamily="18" charset="0"/>
              </a:rPr>
              <a:t>Ministry of Communications &amp; Information Technology</a:t>
            </a:r>
          </a:p>
        </p:txBody>
      </p:sp>
      <p:sp>
        <p:nvSpPr>
          <p:cNvPr id="143370" name="Rectangle 10"/>
          <p:cNvSpPr>
            <a:spLocks noGrp="1" noChangeArrowheads="1"/>
          </p:cNvSpPr>
          <p:nvPr>
            <p:ph type="sldNum" sz="quarter" idx="5"/>
          </p:nvPr>
        </p:nvSpPr>
        <p:spPr bwMode="auto">
          <a:xfrm>
            <a:off x="3606800" y="9575800"/>
            <a:ext cx="2603500" cy="506413"/>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lgn="r" defTabSz="966788">
              <a:buFontTx/>
              <a:buNone/>
              <a:defRPr sz="1300" b="0" i="0">
                <a:solidFill>
                  <a:schemeClr val="tx1"/>
                </a:solidFill>
                <a:latin typeface="Century Schoolbook" pitchFamily="18" charset="0"/>
              </a:defRPr>
            </a:lvl1pPr>
          </a:lstStyle>
          <a:p>
            <a:pPr>
              <a:defRPr/>
            </a:pPr>
            <a:fld id="{7C46D90B-BB81-4AEC-9F62-5FDBAF774F50}" type="slidenum">
              <a:rPr lang="en-US"/>
              <a:pPr>
                <a:defRPr/>
              </a:pPr>
              <a:t>‹#›</a:t>
            </a:fld>
            <a:endParaRPr lang="en-US">
              <a:latin typeface="Times New Roman" pitchFamily="18" charset="0"/>
            </a:endParaRPr>
          </a:p>
        </p:txBody>
      </p:sp>
      <p:sp>
        <p:nvSpPr>
          <p:cNvPr id="143371" name="Rectangle 11"/>
          <p:cNvSpPr>
            <a:spLocks noGrp="1" noChangeArrowheads="1"/>
          </p:cNvSpPr>
          <p:nvPr>
            <p:ph type="ftr" sz="quarter" idx="4"/>
          </p:nvPr>
        </p:nvSpPr>
        <p:spPr bwMode="auto">
          <a:xfrm>
            <a:off x="866775" y="85725"/>
            <a:ext cx="2998788" cy="4159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spAutoFit/>
          </a:bodyPr>
          <a:lstStyle>
            <a:lvl1pPr defTabSz="966788">
              <a:buFontTx/>
              <a:buNone/>
              <a:defRPr sz="1000" b="0" i="0">
                <a:solidFill>
                  <a:schemeClr val="tx1"/>
                </a:solidFill>
                <a:latin typeface="Times New Roman" pitchFamily="18" charset="0"/>
              </a:defRPr>
            </a:lvl1pPr>
          </a:lstStyle>
          <a:p>
            <a:pPr>
              <a:defRPr/>
            </a:pPr>
            <a:r>
              <a:rPr lang="en-US"/>
              <a:t>Faculty Notes</a:t>
            </a:r>
          </a:p>
          <a:p>
            <a:pPr>
              <a:defRPr/>
            </a:pPr>
            <a:r>
              <a:rPr lang="en-US"/>
              <a:t>ISMS Auditor / </a:t>
            </a:r>
            <a:r>
              <a:rPr lang="en-US" sz="1100"/>
              <a:t>Lead Auditors Training Course</a:t>
            </a:r>
            <a:endParaRPr lang="en-US" sz="1100">
              <a:latin typeface="Century Schoolbook" pitchFamily="18" charset="0"/>
            </a:endParaRPr>
          </a:p>
        </p:txBody>
      </p:sp>
    </p:spTree>
  </p:cSld>
  <p:clrMap bg1="lt1" tx1="dk1" bg2="lt2" tx2="dk2" accent1="accent1" accent2="accent2" accent3="accent3" accent4="accent4" accent5="accent5" accent6="accent6" hlink="hlink" folHlink="folHlink"/>
  <p:hf hdr="0"/>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000" b="1" kern="1200">
        <a:solidFill>
          <a:schemeClr val="accent2"/>
        </a:solidFill>
        <a:latin typeface="Times New Roman" pitchFamily="18" charset="0"/>
        <a:ea typeface="+mn-ea"/>
        <a:cs typeface="+mn-cs"/>
      </a:defRPr>
    </a:lvl2pPr>
    <a:lvl3pPr marL="914400" algn="l" rtl="0" eaLnBrk="0" fontAlgn="base" hangingPunct="0">
      <a:spcBef>
        <a:spcPct val="30000"/>
      </a:spcBef>
      <a:spcAft>
        <a:spcPct val="0"/>
      </a:spcAft>
      <a:defRPr sz="10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8"/>
          <p:cNvSpPr>
            <a:spLocks noGrp="1" noChangeArrowheads="1"/>
          </p:cNvSpPr>
          <p:nvPr>
            <p:ph type="dt" sz="quarter" idx="1"/>
          </p:nvPr>
        </p:nvSpPr>
        <p:spPr>
          <a:noFill/>
        </p:spPr>
        <p:txBody>
          <a:bodyPr/>
          <a:lstStyle/>
          <a:p>
            <a:r>
              <a:rPr lang="en-US" altLang="en-US" smtClean="0"/>
              <a:t>Version  4.4</a:t>
            </a:r>
            <a:endParaRPr lang="en-US" altLang="en-US" sz="1300" i="0" smtClean="0">
              <a:latin typeface="Times New Roman" pitchFamily="18" charset="0"/>
            </a:endParaRPr>
          </a:p>
        </p:txBody>
      </p:sp>
      <p:sp>
        <p:nvSpPr>
          <p:cNvPr id="55299" name="Rectangle 10"/>
          <p:cNvSpPr>
            <a:spLocks noGrp="1" noChangeArrowheads="1"/>
          </p:cNvSpPr>
          <p:nvPr>
            <p:ph type="sldNum" sz="quarter" idx="5"/>
          </p:nvPr>
        </p:nvSpPr>
        <p:spPr>
          <a:noFill/>
        </p:spPr>
        <p:txBody>
          <a:bodyPr/>
          <a:lstStyle/>
          <a:p>
            <a:fld id="{DDA23539-01CF-4B2D-9D6D-E853344049F6}" type="slidenum">
              <a:rPr lang="en-US" altLang="en-US" smtClean="0"/>
              <a:pPr/>
              <a:t>1</a:t>
            </a:fld>
            <a:endParaRPr lang="en-US" altLang="en-US" smtClean="0">
              <a:latin typeface="Times New Roman" pitchFamily="18" charset="0"/>
            </a:endParaRPr>
          </a:p>
        </p:txBody>
      </p:sp>
      <p:sp>
        <p:nvSpPr>
          <p:cNvPr id="55300" name="Rectangle 11"/>
          <p:cNvSpPr>
            <a:spLocks noGrp="1" noChangeArrowheads="1"/>
          </p:cNvSpPr>
          <p:nvPr>
            <p:ph type="ftr" sz="quarter" idx="4"/>
          </p:nvPr>
        </p:nvSpPr>
        <p:spPr>
          <a:noFill/>
        </p:spPr>
        <p:txBody>
          <a:bodyPr/>
          <a:lstStyle/>
          <a:p>
            <a:r>
              <a:rPr lang="en-US" altLang="en-US" smtClean="0"/>
              <a:t>Faculty Notes</a:t>
            </a:r>
          </a:p>
          <a:p>
            <a:r>
              <a:rPr lang="en-US" altLang="en-US" smtClean="0"/>
              <a:t>ISMS Auditor / </a:t>
            </a:r>
            <a:r>
              <a:rPr lang="en-US" altLang="en-US" sz="1100" i="1" smtClean="0"/>
              <a:t>Lead Auditors Training Course</a:t>
            </a:r>
            <a:endParaRPr lang="en-US" altLang="en-US" sz="1100" i="1" smtClean="0">
              <a:latin typeface="Century Schoolbook" pitchFamily="18" charset="0"/>
            </a:endParaRPr>
          </a:p>
        </p:txBody>
      </p:sp>
      <p:sp>
        <p:nvSpPr>
          <p:cNvPr id="55301" name="Rectangle 2"/>
          <p:cNvSpPr>
            <a:spLocks noChangeArrowheads="1" noTextEdit="1"/>
          </p:cNvSpPr>
          <p:nvPr>
            <p:ph type="sldImg"/>
          </p:nvPr>
        </p:nvSpPr>
        <p:spPr>
          <a:ln/>
        </p:spPr>
      </p:sp>
      <p:sp>
        <p:nvSpPr>
          <p:cNvPr id="55302" name="Rectangle 3"/>
          <p:cNvSpPr>
            <a:spLocks noGrp="1" noChangeAspect="1" noChangeArrowheads="1"/>
          </p:cNvSpPr>
          <p:nvPr>
            <p:ph type="body" idx="1"/>
          </p:nvPr>
        </p:nvSpPr>
        <p:spPr>
          <a:xfrm>
            <a:off x="946150" y="4829175"/>
            <a:ext cx="5207000" cy="4665663"/>
          </a:xfrm>
          <a:noFill/>
        </p:spPr>
        <p:txBody>
          <a:bodyPr/>
          <a:lstStyle/>
          <a:p>
            <a:r>
              <a:rPr lang="en-US" altLang="en-US" smtClean="0"/>
              <a:t>SESSION TIME: 45 minutes.</a:t>
            </a:r>
          </a:p>
          <a:p>
            <a:r>
              <a:rPr lang="en-US" altLang="en-US" smtClean="0"/>
              <a:t>State that the objective of this session is to make participants familiar about the ISM concepts, its needs, ISMS terminology, ISMS benefits etc.</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8"/>
          <p:cNvSpPr>
            <a:spLocks noGrp="1" noChangeArrowheads="1"/>
          </p:cNvSpPr>
          <p:nvPr>
            <p:ph type="dt" sz="quarter" idx="1"/>
          </p:nvPr>
        </p:nvSpPr>
        <p:spPr>
          <a:noFill/>
        </p:spPr>
        <p:txBody>
          <a:bodyPr/>
          <a:lstStyle/>
          <a:p>
            <a:r>
              <a:rPr lang="en-US" altLang="en-US" smtClean="0"/>
              <a:t>Version  4.4</a:t>
            </a:r>
            <a:endParaRPr lang="en-US" altLang="en-US" sz="1300" i="0" smtClean="0">
              <a:latin typeface="Times New Roman" pitchFamily="18" charset="0"/>
            </a:endParaRPr>
          </a:p>
        </p:txBody>
      </p:sp>
      <p:sp>
        <p:nvSpPr>
          <p:cNvPr id="64515" name="Rectangle 10"/>
          <p:cNvSpPr>
            <a:spLocks noGrp="1" noChangeArrowheads="1"/>
          </p:cNvSpPr>
          <p:nvPr>
            <p:ph type="sldNum" sz="quarter" idx="5"/>
          </p:nvPr>
        </p:nvSpPr>
        <p:spPr>
          <a:noFill/>
        </p:spPr>
        <p:txBody>
          <a:bodyPr/>
          <a:lstStyle/>
          <a:p>
            <a:fld id="{A0E71929-E8E5-4F99-82EA-B3EAB602C9DE}" type="slidenum">
              <a:rPr lang="en-US" altLang="en-US" smtClean="0"/>
              <a:pPr/>
              <a:t>10</a:t>
            </a:fld>
            <a:endParaRPr lang="en-US" altLang="en-US" smtClean="0">
              <a:latin typeface="Times New Roman" pitchFamily="18" charset="0"/>
            </a:endParaRPr>
          </a:p>
        </p:txBody>
      </p:sp>
      <p:sp>
        <p:nvSpPr>
          <p:cNvPr id="64516" name="Rectangle 11"/>
          <p:cNvSpPr>
            <a:spLocks noGrp="1" noChangeArrowheads="1"/>
          </p:cNvSpPr>
          <p:nvPr>
            <p:ph type="ftr" sz="quarter" idx="4"/>
          </p:nvPr>
        </p:nvSpPr>
        <p:spPr>
          <a:noFill/>
        </p:spPr>
        <p:txBody>
          <a:bodyPr/>
          <a:lstStyle/>
          <a:p>
            <a:r>
              <a:rPr lang="en-US" altLang="en-US" smtClean="0"/>
              <a:t>Faculty Notes</a:t>
            </a:r>
          </a:p>
          <a:p>
            <a:r>
              <a:rPr lang="en-US" altLang="en-US" smtClean="0"/>
              <a:t>ISMS Auditor / </a:t>
            </a:r>
            <a:r>
              <a:rPr lang="en-US" altLang="en-US" sz="1100" i="1" smtClean="0"/>
              <a:t>Lead Auditors Training Course</a:t>
            </a:r>
            <a:endParaRPr lang="en-US" altLang="en-US" sz="1100" i="1" smtClean="0">
              <a:latin typeface="Century Schoolbook" pitchFamily="18" charset="0"/>
            </a:endParaRPr>
          </a:p>
        </p:txBody>
      </p:sp>
      <p:sp>
        <p:nvSpPr>
          <p:cNvPr id="64517" name="Rectangle 2"/>
          <p:cNvSpPr>
            <a:spLocks noChangeArrowheads="1" noTextEdit="1"/>
          </p:cNvSpPr>
          <p:nvPr>
            <p:ph type="sldImg"/>
          </p:nvPr>
        </p:nvSpPr>
        <p:spPr>
          <a:ln/>
        </p:spPr>
      </p:sp>
      <p:sp>
        <p:nvSpPr>
          <p:cNvPr id="64518" name="Rectangle 3"/>
          <p:cNvSpPr>
            <a:spLocks noGrp="1" noChangeAspect="1" noChangeArrowheads="1"/>
          </p:cNvSpPr>
          <p:nvPr>
            <p:ph type="body" idx="1"/>
          </p:nvPr>
        </p:nvSpPr>
        <p:spPr>
          <a:noFill/>
        </p:spPr>
        <p:txBody>
          <a:bodyPr/>
          <a:lstStyle/>
          <a:p>
            <a:r>
              <a:rPr lang="en-US" altLang="en-US" smtClean="0"/>
              <a:t>State that ISO 27001 is a requirement standard while 27002 is a code of practice standards.</a:t>
            </a:r>
          </a:p>
          <a:p>
            <a:endParaRPr lang="en-US" altLang="en-US" smtClean="0"/>
          </a:p>
          <a:p>
            <a:r>
              <a:rPr lang="en-US" altLang="en-US" smtClean="0"/>
              <a:t>State that both these standards are available as Indian standards.</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8"/>
          <p:cNvSpPr>
            <a:spLocks noGrp="1" noChangeArrowheads="1"/>
          </p:cNvSpPr>
          <p:nvPr>
            <p:ph type="dt" sz="quarter" idx="1"/>
          </p:nvPr>
        </p:nvSpPr>
        <p:spPr>
          <a:noFill/>
        </p:spPr>
        <p:txBody>
          <a:bodyPr/>
          <a:lstStyle/>
          <a:p>
            <a:r>
              <a:rPr lang="en-US" altLang="en-US" smtClean="0"/>
              <a:t>Version  4.4</a:t>
            </a:r>
            <a:endParaRPr lang="en-US" altLang="en-US" sz="1300" i="0" smtClean="0">
              <a:latin typeface="Times New Roman" pitchFamily="18" charset="0"/>
            </a:endParaRPr>
          </a:p>
        </p:txBody>
      </p:sp>
      <p:sp>
        <p:nvSpPr>
          <p:cNvPr id="65539" name="Rectangle 10"/>
          <p:cNvSpPr>
            <a:spLocks noGrp="1" noChangeArrowheads="1"/>
          </p:cNvSpPr>
          <p:nvPr>
            <p:ph type="sldNum" sz="quarter" idx="5"/>
          </p:nvPr>
        </p:nvSpPr>
        <p:spPr>
          <a:noFill/>
        </p:spPr>
        <p:txBody>
          <a:bodyPr/>
          <a:lstStyle/>
          <a:p>
            <a:fld id="{CA93007E-7BF6-4767-BA5A-F61D17B9908A}" type="slidenum">
              <a:rPr lang="en-US" altLang="en-US" smtClean="0"/>
              <a:pPr/>
              <a:t>11</a:t>
            </a:fld>
            <a:endParaRPr lang="en-US" altLang="en-US" smtClean="0">
              <a:latin typeface="Times New Roman" pitchFamily="18" charset="0"/>
            </a:endParaRPr>
          </a:p>
        </p:txBody>
      </p:sp>
      <p:sp>
        <p:nvSpPr>
          <p:cNvPr id="65540" name="Rectangle 11"/>
          <p:cNvSpPr>
            <a:spLocks noGrp="1" noChangeArrowheads="1"/>
          </p:cNvSpPr>
          <p:nvPr>
            <p:ph type="ftr" sz="quarter" idx="4"/>
          </p:nvPr>
        </p:nvSpPr>
        <p:spPr>
          <a:noFill/>
        </p:spPr>
        <p:txBody>
          <a:bodyPr/>
          <a:lstStyle/>
          <a:p>
            <a:r>
              <a:rPr lang="en-US" altLang="en-US" smtClean="0"/>
              <a:t>Faculty Notes</a:t>
            </a:r>
          </a:p>
          <a:p>
            <a:r>
              <a:rPr lang="en-US" altLang="en-US" smtClean="0"/>
              <a:t>ISMS Auditor / </a:t>
            </a:r>
            <a:r>
              <a:rPr lang="en-US" altLang="en-US" sz="1100" i="1" smtClean="0"/>
              <a:t>Lead Auditors Training Course</a:t>
            </a:r>
            <a:endParaRPr lang="en-US" altLang="en-US" sz="1100" i="1" smtClean="0">
              <a:latin typeface="Century Schoolbook" pitchFamily="18" charset="0"/>
            </a:endParaRPr>
          </a:p>
        </p:txBody>
      </p:sp>
      <p:sp>
        <p:nvSpPr>
          <p:cNvPr id="65541" name="Rectangle 2"/>
          <p:cNvSpPr>
            <a:spLocks noChangeArrowheads="1" noTextEdit="1"/>
          </p:cNvSpPr>
          <p:nvPr>
            <p:ph type="sldImg"/>
          </p:nvPr>
        </p:nvSpPr>
        <p:spPr>
          <a:xfrm>
            <a:off x="1000125" y="730250"/>
            <a:ext cx="5118100" cy="3838575"/>
          </a:xfrm>
          <a:ln/>
        </p:spPr>
      </p:sp>
      <p:sp>
        <p:nvSpPr>
          <p:cNvPr id="65542" name="Rectangle 3"/>
          <p:cNvSpPr>
            <a:spLocks noGrp="1" noChangeAspect="1" noChangeArrowheads="1"/>
          </p:cNvSpPr>
          <p:nvPr>
            <p:ph type="body" idx="1"/>
          </p:nvPr>
        </p:nvSpPr>
        <p:spPr>
          <a:xfrm>
            <a:off x="946150" y="4859338"/>
            <a:ext cx="5207000" cy="4606925"/>
          </a:xfrm>
          <a:noFill/>
        </p:spPr>
        <p:txBody>
          <a:bodyPr/>
          <a:lstStyle/>
          <a:p>
            <a:r>
              <a:rPr lang="en-US" altLang="en-US" smtClean="0"/>
              <a:t>Explain structure of the Standard  ISO/ IEC  27001  , various section 1 to 8 , draw the analogy of other management system Standards. Also discuss two distinct parts of the Standard namely Information Security Framework and control and control objectives in  “ANNEXURE-A”, logical relationship between them and provide brief explanation on intent of each clause.</a:t>
            </a:r>
          </a:p>
          <a:p>
            <a:r>
              <a:rPr lang="en-US" altLang="en-US" smtClean="0"/>
              <a:t> </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6"/>
          <p:cNvSpPr>
            <a:spLocks noGrp="1" noChangeArrowheads="1"/>
          </p:cNvSpPr>
          <p:nvPr>
            <p:ph type="ftr" sz="quarter" idx="4"/>
          </p:nvPr>
        </p:nvSpPr>
        <p:spPr>
          <a:xfrm>
            <a:off x="866775" y="85725"/>
            <a:ext cx="2998788" cy="250825"/>
          </a:xfrm>
          <a:noFill/>
        </p:spPr>
        <p:txBody>
          <a:bodyPr/>
          <a:lstStyle/>
          <a:p>
            <a:r>
              <a:rPr lang="en-US" altLang="en-US" smtClean="0"/>
              <a:t>ISMS Implementation Program</a:t>
            </a:r>
          </a:p>
        </p:txBody>
      </p:sp>
      <p:sp>
        <p:nvSpPr>
          <p:cNvPr id="66563" name="Rectangle 7"/>
          <p:cNvSpPr>
            <a:spLocks noGrp="1" noChangeArrowheads="1"/>
          </p:cNvSpPr>
          <p:nvPr>
            <p:ph type="sldNum" sz="quarter" idx="5"/>
          </p:nvPr>
        </p:nvSpPr>
        <p:spPr>
          <a:noFill/>
        </p:spPr>
        <p:txBody>
          <a:bodyPr/>
          <a:lstStyle/>
          <a:p>
            <a:fld id="{3E73DF88-5153-4895-8556-0CBD21D1427A}" type="slidenum">
              <a:rPr lang="en-US" altLang="en-US" smtClean="0">
                <a:latin typeface="Times New Roman" pitchFamily="18" charset="0"/>
              </a:rPr>
              <a:pPr/>
              <a:t>12</a:t>
            </a:fld>
            <a:endParaRPr lang="en-US" altLang="en-US" smtClean="0">
              <a:latin typeface="Times New Roman" pitchFamily="18" charset="0"/>
            </a:endParaRPr>
          </a:p>
        </p:txBody>
      </p:sp>
      <p:sp>
        <p:nvSpPr>
          <p:cNvPr id="66564" name="Rectangle 2"/>
          <p:cNvSpPr>
            <a:spLocks noGrp="1" noRot="1" noChangeAspect="1" noChangeArrowheads="1" noTextEdit="1"/>
          </p:cNvSpPr>
          <p:nvPr>
            <p:ph type="sldImg"/>
          </p:nvPr>
        </p:nvSpPr>
        <p:spPr>
          <a:ln/>
        </p:spPr>
      </p:sp>
      <p:sp>
        <p:nvSpPr>
          <p:cNvPr id="66565" name="Rectangle 3"/>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fontScale="85000" lnSpcReduction="20000"/>
          </a:bodyPr>
          <a:lstStyle/>
          <a:p>
            <a:pPr>
              <a:defRPr/>
            </a:pPr>
            <a:r>
              <a:rPr lang="en-US" dirty="0" smtClean="0"/>
              <a:t>Explain the intent of the clause 4.2 of the Standard </a:t>
            </a:r>
          </a:p>
          <a:p>
            <a:pPr>
              <a:buFontTx/>
              <a:buChar char="•"/>
              <a:defRPr/>
            </a:pPr>
            <a:r>
              <a:rPr lang="en-US" dirty="0" smtClean="0"/>
              <a:t>Clause no 4.2.1 : Establish the ISMS ( PLAN) and give examples of various activities</a:t>
            </a:r>
          </a:p>
          <a:p>
            <a:pPr>
              <a:buFontTx/>
              <a:buChar char="•"/>
              <a:defRPr/>
            </a:pPr>
            <a:r>
              <a:rPr lang="en-US" dirty="0" smtClean="0"/>
              <a:t>Clause no 4.2.2: Implement &amp; operate ISMS and give examples of various activities</a:t>
            </a:r>
          </a:p>
          <a:p>
            <a:pPr>
              <a:buFontTx/>
              <a:buChar char="•"/>
              <a:defRPr/>
            </a:pPr>
            <a:r>
              <a:rPr lang="en-US" dirty="0" smtClean="0"/>
              <a:t>Clause no 4.2.3 : Monitor and review  ISMS and give examples of various activities</a:t>
            </a:r>
          </a:p>
          <a:p>
            <a:pPr>
              <a:buFontTx/>
              <a:buChar char="•"/>
              <a:defRPr/>
            </a:pPr>
            <a:r>
              <a:rPr lang="en-US" dirty="0" smtClean="0"/>
              <a:t>Clause no 4.2.4 : Maintain and Improve ISMS and give example of various activities</a:t>
            </a:r>
          </a:p>
          <a:p>
            <a:pPr>
              <a:defRPr/>
            </a:pPr>
            <a:r>
              <a:rPr lang="en-US" dirty="0" smtClean="0"/>
              <a:t>Also, explain the documentation requirements and narrate some examples of ISMS documentation as stipulated by the Standard.</a:t>
            </a:r>
          </a:p>
          <a:p>
            <a:pPr>
              <a:defRPr/>
            </a:pPr>
            <a:r>
              <a:rPr lang="en-US" dirty="0" smtClean="0"/>
              <a:t>Explain the requirements for controlling ISMS documents and records, explain the difference between documents &amp; records</a:t>
            </a:r>
          </a:p>
          <a:p>
            <a:pPr>
              <a:defRPr/>
            </a:pPr>
            <a:endParaRPr lang="en-US" dirty="0" smtClean="0"/>
          </a:p>
          <a:p>
            <a:pPr>
              <a:defRPr/>
            </a:pPr>
            <a:r>
              <a:rPr lang="en-US" dirty="0" smtClean="0"/>
              <a:t>Explain the intent of the Standard for the following requirements </a:t>
            </a:r>
          </a:p>
          <a:p>
            <a:pPr>
              <a:defRPr/>
            </a:pPr>
            <a:r>
              <a:rPr lang="en-US" dirty="0" smtClean="0"/>
              <a:t>Clause 5.1 : Management commitment for various planning, implementing and audit &amp; review activities </a:t>
            </a:r>
          </a:p>
          <a:p>
            <a:pPr>
              <a:defRPr/>
            </a:pPr>
            <a:r>
              <a:rPr lang="en-US" dirty="0" smtClean="0"/>
              <a:t>Clause 5.2 : Resource management : Allocation of  competent resource and training </a:t>
            </a:r>
          </a:p>
          <a:p>
            <a:pPr>
              <a:defRPr/>
            </a:pPr>
            <a:endParaRPr lang="en-US" dirty="0" smtClean="0"/>
          </a:p>
          <a:p>
            <a:pPr>
              <a:defRPr/>
            </a:pPr>
            <a:r>
              <a:rPr lang="en-US" dirty="0" smtClean="0"/>
              <a:t>Explain the </a:t>
            </a:r>
            <a:r>
              <a:rPr lang="en-US" dirty="0" err="1" smtClean="0"/>
              <a:t>the</a:t>
            </a:r>
            <a:r>
              <a:rPr lang="en-US" dirty="0" smtClean="0"/>
              <a:t> intent of the Standards </a:t>
            </a:r>
            <a:r>
              <a:rPr lang="en-US" dirty="0" err="1" smtClean="0"/>
              <a:t>wrt</a:t>
            </a:r>
            <a:r>
              <a:rPr lang="en-US" dirty="0" smtClean="0"/>
              <a:t>  conducting planned &amp; periodic Internal ISMS audit and its documented procedures.</a:t>
            </a:r>
          </a:p>
          <a:p>
            <a:pPr>
              <a:defRPr/>
            </a:pPr>
            <a:r>
              <a:rPr lang="en-US" dirty="0" smtClean="0"/>
              <a:t>State that Internal ISMS audits need to conducted at planned intervals to ensure</a:t>
            </a:r>
          </a:p>
          <a:p>
            <a:pPr lvl="1">
              <a:defRPr/>
            </a:pPr>
            <a:r>
              <a:rPr lang="en-US" dirty="0" smtClean="0"/>
              <a:t>Conformance  to ISO 27001 requirements</a:t>
            </a:r>
          </a:p>
          <a:p>
            <a:pPr lvl="1">
              <a:defRPr/>
            </a:pPr>
            <a:r>
              <a:rPr lang="en-US" dirty="0" smtClean="0"/>
              <a:t>Conformance to relevant legal/ regulatory requirements</a:t>
            </a:r>
          </a:p>
          <a:p>
            <a:pPr lvl="1">
              <a:defRPr/>
            </a:pPr>
            <a:r>
              <a:rPr lang="en-US" dirty="0" smtClean="0"/>
              <a:t>Conformance to identified security requirements</a:t>
            </a:r>
          </a:p>
          <a:p>
            <a:pPr lvl="1">
              <a:defRPr/>
            </a:pPr>
            <a:r>
              <a:rPr lang="en-US" dirty="0" smtClean="0"/>
              <a:t>That ISMS is effectively implemented and maintained</a:t>
            </a:r>
          </a:p>
          <a:p>
            <a:pPr lvl="1">
              <a:defRPr/>
            </a:pPr>
            <a:r>
              <a:rPr lang="en-US" dirty="0" smtClean="0"/>
              <a:t>That ISMS perform as expected</a:t>
            </a:r>
            <a:r>
              <a:rPr lang="en-US" sz="1400" dirty="0" smtClean="0"/>
              <a:t> </a:t>
            </a:r>
          </a:p>
          <a:p>
            <a:pPr lvl="1">
              <a:defRPr/>
            </a:pPr>
            <a:endParaRPr lang="en-US" sz="1400" dirty="0" smtClean="0"/>
          </a:p>
          <a:p>
            <a:pPr lvl="1">
              <a:defRPr/>
            </a:pPr>
            <a:r>
              <a:rPr lang="en-US" sz="1400" dirty="0" smtClean="0"/>
              <a:t>State that the documented procedure needs to be developed as per details indicated in the slide.</a:t>
            </a:r>
          </a:p>
          <a:p>
            <a:pPr lvl="1">
              <a:defRPr/>
            </a:pPr>
            <a:r>
              <a:rPr lang="en-US" sz="1400" dirty="0" smtClean="0"/>
              <a:t>State that all these aspects will be dealt subsequently in audit modules.</a:t>
            </a:r>
          </a:p>
          <a:p>
            <a:pPr>
              <a:defRPr/>
            </a:pPr>
            <a:endParaRPr lang="en-US" dirty="0" smtClean="0"/>
          </a:p>
          <a:p>
            <a:pPr>
              <a:defRPr/>
            </a:pPr>
            <a:r>
              <a:rPr lang="en-US" dirty="0" smtClean="0"/>
              <a:t>Explain the intent of the Standard  </a:t>
            </a:r>
            <a:r>
              <a:rPr lang="en-US" dirty="0" err="1" smtClean="0"/>
              <a:t>wrt</a:t>
            </a:r>
            <a:r>
              <a:rPr lang="en-US" dirty="0" smtClean="0"/>
              <a:t> </a:t>
            </a:r>
          </a:p>
          <a:p>
            <a:pPr>
              <a:buFontTx/>
              <a:buChar char="•"/>
              <a:defRPr/>
            </a:pPr>
            <a:r>
              <a:rPr lang="en-US" dirty="0" smtClean="0"/>
              <a:t>responsibility and periodicity</a:t>
            </a:r>
          </a:p>
          <a:p>
            <a:pPr>
              <a:buFontTx/>
              <a:buChar char="•"/>
              <a:defRPr/>
            </a:pPr>
            <a:r>
              <a:rPr lang="en-US" dirty="0" smtClean="0"/>
              <a:t>Review input : Agenda</a:t>
            </a:r>
          </a:p>
          <a:p>
            <a:pPr>
              <a:buFontTx/>
              <a:buChar char="•"/>
              <a:defRPr/>
            </a:pPr>
            <a:r>
              <a:rPr lang="en-US" dirty="0" smtClean="0"/>
              <a:t>Review output : action points  etc.</a:t>
            </a:r>
          </a:p>
          <a:p>
            <a:pPr>
              <a:defRPr/>
            </a:pPr>
            <a:endParaRPr lang="en-US" dirty="0" smtClean="0"/>
          </a:p>
          <a:p>
            <a:pPr>
              <a:defRPr/>
            </a:pPr>
            <a:r>
              <a:rPr lang="en-US" dirty="0" smtClean="0"/>
              <a:t>Explain the intent of the Standard </a:t>
            </a:r>
            <a:r>
              <a:rPr lang="en-US" dirty="0" err="1" smtClean="0"/>
              <a:t>wrt</a:t>
            </a:r>
            <a:r>
              <a:rPr lang="en-US" dirty="0" smtClean="0"/>
              <a:t> </a:t>
            </a:r>
          </a:p>
          <a:p>
            <a:pPr>
              <a:buFontTx/>
              <a:buChar char="•"/>
              <a:defRPr/>
            </a:pPr>
            <a:r>
              <a:rPr lang="en-US" dirty="0" smtClean="0"/>
              <a:t>The continual improvement </a:t>
            </a:r>
          </a:p>
          <a:p>
            <a:pPr>
              <a:buFontTx/>
              <a:buChar char="•"/>
              <a:defRPr/>
            </a:pPr>
            <a:r>
              <a:rPr lang="en-US" dirty="0" smtClean="0"/>
              <a:t>Corrective action </a:t>
            </a:r>
          </a:p>
          <a:p>
            <a:pPr>
              <a:buFontTx/>
              <a:buChar char="•"/>
              <a:defRPr/>
            </a:pPr>
            <a:r>
              <a:rPr lang="en-US" dirty="0" smtClean="0"/>
              <a:t>Preventive action</a:t>
            </a:r>
          </a:p>
          <a:p>
            <a:pPr>
              <a:defRPr/>
            </a:pPr>
            <a:r>
              <a:rPr lang="en-US" dirty="0" smtClean="0"/>
              <a:t>Explain difference between the corrective action and preventive actions </a:t>
            </a:r>
          </a:p>
          <a:p>
            <a:pPr>
              <a:defRPr/>
            </a:pPr>
            <a:r>
              <a:rPr lang="en-US" dirty="0" smtClean="0"/>
              <a:t>Explain requirements of the Standard on documented procedure records on corrective and preventive action  </a:t>
            </a:r>
          </a:p>
          <a:p>
            <a:pPr>
              <a:defRPr/>
            </a:pPr>
            <a:endParaRPr lang="en-US" dirty="0" smtClean="0"/>
          </a:p>
          <a:p>
            <a:pPr>
              <a:buFontTx/>
              <a:buChar char="•"/>
              <a:defRPr/>
            </a:pPr>
            <a:r>
              <a:rPr lang="en-US" b="1" dirty="0" smtClean="0"/>
              <a:t>End of Part-I.  Take up Exercise-I.</a:t>
            </a:r>
          </a:p>
          <a:p>
            <a:pPr>
              <a:defRPr/>
            </a:pPr>
            <a:endParaRPr lang="en-US" dirty="0"/>
          </a:p>
        </p:txBody>
      </p:sp>
      <p:sp>
        <p:nvSpPr>
          <p:cNvPr id="67588" name="Date Placeholder 3"/>
          <p:cNvSpPr>
            <a:spLocks noGrp="1"/>
          </p:cNvSpPr>
          <p:nvPr>
            <p:ph type="dt" sz="quarter" idx="1"/>
          </p:nvPr>
        </p:nvSpPr>
        <p:spPr>
          <a:noFill/>
        </p:spPr>
        <p:txBody>
          <a:bodyPr/>
          <a:lstStyle/>
          <a:p>
            <a:r>
              <a:rPr lang="en-US" altLang="en-US" smtClean="0"/>
              <a:t>Version  4.4</a:t>
            </a:r>
            <a:endParaRPr lang="en-US" altLang="en-US" sz="1300" i="0" smtClean="0">
              <a:latin typeface="Times New Roman" pitchFamily="18" charset="0"/>
            </a:endParaRPr>
          </a:p>
        </p:txBody>
      </p:sp>
      <p:sp>
        <p:nvSpPr>
          <p:cNvPr id="67589" name="Slide Number Placeholder 4"/>
          <p:cNvSpPr>
            <a:spLocks noGrp="1"/>
          </p:cNvSpPr>
          <p:nvPr>
            <p:ph type="sldNum" sz="quarter" idx="5"/>
          </p:nvPr>
        </p:nvSpPr>
        <p:spPr>
          <a:noFill/>
        </p:spPr>
        <p:txBody>
          <a:bodyPr/>
          <a:lstStyle/>
          <a:p>
            <a:fld id="{25CC925B-AAB8-486F-B66C-1D174D0DCCD6}" type="slidenum">
              <a:rPr lang="en-US" altLang="en-US" smtClean="0"/>
              <a:pPr/>
              <a:t>13</a:t>
            </a:fld>
            <a:endParaRPr lang="en-US" altLang="en-US" smtClean="0">
              <a:latin typeface="Times New Roman" pitchFamily="18" charset="0"/>
            </a:endParaRPr>
          </a:p>
        </p:txBody>
      </p:sp>
      <p:sp>
        <p:nvSpPr>
          <p:cNvPr id="67590" name="Footer Placeholder 5"/>
          <p:cNvSpPr>
            <a:spLocks noGrp="1"/>
          </p:cNvSpPr>
          <p:nvPr>
            <p:ph type="ftr" sz="quarter" idx="4"/>
          </p:nvPr>
        </p:nvSpPr>
        <p:spPr>
          <a:noFill/>
        </p:spPr>
        <p:txBody>
          <a:bodyPr/>
          <a:lstStyle/>
          <a:p>
            <a:r>
              <a:rPr lang="en-US" altLang="en-US" smtClean="0"/>
              <a:t>Faculty Notes</a:t>
            </a:r>
          </a:p>
          <a:p>
            <a:r>
              <a:rPr lang="en-US" altLang="en-US" smtClean="0"/>
              <a:t>ISMS Auditor / </a:t>
            </a:r>
            <a:r>
              <a:rPr lang="en-US" altLang="en-US" sz="1100" smtClean="0"/>
              <a:t>Lead Auditors Training Course</a:t>
            </a:r>
            <a:endParaRPr lang="en-US" altLang="en-US" sz="1100" smtClean="0">
              <a:latin typeface="Century Schoolbook" pitchFamily="18"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6"/>
          <p:cNvSpPr>
            <a:spLocks noGrp="1" noChangeArrowheads="1"/>
          </p:cNvSpPr>
          <p:nvPr>
            <p:ph type="ftr" sz="quarter" idx="4"/>
          </p:nvPr>
        </p:nvSpPr>
        <p:spPr>
          <a:xfrm>
            <a:off x="866775" y="85725"/>
            <a:ext cx="2998788" cy="250825"/>
          </a:xfrm>
          <a:noFill/>
        </p:spPr>
        <p:txBody>
          <a:bodyPr/>
          <a:lstStyle/>
          <a:p>
            <a:r>
              <a:rPr lang="en-US" altLang="en-US" smtClean="0"/>
              <a:t>ISMS Implementation Program</a:t>
            </a:r>
          </a:p>
        </p:txBody>
      </p:sp>
      <p:sp>
        <p:nvSpPr>
          <p:cNvPr id="68611" name="Rectangle 7"/>
          <p:cNvSpPr>
            <a:spLocks noGrp="1" noChangeArrowheads="1"/>
          </p:cNvSpPr>
          <p:nvPr>
            <p:ph type="sldNum" sz="quarter" idx="5"/>
          </p:nvPr>
        </p:nvSpPr>
        <p:spPr>
          <a:noFill/>
        </p:spPr>
        <p:txBody>
          <a:bodyPr/>
          <a:lstStyle/>
          <a:p>
            <a:fld id="{9E1121C0-2218-4F4E-A049-4F7EE632E0EF}" type="slidenum">
              <a:rPr lang="en-US" altLang="en-US" smtClean="0">
                <a:latin typeface="Times New Roman" pitchFamily="18" charset="0"/>
              </a:rPr>
              <a:pPr/>
              <a:t>14</a:t>
            </a:fld>
            <a:endParaRPr lang="en-US" altLang="en-US" smtClean="0">
              <a:latin typeface="Times New Roman" pitchFamily="18" charset="0"/>
            </a:endParaRPr>
          </a:p>
        </p:txBody>
      </p:sp>
      <p:sp>
        <p:nvSpPr>
          <p:cNvPr id="68612" name="Rectangle 3074"/>
          <p:cNvSpPr>
            <a:spLocks noGrp="1" noRot="1" noChangeAspect="1" noChangeArrowheads="1" noTextEdit="1"/>
          </p:cNvSpPr>
          <p:nvPr>
            <p:ph type="sldImg"/>
          </p:nvPr>
        </p:nvSpPr>
        <p:spPr>
          <a:ln/>
        </p:spPr>
      </p:sp>
      <p:sp>
        <p:nvSpPr>
          <p:cNvPr id="68613" name="Rectangle 3075"/>
          <p:cNvSpPr>
            <a:spLocks noGrp="1" noChangeArrowheads="1"/>
          </p:cNvSpPr>
          <p:nvPr>
            <p:ph type="body" idx="1"/>
          </p:nvPr>
        </p:nvSpPr>
        <p:spPr>
          <a:noFill/>
        </p:spPr>
        <p:txBody>
          <a:bodyPr/>
          <a:lstStyle/>
          <a:p>
            <a:endParaRPr lang="en-US" alt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8"/>
          <p:cNvSpPr>
            <a:spLocks noGrp="1" noChangeArrowheads="1"/>
          </p:cNvSpPr>
          <p:nvPr>
            <p:ph type="dt" sz="quarter" idx="1"/>
          </p:nvPr>
        </p:nvSpPr>
        <p:spPr>
          <a:noFill/>
        </p:spPr>
        <p:txBody>
          <a:bodyPr/>
          <a:lstStyle/>
          <a:p>
            <a:r>
              <a:rPr lang="en-US" altLang="en-US" smtClean="0"/>
              <a:t>Version  4.4</a:t>
            </a:r>
            <a:endParaRPr lang="en-US" altLang="en-US" sz="1300" i="0" smtClean="0">
              <a:latin typeface="Times New Roman" pitchFamily="18" charset="0"/>
            </a:endParaRPr>
          </a:p>
        </p:txBody>
      </p:sp>
      <p:sp>
        <p:nvSpPr>
          <p:cNvPr id="69635" name="Rectangle 10"/>
          <p:cNvSpPr>
            <a:spLocks noGrp="1" noChangeArrowheads="1"/>
          </p:cNvSpPr>
          <p:nvPr>
            <p:ph type="sldNum" sz="quarter" idx="5"/>
          </p:nvPr>
        </p:nvSpPr>
        <p:spPr>
          <a:noFill/>
        </p:spPr>
        <p:txBody>
          <a:bodyPr/>
          <a:lstStyle/>
          <a:p>
            <a:fld id="{060F98D6-9E43-4B2A-9B10-A8C93E1585E1}" type="slidenum">
              <a:rPr lang="en-US" altLang="en-US" smtClean="0"/>
              <a:pPr/>
              <a:t>15</a:t>
            </a:fld>
            <a:endParaRPr lang="en-US" altLang="en-US" smtClean="0">
              <a:latin typeface="Times New Roman" pitchFamily="18" charset="0"/>
            </a:endParaRPr>
          </a:p>
        </p:txBody>
      </p:sp>
      <p:sp>
        <p:nvSpPr>
          <p:cNvPr id="69636" name="Rectangle 11"/>
          <p:cNvSpPr>
            <a:spLocks noGrp="1" noChangeArrowheads="1"/>
          </p:cNvSpPr>
          <p:nvPr>
            <p:ph type="ftr" sz="quarter" idx="4"/>
          </p:nvPr>
        </p:nvSpPr>
        <p:spPr>
          <a:noFill/>
        </p:spPr>
        <p:txBody>
          <a:bodyPr/>
          <a:lstStyle/>
          <a:p>
            <a:r>
              <a:rPr lang="en-US" altLang="en-US" smtClean="0"/>
              <a:t>Faculty Notes</a:t>
            </a:r>
          </a:p>
          <a:p>
            <a:r>
              <a:rPr lang="en-US" altLang="en-US" smtClean="0"/>
              <a:t>ISMS Auditor / </a:t>
            </a:r>
            <a:r>
              <a:rPr lang="en-US" altLang="en-US" sz="1100" i="1" smtClean="0"/>
              <a:t>Lead Auditors Training Course</a:t>
            </a:r>
            <a:endParaRPr lang="en-US" altLang="en-US" sz="1100" i="1" smtClean="0">
              <a:latin typeface="Century Schoolbook" pitchFamily="18" charset="0"/>
            </a:endParaRPr>
          </a:p>
        </p:txBody>
      </p:sp>
      <p:sp>
        <p:nvSpPr>
          <p:cNvPr id="69637" name="Rectangle 2"/>
          <p:cNvSpPr>
            <a:spLocks noChangeArrowheads="1" noTextEdit="1"/>
          </p:cNvSpPr>
          <p:nvPr>
            <p:ph type="sldImg"/>
          </p:nvPr>
        </p:nvSpPr>
        <p:spPr>
          <a:xfrm>
            <a:off x="1000125" y="730250"/>
            <a:ext cx="5118100" cy="3838575"/>
          </a:xfrm>
          <a:ln/>
        </p:spPr>
      </p:sp>
      <p:sp>
        <p:nvSpPr>
          <p:cNvPr id="69638" name="Rectangle 3"/>
          <p:cNvSpPr>
            <a:spLocks noGrp="1" noChangeAspect="1" noChangeArrowheads="1"/>
          </p:cNvSpPr>
          <p:nvPr>
            <p:ph type="body" idx="1"/>
          </p:nvPr>
        </p:nvSpPr>
        <p:spPr>
          <a:xfrm>
            <a:off x="946150" y="4859338"/>
            <a:ext cx="5207000" cy="4606925"/>
          </a:xfrm>
          <a:noFill/>
        </p:spPr>
        <p:txBody>
          <a:bodyPr/>
          <a:lstStyle/>
          <a:p>
            <a:r>
              <a:rPr lang="en-US" altLang="en-US" smtClean="0"/>
              <a:t>Explain the difference between control objectives and controls</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8"/>
          <p:cNvSpPr>
            <a:spLocks noGrp="1" noChangeArrowheads="1"/>
          </p:cNvSpPr>
          <p:nvPr>
            <p:ph type="dt" sz="quarter" idx="1"/>
          </p:nvPr>
        </p:nvSpPr>
        <p:spPr>
          <a:noFill/>
        </p:spPr>
        <p:txBody>
          <a:bodyPr/>
          <a:lstStyle/>
          <a:p>
            <a:r>
              <a:rPr lang="en-US" altLang="en-US" smtClean="0"/>
              <a:t>Version  4.4</a:t>
            </a:r>
            <a:endParaRPr lang="en-US" altLang="en-US" sz="1300" i="0" smtClean="0">
              <a:latin typeface="Times New Roman" pitchFamily="18" charset="0"/>
            </a:endParaRPr>
          </a:p>
        </p:txBody>
      </p:sp>
      <p:sp>
        <p:nvSpPr>
          <p:cNvPr id="70659" name="Rectangle 10"/>
          <p:cNvSpPr>
            <a:spLocks noGrp="1" noChangeArrowheads="1"/>
          </p:cNvSpPr>
          <p:nvPr>
            <p:ph type="sldNum" sz="quarter" idx="5"/>
          </p:nvPr>
        </p:nvSpPr>
        <p:spPr>
          <a:noFill/>
        </p:spPr>
        <p:txBody>
          <a:bodyPr/>
          <a:lstStyle/>
          <a:p>
            <a:fld id="{3C10F704-457A-4F7E-A5E3-1A74643BBCFD}" type="slidenum">
              <a:rPr lang="en-US" altLang="en-US" smtClean="0"/>
              <a:pPr/>
              <a:t>16</a:t>
            </a:fld>
            <a:endParaRPr lang="en-US" altLang="en-US" smtClean="0">
              <a:latin typeface="Times New Roman" pitchFamily="18" charset="0"/>
            </a:endParaRPr>
          </a:p>
        </p:txBody>
      </p:sp>
      <p:sp>
        <p:nvSpPr>
          <p:cNvPr id="70660" name="Rectangle 11"/>
          <p:cNvSpPr>
            <a:spLocks noGrp="1" noChangeArrowheads="1"/>
          </p:cNvSpPr>
          <p:nvPr>
            <p:ph type="ftr" sz="quarter" idx="4"/>
          </p:nvPr>
        </p:nvSpPr>
        <p:spPr>
          <a:noFill/>
        </p:spPr>
        <p:txBody>
          <a:bodyPr/>
          <a:lstStyle/>
          <a:p>
            <a:r>
              <a:rPr lang="en-US" altLang="en-US" smtClean="0"/>
              <a:t>Faculty Notes</a:t>
            </a:r>
          </a:p>
          <a:p>
            <a:r>
              <a:rPr lang="en-US" altLang="en-US" smtClean="0"/>
              <a:t>ISMS Auditor / </a:t>
            </a:r>
            <a:r>
              <a:rPr lang="en-US" altLang="en-US" sz="1100" i="1" smtClean="0"/>
              <a:t>Lead Auditors Training Course</a:t>
            </a:r>
            <a:endParaRPr lang="en-US" altLang="en-US" sz="1100" i="1" smtClean="0">
              <a:latin typeface="Century Schoolbook" pitchFamily="18" charset="0"/>
            </a:endParaRPr>
          </a:p>
        </p:txBody>
      </p:sp>
      <p:sp>
        <p:nvSpPr>
          <p:cNvPr id="70661" name="Rectangle 2"/>
          <p:cNvSpPr>
            <a:spLocks noChangeArrowheads="1" noTextEdit="1"/>
          </p:cNvSpPr>
          <p:nvPr>
            <p:ph type="sldImg"/>
          </p:nvPr>
        </p:nvSpPr>
        <p:spPr>
          <a:xfrm>
            <a:off x="1000125" y="730250"/>
            <a:ext cx="5118100" cy="3838575"/>
          </a:xfrm>
          <a:ln/>
        </p:spPr>
      </p:sp>
      <p:sp>
        <p:nvSpPr>
          <p:cNvPr id="70662" name="Rectangle 3"/>
          <p:cNvSpPr>
            <a:spLocks noGrp="1" noChangeAspect="1" noChangeArrowheads="1"/>
          </p:cNvSpPr>
          <p:nvPr>
            <p:ph type="body" idx="1"/>
          </p:nvPr>
        </p:nvSpPr>
        <p:spPr>
          <a:xfrm>
            <a:off x="946150" y="4859338"/>
            <a:ext cx="5207000" cy="4606925"/>
          </a:xfrm>
          <a:noFill/>
        </p:spPr>
        <p:txBody>
          <a:bodyPr/>
          <a:lstStyle/>
          <a:p>
            <a:r>
              <a:rPr lang="en-US" altLang="en-US" smtClean="0"/>
              <a:t>Provide overview  of  all security domains  as mentioned in ISO 27001.</a:t>
            </a:r>
          </a:p>
          <a:p>
            <a:endParaRPr lang="en-US" alt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6"/>
          <p:cNvSpPr>
            <a:spLocks noGrp="1" noChangeArrowheads="1"/>
          </p:cNvSpPr>
          <p:nvPr>
            <p:ph type="ftr" sz="quarter" idx="4"/>
          </p:nvPr>
        </p:nvSpPr>
        <p:spPr>
          <a:xfrm>
            <a:off x="866775" y="85725"/>
            <a:ext cx="2998788" cy="250825"/>
          </a:xfrm>
          <a:noFill/>
        </p:spPr>
        <p:txBody>
          <a:bodyPr/>
          <a:lstStyle/>
          <a:p>
            <a:r>
              <a:rPr lang="en-US" altLang="en-US" smtClean="0"/>
              <a:t>ISMS Implementation Program</a:t>
            </a:r>
          </a:p>
        </p:txBody>
      </p:sp>
      <p:sp>
        <p:nvSpPr>
          <p:cNvPr id="71683" name="Rectangle 7"/>
          <p:cNvSpPr>
            <a:spLocks noGrp="1" noChangeArrowheads="1"/>
          </p:cNvSpPr>
          <p:nvPr>
            <p:ph type="sldNum" sz="quarter" idx="5"/>
          </p:nvPr>
        </p:nvSpPr>
        <p:spPr>
          <a:noFill/>
        </p:spPr>
        <p:txBody>
          <a:bodyPr/>
          <a:lstStyle/>
          <a:p>
            <a:fld id="{F8127D32-EA9B-4158-ABBA-1F8B15889596}" type="slidenum">
              <a:rPr lang="en-US" altLang="en-US" smtClean="0"/>
              <a:pPr/>
              <a:t>17</a:t>
            </a:fld>
            <a:endParaRPr lang="en-US" altLang="en-US" smtClean="0"/>
          </a:p>
        </p:txBody>
      </p:sp>
      <p:sp>
        <p:nvSpPr>
          <p:cNvPr id="71684" name="Rectangle 1026"/>
          <p:cNvSpPr>
            <a:spLocks noGrp="1" noRot="1" noChangeAspect="1" noChangeArrowheads="1" noTextEdit="1"/>
          </p:cNvSpPr>
          <p:nvPr>
            <p:ph type="sldImg"/>
          </p:nvPr>
        </p:nvSpPr>
        <p:spPr>
          <a:ln/>
        </p:spPr>
      </p:sp>
      <p:sp>
        <p:nvSpPr>
          <p:cNvPr id="71685" name="Rectangle 1027"/>
          <p:cNvSpPr>
            <a:spLocks noGrp="1" noChangeArrowheads="1"/>
          </p:cNvSpPr>
          <p:nvPr>
            <p:ph type="body" idx="1"/>
          </p:nvPr>
        </p:nvSpPr>
        <p:spPr>
          <a:noFill/>
          <a:ln w="9525">
            <a:noFill/>
            <a:prstDash val="solid"/>
          </a:ln>
        </p:spPr>
        <p:txBody>
          <a:bodyPr/>
          <a:lstStyle/>
          <a:p>
            <a:pPr eaLnBrk="1" hangingPunct="1">
              <a:spcBef>
                <a:spcPct val="0"/>
              </a:spcBef>
            </a:pPr>
            <a:endParaRPr lang="en-US" alt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6"/>
          <p:cNvSpPr>
            <a:spLocks noGrp="1" noChangeArrowheads="1"/>
          </p:cNvSpPr>
          <p:nvPr>
            <p:ph type="ftr" sz="quarter" idx="4"/>
          </p:nvPr>
        </p:nvSpPr>
        <p:spPr>
          <a:xfrm>
            <a:off x="866775" y="85725"/>
            <a:ext cx="2998788" cy="250825"/>
          </a:xfrm>
          <a:noFill/>
        </p:spPr>
        <p:txBody>
          <a:bodyPr/>
          <a:lstStyle/>
          <a:p>
            <a:r>
              <a:rPr lang="en-US" altLang="en-US" smtClean="0"/>
              <a:t>ISMS Implementation Program</a:t>
            </a:r>
          </a:p>
        </p:txBody>
      </p:sp>
      <p:sp>
        <p:nvSpPr>
          <p:cNvPr id="72707" name="Rectangle 7"/>
          <p:cNvSpPr>
            <a:spLocks noGrp="1" noChangeArrowheads="1"/>
          </p:cNvSpPr>
          <p:nvPr>
            <p:ph type="sldNum" sz="quarter" idx="5"/>
          </p:nvPr>
        </p:nvSpPr>
        <p:spPr>
          <a:noFill/>
        </p:spPr>
        <p:txBody>
          <a:bodyPr/>
          <a:lstStyle/>
          <a:p>
            <a:fld id="{22BD7980-E9B4-4F19-A6CE-5C8E03922E11}" type="slidenum">
              <a:rPr lang="en-US" altLang="en-US" smtClean="0"/>
              <a:pPr/>
              <a:t>19</a:t>
            </a:fld>
            <a:endParaRPr lang="en-US" altLang="en-US" smtClean="0"/>
          </a:p>
        </p:txBody>
      </p:sp>
      <p:sp>
        <p:nvSpPr>
          <p:cNvPr id="72708" name="Rectangle 2050"/>
          <p:cNvSpPr>
            <a:spLocks noGrp="1" noRot="1" noChangeAspect="1" noChangeArrowheads="1" noTextEdit="1"/>
          </p:cNvSpPr>
          <p:nvPr>
            <p:ph type="sldImg"/>
          </p:nvPr>
        </p:nvSpPr>
        <p:spPr>
          <a:ln/>
        </p:spPr>
      </p:sp>
      <p:sp>
        <p:nvSpPr>
          <p:cNvPr id="72709" name="Rectangle 2051"/>
          <p:cNvSpPr>
            <a:spLocks noGrp="1" noChangeArrowheads="1"/>
          </p:cNvSpPr>
          <p:nvPr>
            <p:ph type="body" idx="1"/>
          </p:nvPr>
        </p:nvSpPr>
        <p:spPr>
          <a:xfrm>
            <a:off x="946150" y="4859338"/>
            <a:ext cx="5207000" cy="4606925"/>
          </a:xfrm>
          <a:noFill/>
          <a:ln w="9525">
            <a:noFill/>
            <a:prstDash val="solid"/>
          </a:ln>
        </p:spPr>
        <p:txBody>
          <a:bodyPr/>
          <a:lstStyle/>
          <a:p>
            <a:pPr eaLnBrk="1" hangingPunct="1">
              <a:spcBef>
                <a:spcPct val="0"/>
              </a:spcBef>
            </a:pPr>
            <a:r>
              <a:rPr lang="en-US" altLang="en-US" smtClean="0"/>
              <a:t>Discuss the intent and purpose of the </a:t>
            </a:r>
            <a:r>
              <a:rPr lang="en-US" altLang="en-US" b="1" smtClean="0"/>
              <a:t>organization of Information Security</a:t>
            </a:r>
            <a:r>
              <a:rPr lang="en-US" altLang="en-US" smtClean="0"/>
              <a:t>  domain referring the relevant control objectives. Also, explain few best practices as mentioned in ISO/IEC 17799:2005</a:t>
            </a:r>
          </a:p>
          <a:p>
            <a:pPr eaLnBrk="1" hangingPunct="1">
              <a:spcBef>
                <a:spcPct val="0"/>
              </a:spcBef>
            </a:pPr>
            <a:endParaRPr lang="en-US" alt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6"/>
          <p:cNvSpPr>
            <a:spLocks noGrp="1" noChangeArrowheads="1"/>
          </p:cNvSpPr>
          <p:nvPr>
            <p:ph type="ftr" sz="quarter" idx="4"/>
          </p:nvPr>
        </p:nvSpPr>
        <p:spPr>
          <a:xfrm>
            <a:off x="866775" y="85725"/>
            <a:ext cx="2998788" cy="250825"/>
          </a:xfrm>
          <a:noFill/>
        </p:spPr>
        <p:txBody>
          <a:bodyPr/>
          <a:lstStyle/>
          <a:p>
            <a:r>
              <a:rPr lang="en-US" altLang="en-US" smtClean="0"/>
              <a:t>ISMS Implementation Program</a:t>
            </a:r>
          </a:p>
        </p:txBody>
      </p:sp>
      <p:sp>
        <p:nvSpPr>
          <p:cNvPr id="73731" name="Rectangle 7"/>
          <p:cNvSpPr>
            <a:spLocks noGrp="1" noChangeArrowheads="1"/>
          </p:cNvSpPr>
          <p:nvPr>
            <p:ph type="sldNum" sz="quarter" idx="5"/>
          </p:nvPr>
        </p:nvSpPr>
        <p:spPr>
          <a:noFill/>
        </p:spPr>
        <p:txBody>
          <a:bodyPr/>
          <a:lstStyle/>
          <a:p>
            <a:fld id="{7035E9D4-E78F-4375-BFCA-FF60634F2F21}" type="slidenum">
              <a:rPr lang="en-US" altLang="en-US" smtClean="0"/>
              <a:pPr/>
              <a:t>21</a:t>
            </a:fld>
            <a:endParaRPr lang="en-US" altLang="en-US" smtClean="0"/>
          </a:p>
        </p:txBody>
      </p:sp>
      <p:sp>
        <p:nvSpPr>
          <p:cNvPr id="73732" name="Rectangle 3074"/>
          <p:cNvSpPr>
            <a:spLocks noGrp="1" noRot="1" noChangeAspect="1" noChangeArrowheads="1" noTextEdit="1"/>
          </p:cNvSpPr>
          <p:nvPr>
            <p:ph type="sldImg"/>
          </p:nvPr>
        </p:nvSpPr>
        <p:spPr>
          <a:ln/>
        </p:spPr>
      </p:sp>
      <p:sp>
        <p:nvSpPr>
          <p:cNvPr id="73733" name="Rectangle 3075"/>
          <p:cNvSpPr>
            <a:spLocks noGrp="1" noChangeArrowheads="1"/>
          </p:cNvSpPr>
          <p:nvPr>
            <p:ph type="body" idx="1"/>
          </p:nvPr>
        </p:nvSpPr>
        <p:spPr>
          <a:xfrm>
            <a:off x="946150" y="4859338"/>
            <a:ext cx="5207000" cy="4606925"/>
          </a:xfrm>
          <a:noFill/>
          <a:ln w="9525">
            <a:noFill/>
            <a:prstDash val="solid"/>
          </a:ln>
        </p:spPr>
        <p:txBody>
          <a:bodyPr/>
          <a:lstStyle/>
          <a:p>
            <a:pPr eaLnBrk="1" hangingPunct="1">
              <a:spcBef>
                <a:spcPct val="0"/>
              </a:spcBef>
            </a:pPr>
            <a:r>
              <a:rPr lang="en-US" altLang="en-US" sz="2800" b="1" smtClean="0">
                <a:solidFill>
                  <a:srgbClr val="800000"/>
                </a:solidFill>
                <a:latin typeface="Century Schoolbook" pitchFamily="18" charset="0"/>
              </a:rPr>
              <a:t> </a:t>
            </a:r>
            <a:endParaRPr lang="en-US" altLang="en-US" smtClean="0"/>
          </a:p>
          <a:p>
            <a:pPr eaLnBrk="1" hangingPunct="1">
              <a:spcBef>
                <a:spcPct val="0"/>
              </a:spcBef>
            </a:pPr>
            <a:r>
              <a:rPr lang="en-US" altLang="en-US" smtClean="0"/>
              <a:t>Discuss the intent and purpose of the </a:t>
            </a:r>
            <a:r>
              <a:rPr lang="en-US" altLang="en-US" b="1" smtClean="0"/>
              <a:t>Asset management</a:t>
            </a:r>
            <a:r>
              <a:rPr lang="en-US" altLang="en-US" smtClean="0"/>
              <a:t>   domain referring the relevant control objectives. Also, explain few best practices as mentioned in ISO/IEC 17799:2005</a:t>
            </a:r>
          </a:p>
          <a:p>
            <a:pPr eaLnBrk="1" hangingPunct="1">
              <a:spcBef>
                <a:spcPct val="0"/>
              </a:spcBef>
            </a:pPr>
            <a:endParaRPr lang="en-US" altLang="en-US" smtClean="0"/>
          </a:p>
          <a:p>
            <a:pPr eaLnBrk="1" hangingPunct="1">
              <a:spcBef>
                <a:spcPct val="0"/>
              </a:spcBef>
            </a:pPr>
            <a:endParaRPr lang="en-US"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8"/>
          <p:cNvSpPr>
            <a:spLocks noGrp="1" noChangeArrowheads="1"/>
          </p:cNvSpPr>
          <p:nvPr>
            <p:ph type="dt" sz="quarter" idx="1"/>
          </p:nvPr>
        </p:nvSpPr>
        <p:spPr>
          <a:noFill/>
        </p:spPr>
        <p:txBody>
          <a:bodyPr/>
          <a:lstStyle/>
          <a:p>
            <a:r>
              <a:rPr lang="en-US" altLang="en-US" smtClean="0"/>
              <a:t>Version  4.4</a:t>
            </a:r>
            <a:endParaRPr lang="en-US" altLang="en-US" sz="1300" i="0" smtClean="0">
              <a:latin typeface="Times New Roman" pitchFamily="18" charset="0"/>
            </a:endParaRPr>
          </a:p>
        </p:txBody>
      </p:sp>
      <p:sp>
        <p:nvSpPr>
          <p:cNvPr id="56323" name="Rectangle 10"/>
          <p:cNvSpPr>
            <a:spLocks noGrp="1" noChangeArrowheads="1"/>
          </p:cNvSpPr>
          <p:nvPr>
            <p:ph type="sldNum" sz="quarter" idx="5"/>
          </p:nvPr>
        </p:nvSpPr>
        <p:spPr>
          <a:noFill/>
        </p:spPr>
        <p:txBody>
          <a:bodyPr/>
          <a:lstStyle/>
          <a:p>
            <a:fld id="{F0C0E42F-FA0A-405D-B4C1-B24B8485FE24}" type="slidenum">
              <a:rPr lang="en-US" altLang="en-US" smtClean="0"/>
              <a:pPr/>
              <a:t>2</a:t>
            </a:fld>
            <a:endParaRPr lang="en-US" altLang="en-US" smtClean="0">
              <a:latin typeface="Times New Roman" pitchFamily="18" charset="0"/>
            </a:endParaRPr>
          </a:p>
        </p:txBody>
      </p:sp>
      <p:sp>
        <p:nvSpPr>
          <p:cNvPr id="56324" name="Rectangle 11"/>
          <p:cNvSpPr>
            <a:spLocks noGrp="1" noChangeArrowheads="1"/>
          </p:cNvSpPr>
          <p:nvPr>
            <p:ph type="ftr" sz="quarter" idx="4"/>
          </p:nvPr>
        </p:nvSpPr>
        <p:spPr>
          <a:noFill/>
        </p:spPr>
        <p:txBody>
          <a:bodyPr/>
          <a:lstStyle/>
          <a:p>
            <a:r>
              <a:rPr lang="en-US" altLang="en-US" smtClean="0"/>
              <a:t>Faculty Notes</a:t>
            </a:r>
          </a:p>
          <a:p>
            <a:r>
              <a:rPr lang="en-US" altLang="en-US" smtClean="0"/>
              <a:t>ISMS Auditor / </a:t>
            </a:r>
            <a:r>
              <a:rPr lang="en-US" altLang="en-US" sz="1100" i="1" smtClean="0"/>
              <a:t>Lead Auditors Training Course</a:t>
            </a:r>
            <a:endParaRPr lang="en-US" altLang="en-US" sz="1100" i="1" smtClean="0">
              <a:latin typeface="Century Schoolbook" pitchFamily="18" charset="0"/>
            </a:endParaRPr>
          </a:p>
        </p:txBody>
      </p:sp>
      <p:sp>
        <p:nvSpPr>
          <p:cNvPr id="56325" name="Rectangle 2"/>
          <p:cNvSpPr>
            <a:spLocks noChangeArrowheads="1" noTextEdit="1"/>
          </p:cNvSpPr>
          <p:nvPr>
            <p:ph type="sldImg"/>
          </p:nvPr>
        </p:nvSpPr>
        <p:spPr>
          <a:ln/>
        </p:spPr>
      </p:sp>
      <p:sp>
        <p:nvSpPr>
          <p:cNvPr id="56326" name="Rectangle 3"/>
          <p:cNvSpPr>
            <a:spLocks noGrp="1" noChangeAspect="1" noChangeArrowheads="1"/>
          </p:cNvSpPr>
          <p:nvPr>
            <p:ph type="body" idx="1"/>
          </p:nvPr>
        </p:nvSpPr>
        <p:spPr>
          <a:xfrm>
            <a:off x="946150" y="4829175"/>
            <a:ext cx="5207000" cy="4665663"/>
          </a:xfrm>
          <a:noFill/>
        </p:spPr>
        <p:txBody>
          <a:bodyPr/>
          <a:lstStyle/>
          <a:p>
            <a:r>
              <a:rPr lang="en-US" altLang="en-US" smtClean="0"/>
              <a:t>Discuss on  </a:t>
            </a:r>
          </a:p>
          <a:p>
            <a:pPr>
              <a:buFontTx/>
              <a:buChar char="•"/>
            </a:pPr>
            <a:r>
              <a:rPr lang="en-US" altLang="en-US" smtClean="0"/>
              <a:t>what is information and various forms of information information</a:t>
            </a:r>
          </a:p>
          <a:p>
            <a:pPr>
              <a:buFontTx/>
              <a:buChar char="•"/>
            </a:pPr>
            <a:r>
              <a:rPr lang="en-US" altLang="en-US" smtClean="0"/>
              <a:t> Information life cycle  starting  from its creation to disposition</a:t>
            </a:r>
          </a:p>
          <a:p>
            <a:pPr>
              <a:buFontTx/>
              <a:buChar char="•"/>
            </a:pPr>
            <a:r>
              <a:rPr lang="en-US" altLang="en-US" smtClean="0"/>
              <a:t> The value of information during its life cycle</a:t>
            </a:r>
          </a:p>
          <a:p>
            <a:pPr>
              <a:buFontTx/>
              <a:buChar char="•"/>
            </a:pPr>
            <a:r>
              <a:rPr lang="en-US" altLang="en-US" smtClean="0"/>
              <a:t> Why information requires protection in view of  business perspective </a:t>
            </a:r>
          </a:p>
          <a:p>
            <a:r>
              <a:rPr lang="en-US" altLang="en-US" smtClean="0"/>
              <a:t>Give example the information in our day-to-day life, both in business and personal life.</a:t>
            </a:r>
          </a:p>
          <a:p>
            <a:r>
              <a:rPr lang="en-US" altLang="en-US" smtClean="0"/>
              <a:t>Explain that the normal Dictionary meaning of information is KNOWLEDGE derived from any source</a:t>
            </a:r>
          </a:p>
          <a:p>
            <a:r>
              <a:rPr lang="en-US" altLang="en-US" smtClean="0"/>
              <a:t>           that we make decision based on the information we get, process, analyse </a:t>
            </a:r>
          </a:p>
          <a:p>
            <a:r>
              <a:rPr lang="en-US" altLang="en-US" smtClean="0"/>
              <a:t>           that  appropriateness of our decision is greatly influenced by the quality and security of information </a:t>
            </a:r>
          </a:p>
          <a:p>
            <a:r>
              <a:rPr lang="en-US" altLang="en-US" smtClean="0"/>
              <a:t>Explain information is valuable in every organization, be it bank, Government institution, hospital, educational institute, manufacturing, service industry.</a:t>
            </a:r>
          </a:p>
          <a:p>
            <a:r>
              <a:rPr lang="en-US" altLang="en-US" smtClean="0"/>
              <a:t>Explain that the information could be in various forms like hard disc, printed paper, CD, telephone conversation etc.</a:t>
            </a:r>
          </a:p>
          <a:p>
            <a:r>
              <a:rPr lang="en-US" altLang="en-US" smtClean="0"/>
              <a:t>Also explain the information assets are basically grouped in many categories like information, software, physical, services, people and intangible ( reputation, image etc.)</a:t>
            </a:r>
          </a:p>
          <a:p>
            <a:r>
              <a:rPr lang="en-US" altLang="en-US" smtClean="0"/>
              <a:t/>
            </a:r>
            <a:br>
              <a:rPr lang="en-US" altLang="en-US" smtClean="0"/>
            </a:br>
            <a:endParaRPr lang="en-US" alt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6"/>
          <p:cNvSpPr>
            <a:spLocks noGrp="1" noChangeArrowheads="1"/>
          </p:cNvSpPr>
          <p:nvPr>
            <p:ph type="ftr" sz="quarter" idx="4"/>
          </p:nvPr>
        </p:nvSpPr>
        <p:spPr>
          <a:xfrm>
            <a:off x="866775" y="85725"/>
            <a:ext cx="2998788" cy="250825"/>
          </a:xfrm>
          <a:noFill/>
        </p:spPr>
        <p:txBody>
          <a:bodyPr/>
          <a:lstStyle/>
          <a:p>
            <a:r>
              <a:rPr lang="en-US" altLang="en-US" smtClean="0"/>
              <a:t>ISMS Implementation Program</a:t>
            </a:r>
          </a:p>
        </p:txBody>
      </p:sp>
      <p:sp>
        <p:nvSpPr>
          <p:cNvPr id="74755" name="Rectangle 7"/>
          <p:cNvSpPr>
            <a:spLocks noGrp="1" noChangeArrowheads="1"/>
          </p:cNvSpPr>
          <p:nvPr>
            <p:ph type="sldNum" sz="quarter" idx="5"/>
          </p:nvPr>
        </p:nvSpPr>
        <p:spPr>
          <a:noFill/>
        </p:spPr>
        <p:txBody>
          <a:bodyPr/>
          <a:lstStyle/>
          <a:p>
            <a:fld id="{A5827F9B-96A9-4133-AFBE-9AE654707047}" type="slidenum">
              <a:rPr lang="en-US" altLang="en-US" smtClean="0"/>
              <a:pPr/>
              <a:t>23</a:t>
            </a:fld>
            <a:endParaRPr lang="en-US" altLang="en-US" smtClean="0"/>
          </a:p>
        </p:txBody>
      </p:sp>
      <p:sp>
        <p:nvSpPr>
          <p:cNvPr id="74756" name="Rectangle 2050"/>
          <p:cNvSpPr>
            <a:spLocks noGrp="1" noRot="1" noChangeAspect="1" noChangeArrowheads="1" noTextEdit="1"/>
          </p:cNvSpPr>
          <p:nvPr>
            <p:ph type="sldImg"/>
          </p:nvPr>
        </p:nvSpPr>
        <p:spPr>
          <a:ln/>
        </p:spPr>
      </p:sp>
      <p:sp>
        <p:nvSpPr>
          <p:cNvPr id="74757" name="Rectangle 2051"/>
          <p:cNvSpPr>
            <a:spLocks noGrp="1" noChangeArrowheads="1"/>
          </p:cNvSpPr>
          <p:nvPr>
            <p:ph type="body" idx="1"/>
          </p:nvPr>
        </p:nvSpPr>
        <p:spPr>
          <a:xfrm>
            <a:off x="946150" y="4859338"/>
            <a:ext cx="5207000" cy="4606925"/>
          </a:xfrm>
          <a:noFill/>
          <a:ln w="9525">
            <a:noFill/>
            <a:prstDash val="solid"/>
          </a:ln>
        </p:spPr>
        <p:txBody>
          <a:bodyPr/>
          <a:lstStyle/>
          <a:p>
            <a:pPr eaLnBrk="1" hangingPunct="1">
              <a:spcBef>
                <a:spcPct val="0"/>
              </a:spcBef>
            </a:pPr>
            <a:r>
              <a:rPr lang="en-US" altLang="en-US" sz="2800" b="1" smtClean="0">
                <a:solidFill>
                  <a:srgbClr val="800000"/>
                </a:solidFill>
                <a:latin typeface="Century Schoolbook" pitchFamily="18" charset="0"/>
              </a:rPr>
              <a:t> </a:t>
            </a:r>
            <a:r>
              <a:rPr lang="en-US" altLang="en-US" smtClean="0"/>
              <a:t>Discuss the intent and purpose of the </a:t>
            </a:r>
            <a:r>
              <a:rPr lang="en-US" altLang="en-US" b="1" smtClean="0"/>
              <a:t>Human Resource Security</a:t>
            </a:r>
            <a:r>
              <a:rPr lang="en-US" altLang="en-US" smtClean="0"/>
              <a:t>  domain referring the relevant control objectives. Also, explain few best practices as mentioned in ISO/IEC 17799:2005. Also discuss the relevant changes wrt BS 7799-2:2002</a:t>
            </a:r>
          </a:p>
          <a:p>
            <a:pPr eaLnBrk="1" hangingPunct="1">
              <a:spcBef>
                <a:spcPct val="0"/>
              </a:spcBef>
            </a:pPr>
            <a:endParaRPr lang="en-US" altLang="en-US" smtClean="0"/>
          </a:p>
          <a:p>
            <a:pPr eaLnBrk="1" hangingPunct="1">
              <a:spcBef>
                <a:spcPct val="0"/>
              </a:spcBef>
            </a:pPr>
            <a:endParaRPr lang="en-US" alt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6"/>
          <p:cNvSpPr>
            <a:spLocks noGrp="1" noChangeArrowheads="1"/>
          </p:cNvSpPr>
          <p:nvPr>
            <p:ph type="ftr" sz="quarter" idx="4"/>
          </p:nvPr>
        </p:nvSpPr>
        <p:spPr>
          <a:xfrm>
            <a:off x="866775" y="85725"/>
            <a:ext cx="2998788" cy="250825"/>
          </a:xfrm>
          <a:noFill/>
        </p:spPr>
        <p:txBody>
          <a:bodyPr/>
          <a:lstStyle/>
          <a:p>
            <a:r>
              <a:rPr lang="en-US" altLang="en-US" smtClean="0"/>
              <a:t>ISMS Implementation Program</a:t>
            </a:r>
          </a:p>
        </p:txBody>
      </p:sp>
      <p:sp>
        <p:nvSpPr>
          <p:cNvPr id="75779" name="Rectangle 7"/>
          <p:cNvSpPr>
            <a:spLocks noGrp="1" noChangeArrowheads="1"/>
          </p:cNvSpPr>
          <p:nvPr>
            <p:ph type="sldNum" sz="quarter" idx="5"/>
          </p:nvPr>
        </p:nvSpPr>
        <p:spPr>
          <a:noFill/>
        </p:spPr>
        <p:txBody>
          <a:bodyPr/>
          <a:lstStyle/>
          <a:p>
            <a:fld id="{2F929F69-DDE4-4FCF-A5A9-B0C42FDBB77A}" type="slidenum">
              <a:rPr lang="en-US" altLang="en-US" smtClean="0"/>
              <a:pPr/>
              <a:t>25</a:t>
            </a:fld>
            <a:endParaRPr lang="en-US" altLang="en-US" smtClean="0"/>
          </a:p>
        </p:txBody>
      </p:sp>
      <p:sp>
        <p:nvSpPr>
          <p:cNvPr id="75780" name="Rectangle 1026"/>
          <p:cNvSpPr>
            <a:spLocks noGrp="1" noRot="1" noChangeAspect="1" noChangeArrowheads="1" noTextEdit="1"/>
          </p:cNvSpPr>
          <p:nvPr>
            <p:ph type="sldImg"/>
          </p:nvPr>
        </p:nvSpPr>
        <p:spPr>
          <a:ln/>
        </p:spPr>
      </p:sp>
      <p:sp>
        <p:nvSpPr>
          <p:cNvPr id="75781" name="Rectangle 1027"/>
          <p:cNvSpPr>
            <a:spLocks noGrp="1" noChangeArrowheads="1"/>
          </p:cNvSpPr>
          <p:nvPr>
            <p:ph type="body" idx="1"/>
          </p:nvPr>
        </p:nvSpPr>
        <p:spPr>
          <a:xfrm>
            <a:off x="946150" y="4859338"/>
            <a:ext cx="5207000" cy="4606925"/>
          </a:xfrm>
          <a:noFill/>
          <a:ln w="9525">
            <a:noFill/>
            <a:prstDash val="solid"/>
          </a:ln>
        </p:spPr>
        <p:txBody>
          <a:bodyPr/>
          <a:lstStyle/>
          <a:p>
            <a:pPr eaLnBrk="1" hangingPunct="1">
              <a:spcBef>
                <a:spcPct val="0"/>
              </a:spcBef>
            </a:pPr>
            <a:r>
              <a:rPr lang="en-US" altLang="en-US" smtClean="0"/>
              <a:t>Discuss the intent and purpose of the </a:t>
            </a:r>
            <a:r>
              <a:rPr lang="en-US" altLang="en-US" b="1" smtClean="0"/>
              <a:t>Physical &amp; Environmental Security</a:t>
            </a:r>
            <a:r>
              <a:rPr lang="en-US" altLang="en-US" smtClean="0"/>
              <a:t>  domain referring the relevant control objectives. Also, explain few best practices as mentioned in ISO/IEC 17799:2005</a:t>
            </a:r>
          </a:p>
          <a:p>
            <a:pPr eaLnBrk="1" hangingPunct="1">
              <a:spcBef>
                <a:spcPct val="0"/>
              </a:spcBef>
            </a:pPr>
            <a:endParaRPr lang="en-US" altLang="en-US" smtClean="0"/>
          </a:p>
          <a:p>
            <a:pPr eaLnBrk="1" hangingPunct="1">
              <a:spcBef>
                <a:spcPct val="0"/>
              </a:spcBef>
            </a:pPr>
            <a:endParaRPr lang="en-US" alt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6"/>
          <p:cNvSpPr>
            <a:spLocks noGrp="1" noChangeArrowheads="1"/>
          </p:cNvSpPr>
          <p:nvPr>
            <p:ph type="ftr" sz="quarter" idx="4"/>
          </p:nvPr>
        </p:nvSpPr>
        <p:spPr>
          <a:xfrm>
            <a:off x="866775" y="85725"/>
            <a:ext cx="2998788" cy="250825"/>
          </a:xfrm>
          <a:noFill/>
        </p:spPr>
        <p:txBody>
          <a:bodyPr/>
          <a:lstStyle/>
          <a:p>
            <a:r>
              <a:rPr lang="en-US" altLang="en-US" smtClean="0"/>
              <a:t>ISMS Implementation Program</a:t>
            </a:r>
          </a:p>
        </p:txBody>
      </p:sp>
      <p:sp>
        <p:nvSpPr>
          <p:cNvPr id="76803" name="Rectangle 7"/>
          <p:cNvSpPr>
            <a:spLocks noGrp="1" noChangeArrowheads="1"/>
          </p:cNvSpPr>
          <p:nvPr>
            <p:ph type="sldNum" sz="quarter" idx="5"/>
          </p:nvPr>
        </p:nvSpPr>
        <p:spPr>
          <a:noFill/>
        </p:spPr>
        <p:txBody>
          <a:bodyPr/>
          <a:lstStyle/>
          <a:p>
            <a:fld id="{313885B1-1C85-435A-A9CE-2F70E2A6AC88}" type="slidenum">
              <a:rPr lang="en-US" altLang="en-US" smtClean="0"/>
              <a:pPr/>
              <a:t>27</a:t>
            </a:fld>
            <a:endParaRPr lang="en-US" altLang="en-US" smtClean="0"/>
          </a:p>
        </p:txBody>
      </p:sp>
      <p:sp>
        <p:nvSpPr>
          <p:cNvPr id="76804" name="Rectangle 3074"/>
          <p:cNvSpPr>
            <a:spLocks noGrp="1" noRot="1" noChangeAspect="1" noChangeArrowheads="1" noTextEdit="1"/>
          </p:cNvSpPr>
          <p:nvPr>
            <p:ph type="sldImg"/>
          </p:nvPr>
        </p:nvSpPr>
        <p:spPr>
          <a:ln/>
        </p:spPr>
      </p:sp>
      <p:sp>
        <p:nvSpPr>
          <p:cNvPr id="76805" name="Rectangle 3075"/>
          <p:cNvSpPr>
            <a:spLocks noGrp="1" noChangeArrowheads="1"/>
          </p:cNvSpPr>
          <p:nvPr>
            <p:ph type="body" idx="1"/>
          </p:nvPr>
        </p:nvSpPr>
        <p:spPr>
          <a:xfrm>
            <a:off x="946150" y="4859338"/>
            <a:ext cx="5207000" cy="4606925"/>
          </a:xfrm>
          <a:noFill/>
          <a:ln w="9525">
            <a:noFill/>
            <a:prstDash val="solid"/>
          </a:ln>
        </p:spPr>
        <p:txBody>
          <a:bodyPr/>
          <a:lstStyle/>
          <a:p>
            <a:pPr eaLnBrk="1" hangingPunct="1">
              <a:spcBef>
                <a:spcPct val="0"/>
              </a:spcBef>
            </a:pPr>
            <a:r>
              <a:rPr lang="en-US" altLang="en-US" smtClean="0"/>
              <a:t>Discuss the intent and purpose of </a:t>
            </a:r>
            <a:r>
              <a:rPr lang="en-US" altLang="en-US" b="1" smtClean="0"/>
              <a:t>Communication and Operations Management</a:t>
            </a:r>
            <a:r>
              <a:rPr lang="en-US" altLang="en-US" smtClean="0"/>
              <a:t>   domain referring the relevant control objectives. Also, explain few best practices as mentioned in ISO/IEC 17799:2005</a:t>
            </a:r>
          </a:p>
          <a:p>
            <a:pPr eaLnBrk="1" hangingPunct="1">
              <a:spcBef>
                <a:spcPct val="0"/>
              </a:spcBef>
            </a:pPr>
            <a:endParaRPr lang="en-US" altLang="en-US" smtClean="0"/>
          </a:p>
          <a:p>
            <a:pPr eaLnBrk="1" hangingPunct="1">
              <a:spcBef>
                <a:spcPct val="0"/>
              </a:spcBef>
            </a:pPr>
            <a:endParaRPr lang="en-US" alt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6"/>
          <p:cNvSpPr>
            <a:spLocks noGrp="1" noChangeArrowheads="1"/>
          </p:cNvSpPr>
          <p:nvPr>
            <p:ph type="ftr" sz="quarter" idx="4"/>
          </p:nvPr>
        </p:nvSpPr>
        <p:spPr>
          <a:xfrm>
            <a:off x="866775" y="85725"/>
            <a:ext cx="2998788" cy="250825"/>
          </a:xfrm>
          <a:noFill/>
        </p:spPr>
        <p:txBody>
          <a:bodyPr/>
          <a:lstStyle/>
          <a:p>
            <a:r>
              <a:rPr lang="en-US" altLang="en-US" smtClean="0"/>
              <a:t>ISMS Implementation Program</a:t>
            </a:r>
          </a:p>
        </p:txBody>
      </p:sp>
      <p:sp>
        <p:nvSpPr>
          <p:cNvPr id="77827" name="Rectangle 7"/>
          <p:cNvSpPr>
            <a:spLocks noGrp="1" noChangeArrowheads="1"/>
          </p:cNvSpPr>
          <p:nvPr>
            <p:ph type="sldNum" sz="quarter" idx="5"/>
          </p:nvPr>
        </p:nvSpPr>
        <p:spPr>
          <a:noFill/>
        </p:spPr>
        <p:txBody>
          <a:bodyPr/>
          <a:lstStyle/>
          <a:p>
            <a:fld id="{22FCC18E-01B1-41BC-8D2C-00747E94361C}" type="slidenum">
              <a:rPr lang="en-US" altLang="en-US" smtClean="0"/>
              <a:pPr/>
              <a:t>31</a:t>
            </a:fld>
            <a:endParaRPr lang="en-US" altLang="en-US" smtClean="0"/>
          </a:p>
        </p:txBody>
      </p:sp>
      <p:sp>
        <p:nvSpPr>
          <p:cNvPr id="77828" name="Rectangle 1026"/>
          <p:cNvSpPr>
            <a:spLocks noGrp="1" noRot="1" noChangeAspect="1" noChangeArrowheads="1" noTextEdit="1"/>
          </p:cNvSpPr>
          <p:nvPr>
            <p:ph type="sldImg"/>
          </p:nvPr>
        </p:nvSpPr>
        <p:spPr>
          <a:ln/>
        </p:spPr>
      </p:sp>
      <p:sp>
        <p:nvSpPr>
          <p:cNvPr id="77829" name="Rectangle 1027"/>
          <p:cNvSpPr>
            <a:spLocks noGrp="1" noChangeArrowheads="1"/>
          </p:cNvSpPr>
          <p:nvPr>
            <p:ph type="body" idx="1"/>
          </p:nvPr>
        </p:nvSpPr>
        <p:spPr>
          <a:xfrm>
            <a:off x="946150" y="4859338"/>
            <a:ext cx="5207000" cy="4606925"/>
          </a:xfrm>
          <a:noFill/>
          <a:ln w="9525">
            <a:noFill/>
            <a:prstDash val="solid"/>
          </a:ln>
        </p:spPr>
        <p:txBody>
          <a:bodyPr/>
          <a:lstStyle/>
          <a:p>
            <a:pPr eaLnBrk="1" hangingPunct="1">
              <a:spcBef>
                <a:spcPct val="0"/>
              </a:spcBef>
            </a:pPr>
            <a:r>
              <a:rPr lang="en-US" altLang="en-US" sz="2800" b="1" smtClean="0">
                <a:solidFill>
                  <a:srgbClr val="800000"/>
                </a:solidFill>
                <a:latin typeface="Century Schoolbook" pitchFamily="18" charset="0"/>
              </a:rPr>
              <a:t> </a:t>
            </a:r>
            <a:r>
              <a:rPr lang="en-US" altLang="en-US" smtClean="0"/>
              <a:t>Discuss the intent and purpose of </a:t>
            </a:r>
            <a:r>
              <a:rPr lang="en-US" altLang="en-US" b="1" smtClean="0"/>
              <a:t>Access Control</a:t>
            </a:r>
            <a:r>
              <a:rPr lang="en-US" altLang="en-US" smtClean="0"/>
              <a:t>   domain referring the relevant control objectives. Also, explain few best practices as mentioned in ISO/IEC 17799:2005</a:t>
            </a:r>
          </a:p>
          <a:p>
            <a:pPr eaLnBrk="1" hangingPunct="1">
              <a:spcBef>
                <a:spcPct val="0"/>
              </a:spcBef>
            </a:pPr>
            <a:r>
              <a:rPr lang="en-US" altLang="en-US" smtClean="0"/>
              <a:t>Also explain the security requirements wrt logical access to information systems are enforced with various control objectives.</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6"/>
          <p:cNvSpPr>
            <a:spLocks noGrp="1" noChangeArrowheads="1"/>
          </p:cNvSpPr>
          <p:nvPr>
            <p:ph type="ftr" sz="quarter" idx="4"/>
          </p:nvPr>
        </p:nvSpPr>
        <p:spPr>
          <a:xfrm>
            <a:off x="866775" y="85725"/>
            <a:ext cx="2998788" cy="250825"/>
          </a:xfrm>
          <a:noFill/>
        </p:spPr>
        <p:txBody>
          <a:bodyPr/>
          <a:lstStyle/>
          <a:p>
            <a:r>
              <a:rPr lang="en-US" altLang="en-US" smtClean="0"/>
              <a:t>ISMS Implementation Program</a:t>
            </a:r>
          </a:p>
        </p:txBody>
      </p:sp>
      <p:sp>
        <p:nvSpPr>
          <p:cNvPr id="78851" name="Rectangle 7"/>
          <p:cNvSpPr>
            <a:spLocks noGrp="1" noChangeArrowheads="1"/>
          </p:cNvSpPr>
          <p:nvPr>
            <p:ph type="sldNum" sz="quarter" idx="5"/>
          </p:nvPr>
        </p:nvSpPr>
        <p:spPr>
          <a:noFill/>
        </p:spPr>
        <p:txBody>
          <a:bodyPr/>
          <a:lstStyle/>
          <a:p>
            <a:fld id="{E79A4EFB-24D2-45E7-96A0-4371CA00E336}" type="slidenum">
              <a:rPr lang="en-US" altLang="en-US" smtClean="0"/>
              <a:pPr/>
              <a:t>34</a:t>
            </a:fld>
            <a:endParaRPr lang="en-US" altLang="en-US" smtClean="0"/>
          </a:p>
        </p:txBody>
      </p:sp>
      <p:sp>
        <p:nvSpPr>
          <p:cNvPr id="78852" name="Rectangle 2"/>
          <p:cNvSpPr>
            <a:spLocks noGrp="1" noRot="1" noChangeAspect="1" noChangeArrowheads="1" noTextEdit="1"/>
          </p:cNvSpPr>
          <p:nvPr>
            <p:ph type="sldImg"/>
          </p:nvPr>
        </p:nvSpPr>
        <p:spPr>
          <a:ln/>
        </p:spPr>
      </p:sp>
      <p:sp>
        <p:nvSpPr>
          <p:cNvPr id="78853" name="Rectangle 3"/>
          <p:cNvSpPr>
            <a:spLocks noGrp="1" noChangeArrowheads="1"/>
          </p:cNvSpPr>
          <p:nvPr>
            <p:ph type="body" idx="1"/>
          </p:nvPr>
        </p:nvSpPr>
        <p:spPr>
          <a:xfrm>
            <a:off x="946150" y="4859338"/>
            <a:ext cx="5207000" cy="4606925"/>
          </a:xfrm>
          <a:noFill/>
          <a:ln w="9525">
            <a:noFill/>
            <a:prstDash val="solid"/>
          </a:ln>
        </p:spPr>
        <p:txBody>
          <a:bodyPr/>
          <a:lstStyle/>
          <a:p>
            <a:pPr eaLnBrk="1" hangingPunct="1">
              <a:spcBef>
                <a:spcPct val="0"/>
              </a:spcBef>
            </a:pPr>
            <a:r>
              <a:rPr lang="en-US" altLang="en-US" smtClean="0"/>
              <a:t>Discuss the intent and purpose of </a:t>
            </a:r>
            <a:r>
              <a:rPr lang="en-US" altLang="en-US" b="1" smtClean="0"/>
              <a:t>Information system acquisitions, development and maintenance</a:t>
            </a:r>
            <a:r>
              <a:rPr lang="en-US" altLang="en-US" smtClean="0"/>
              <a:t>   domain referring the relevant control objectives. Also, explain few best practices as mentioned in ISO/IEC 17799:2005</a:t>
            </a:r>
          </a:p>
          <a:p>
            <a:pPr eaLnBrk="1" hangingPunct="1">
              <a:spcBef>
                <a:spcPct val="0"/>
              </a:spcBef>
            </a:pPr>
            <a:r>
              <a:rPr lang="en-US" altLang="en-US" smtClean="0"/>
              <a:t> .</a:t>
            </a:r>
          </a:p>
          <a:p>
            <a:pPr eaLnBrk="1" hangingPunct="1">
              <a:spcBef>
                <a:spcPct val="0"/>
              </a:spcBef>
            </a:pPr>
            <a:endParaRPr lang="en-US" alt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6"/>
          <p:cNvSpPr>
            <a:spLocks noGrp="1" noChangeArrowheads="1"/>
          </p:cNvSpPr>
          <p:nvPr>
            <p:ph type="ftr" sz="quarter" idx="4"/>
          </p:nvPr>
        </p:nvSpPr>
        <p:spPr>
          <a:xfrm>
            <a:off x="866775" y="85725"/>
            <a:ext cx="2998788" cy="250825"/>
          </a:xfrm>
          <a:noFill/>
        </p:spPr>
        <p:txBody>
          <a:bodyPr/>
          <a:lstStyle/>
          <a:p>
            <a:r>
              <a:rPr lang="en-US" altLang="en-US" smtClean="0"/>
              <a:t>ISMS Implementation Program</a:t>
            </a:r>
          </a:p>
        </p:txBody>
      </p:sp>
      <p:sp>
        <p:nvSpPr>
          <p:cNvPr id="79875" name="Rectangle 7"/>
          <p:cNvSpPr>
            <a:spLocks noGrp="1" noChangeArrowheads="1"/>
          </p:cNvSpPr>
          <p:nvPr>
            <p:ph type="sldNum" sz="quarter" idx="5"/>
          </p:nvPr>
        </p:nvSpPr>
        <p:spPr>
          <a:noFill/>
        </p:spPr>
        <p:txBody>
          <a:bodyPr/>
          <a:lstStyle/>
          <a:p>
            <a:fld id="{3F2D0ADF-FDA7-463F-9A69-E2D1D474838D}" type="slidenum">
              <a:rPr lang="en-US" altLang="en-US" smtClean="0"/>
              <a:pPr/>
              <a:t>36</a:t>
            </a:fld>
            <a:endParaRPr lang="en-US" altLang="en-US" smtClean="0"/>
          </a:p>
        </p:txBody>
      </p:sp>
      <p:sp>
        <p:nvSpPr>
          <p:cNvPr id="79876" name="Rectangle 2"/>
          <p:cNvSpPr>
            <a:spLocks noGrp="1" noRot="1" noChangeAspect="1" noChangeArrowheads="1" noTextEdit="1"/>
          </p:cNvSpPr>
          <p:nvPr>
            <p:ph type="sldImg"/>
          </p:nvPr>
        </p:nvSpPr>
        <p:spPr>
          <a:ln/>
        </p:spPr>
      </p:sp>
      <p:sp>
        <p:nvSpPr>
          <p:cNvPr id="79877" name="Rectangle 3"/>
          <p:cNvSpPr>
            <a:spLocks noGrp="1" noChangeArrowheads="1"/>
          </p:cNvSpPr>
          <p:nvPr>
            <p:ph type="body" idx="1"/>
          </p:nvPr>
        </p:nvSpPr>
        <p:spPr>
          <a:xfrm>
            <a:off x="946150" y="4859338"/>
            <a:ext cx="5207000" cy="4606925"/>
          </a:xfrm>
          <a:noFill/>
          <a:ln w="9525">
            <a:noFill/>
            <a:prstDash val="solid"/>
          </a:ln>
        </p:spPr>
        <p:txBody>
          <a:bodyPr/>
          <a:lstStyle/>
          <a:p>
            <a:pPr eaLnBrk="1" hangingPunct="1">
              <a:spcBef>
                <a:spcPct val="0"/>
              </a:spcBef>
            </a:pPr>
            <a:r>
              <a:rPr lang="en-US" altLang="en-US" sz="1000" smtClean="0"/>
              <a:t>Discuss the intent and purpose of </a:t>
            </a:r>
            <a:r>
              <a:rPr lang="en-US" altLang="en-US" sz="1000" b="1" smtClean="0"/>
              <a:t>Information system acquisitions, development and maintenance</a:t>
            </a:r>
            <a:r>
              <a:rPr lang="en-US" altLang="en-US" sz="1000" smtClean="0"/>
              <a:t>   domain referring the relevant control objectives. Also, explain few best practices as mentioned in ISO/IEC 17799:2005 and </a:t>
            </a:r>
            <a:r>
              <a:rPr lang="en-US" altLang="en-US" sz="1000" smtClean="0">
                <a:latin typeface="Arial" pitchFamily="34" charset="0"/>
              </a:rPr>
              <a:t>ISO/ IEC TR 18044:2004</a:t>
            </a:r>
          </a:p>
          <a:p>
            <a:pPr eaLnBrk="1" hangingPunct="1">
              <a:spcBef>
                <a:spcPct val="0"/>
              </a:spcBef>
            </a:pPr>
            <a:r>
              <a:rPr lang="en-US" altLang="en-US" sz="1000" smtClean="0">
                <a:latin typeface="Arial" pitchFamily="34" charset="0"/>
              </a:rPr>
              <a:t>Explain the importance of this domain for establishing &amp; maintaining  effective </a:t>
            </a:r>
            <a:r>
              <a:rPr lang="en-US" altLang="en-US" sz="1000" b="1" i="1" smtClean="0">
                <a:solidFill>
                  <a:srgbClr val="3333FF"/>
                </a:solidFill>
                <a:latin typeface="Arial" pitchFamily="34" charset="0"/>
              </a:rPr>
              <a:t> ISMS</a:t>
            </a:r>
            <a:endParaRPr lang="en-US" altLang="en-US" sz="1000" smtClean="0"/>
          </a:p>
          <a:p>
            <a:pPr eaLnBrk="1" hangingPunct="1">
              <a:spcBef>
                <a:spcPct val="0"/>
              </a:spcBef>
            </a:pPr>
            <a:r>
              <a:rPr lang="en-US" altLang="en-US" sz="1000" b="1" smtClean="0"/>
              <a:t>Ask the meaning of Information security event and information security incident.</a:t>
            </a:r>
          </a:p>
          <a:p>
            <a:pPr eaLnBrk="1" hangingPunct="1">
              <a:spcBef>
                <a:spcPct val="0"/>
              </a:spcBef>
            </a:pPr>
            <a:r>
              <a:rPr lang="en-US" altLang="en-US" sz="1000" smtClean="0"/>
              <a:t>Also ask examples of security event and incident </a:t>
            </a:r>
          </a:p>
          <a:p>
            <a:pPr eaLnBrk="1" hangingPunct="1">
              <a:spcBef>
                <a:spcPct val="0"/>
              </a:spcBef>
            </a:pPr>
            <a:r>
              <a:rPr lang="en-US" altLang="en-US" sz="1000" smtClean="0"/>
              <a:t>State that these two terms  have been defined in ISO 27001 and are taken from  ISO/IEC TR 18044.</a:t>
            </a:r>
          </a:p>
          <a:p>
            <a:pPr eaLnBrk="1" hangingPunct="1">
              <a:spcBef>
                <a:spcPct val="0"/>
              </a:spcBef>
            </a:pPr>
            <a:r>
              <a:rPr lang="en-US" altLang="en-US" sz="1000" b="1" smtClean="0"/>
              <a:t>Explain the incident Management Process:</a:t>
            </a:r>
          </a:p>
          <a:p>
            <a:pPr eaLnBrk="1" hangingPunct="1">
              <a:spcBef>
                <a:spcPct val="0"/>
              </a:spcBef>
              <a:buFontTx/>
              <a:buChar char="•"/>
            </a:pPr>
            <a:r>
              <a:rPr lang="en-US" altLang="en-US" sz="1000" smtClean="0"/>
              <a:t>this is the the way how security incident management can be done   this is a close loop .</a:t>
            </a:r>
          </a:p>
          <a:p>
            <a:pPr eaLnBrk="1" hangingPunct="1">
              <a:spcBef>
                <a:spcPct val="0"/>
              </a:spcBef>
              <a:buFontTx/>
              <a:buChar char="•"/>
            </a:pPr>
            <a:r>
              <a:rPr lang="en-US" altLang="en-US" sz="1000" smtClean="0"/>
              <a:t>Remember, false sense of security is one of the major vulnerability in any organization and may result in compromise.</a:t>
            </a:r>
          </a:p>
          <a:p>
            <a:pPr eaLnBrk="1" hangingPunct="1">
              <a:spcBef>
                <a:spcPct val="0"/>
              </a:spcBef>
              <a:buFontTx/>
              <a:buChar char="•"/>
            </a:pPr>
            <a:r>
              <a:rPr lang="en-US" altLang="en-US" sz="1000" smtClean="0"/>
              <a:t> Establish a procedure, preferably documented, for handling of various types of security incidents. Assign responsibility for management, coordination, and specific immediate and subsequent actions.</a:t>
            </a:r>
          </a:p>
          <a:p>
            <a:pPr eaLnBrk="1" hangingPunct="1">
              <a:spcBef>
                <a:spcPct val="0"/>
              </a:spcBef>
              <a:buFontTx/>
              <a:buChar char="•"/>
            </a:pPr>
            <a:r>
              <a:rPr lang="en-US" altLang="en-US" sz="1000" smtClean="0"/>
              <a:t>The procedure should be adequate and suitable for handling all type of possible incidents e.g. software malfunction, virus attacks, hacking, unauthorized access, breach of physical security, personal security, environmental security etc.</a:t>
            </a:r>
          </a:p>
          <a:p>
            <a:pPr eaLnBrk="1" hangingPunct="1">
              <a:spcBef>
                <a:spcPct val="0"/>
              </a:spcBef>
            </a:pPr>
            <a:r>
              <a:rPr lang="en-US" altLang="en-US" sz="1000" smtClean="0"/>
              <a:t>Explain the Incident management Procedure including the possible  steps as stated below:  </a:t>
            </a:r>
          </a:p>
          <a:p>
            <a:pPr eaLnBrk="1" hangingPunct="1">
              <a:spcBef>
                <a:spcPct val="0"/>
              </a:spcBef>
            </a:pPr>
            <a:r>
              <a:rPr lang="en-US" altLang="en-US" sz="1000" i="1" smtClean="0"/>
              <a:t>Incident preparedness</a:t>
            </a:r>
          </a:p>
          <a:p>
            <a:pPr eaLnBrk="1" hangingPunct="1">
              <a:spcBef>
                <a:spcPct val="0"/>
              </a:spcBef>
            </a:pPr>
            <a:r>
              <a:rPr lang="en-US" altLang="en-US" sz="1000" i="1" smtClean="0"/>
              <a:t>Alerting</a:t>
            </a:r>
          </a:p>
          <a:p>
            <a:pPr eaLnBrk="1" hangingPunct="1">
              <a:spcBef>
                <a:spcPct val="0"/>
              </a:spcBef>
            </a:pPr>
            <a:r>
              <a:rPr lang="en-US" altLang="en-US" sz="1000" i="1" smtClean="0"/>
              <a:t>Reporting</a:t>
            </a:r>
          </a:p>
          <a:p>
            <a:pPr eaLnBrk="1" hangingPunct="1">
              <a:spcBef>
                <a:spcPct val="0"/>
              </a:spcBef>
            </a:pPr>
            <a:r>
              <a:rPr lang="en-US" altLang="en-US" sz="1000" i="1" smtClean="0"/>
              <a:t>Preliminary  Investigation </a:t>
            </a:r>
          </a:p>
          <a:p>
            <a:pPr eaLnBrk="1" hangingPunct="1">
              <a:spcBef>
                <a:spcPct val="0"/>
              </a:spcBef>
            </a:pPr>
            <a:r>
              <a:rPr lang="en-US" altLang="en-US" sz="1000" i="1" smtClean="0"/>
              <a:t>Response</a:t>
            </a:r>
          </a:p>
          <a:p>
            <a:pPr eaLnBrk="1" hangingPunct="1">
              <a:spcBef>
                <a:spcPct val="0"/>
              </a:spcBef>
            </a:pPr>
            <a:r>
              <a:rPr lang="en-US" altLang="en-US" sz="1000" i="1" smtClean="0"/>
              <a:t>Recovery</a:t>
            </a:r>
          </a:p>
          <a:p>
            <a:pPr eaLnBrk="1" hangingPunct="1">
              <a:spcBef>
                <a:spcPct val="0"/>
              </a:spcBef>
            </a:pPr>
            <a:r>
              <a:rPr lang="en-US" altLang="en-US" sz="1000" i="1" smtClean="0"/>
              <a:t>Lessons learnt</a:t>
            </a:r>
          </a:p>
          <a:p>
            <a:pPr eaLnBrk="1" hangingPunct="1">
              <a:spcBef>
                <a:spcPct val="0"/>
              </a:spcBef>
            </a:pPr>
            <a:r>
              <a:rPr lang="en-US" altLang="en-US" sz="1000" i="1" smtClean="0"/>
              <a:t>Initiate improvement action</a:t>
            </a:r>
          </a:p>
          <a:p>
            <a:pPr eaLnBrk="1" hangingPunct="1">
              <a:spcBef>
                <a:spcPct val="0"/>
              </a:spcBef>
            </a:pPr>
            <a:endParaRPr lang="en-US" altLang="en-US" sz="1000" smtClean="0"/>
          </a:p>
          <a:p>
            <a:pPr eaLnBrk="1" hangingPunct="1">
              <a:spcBef>
                <a:spcPct val="0"/>
              </a:spcBef>
            </a:pPr>
            <a:endParaRPr lang="en-US" altLang="en-US" sz="1000"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6"/>
          <p:cNvSpPr>
            <a:spLocks noGrp="1" noChangeArrowheads="1"/>
          </p:cNvSpPr>
          <p:nvPr>
            <p:ph type="ftr" sz="quarter" idx="4"/>
          </p:nvPr>
        </p:nvSpPr>
        <p:spPr>
          <a:xfrm>
            <a:off x="866775" y="85725"/>
            <a:ext cx="2998788" cy="250825"/>
          </a:xfrm>
          <a:noFill/>
        </p:spPr>
        <p:txBody>
          <a:bodyPr/>
          <a:lstStyle/>
          <a:p>
            <a:r>
              <a:rPr lang="en-US" altLang="en-US" smtClean="0"/>
              <a:t>ISMS Implementation Program</a:t>
            </a:r>
          </a:p>
        </p:txBody>
      </p:sp>
      <p:sp>
        <p:nvSpPr>
          <p:cNvPr id="80899" name="Rectangle 7"/>
          <p:cNvSpPr>
            <a:spLocks noGrp="1" noChangeArrowheads="1"/>
          </p:cNvSpPr>
          <p:nvPr>
            <p:ph type="sldNum" sz="quarter" idx="5"/>
          </p:nvPr>
        </p:nvSpPr>
        <p:spPr>
          <a:noFill/>
        </p:spPr>
        <p:txBody>
          <a:bodyPr/>
          <a:lstStyle/>
          <a:p>
            <a:fld id="{A7E62A4F-B672-47D2-A93F-8C58E1F39F79}" type="slidenum">
              <a:rPr lang="en-US" altLang="en-US" smtClean="0"/>
              <a:pPr/>
              <a:t>38</a:t>
            </a:fld>
            <a:endParaRPr lang="en-US" altLang="en-US" smtClean="0"/>
          </a:p>
        </p:txBody>
      </p:sp>
      <p:sp>
        <p:nvSpPr>
          <p:cNvPr id="80900" name="Rectangle 2"/>
          <p:cNvSpPr>
            <a:spLocks noGrp="1" noRot="1" noChangeAspect="1" noChangeArrowheads="1" noTextEdit="1"/>
          </p:cNvSpPr>
          <p:nvPr>
            <p:ph type="sldImg"/>
          </p:nvPr>
        </p:nvSpPr>
        <p:spPr>
          <a:ln/>
        </p:spPr>
      </p:sp>
      <p:sp>
        <p:nvSpPr>
          <p:cNvPr id="80901" name="Rectangle 3"/>
          <p:cNvSpPr>
            <a:spLocks noGrp="1" noChangeArrowheads="1"/>
          </p:cNvSpPr>
          <p:nvPr>
            <p:ph type="body" idx="1"/>
          </p:nvPr>
        </p:nvSpPr>
        <p:spPr>
          <a:noFill/>
          <a:ln w="9525">
            <a:noFill/>
            <a:prstDash val="solid"/>
          </a:ln>
        </p:spPr>
        <p:txBody>
          <a:bodyPr/>
          <a:lstStyle/>
          <a:p>
            <a:pPr eaLnBrk="1" hangingPunct="1">
              <a:spcBef>
                <a:spcPct val="0"/>
              </a:spcBef>
            </a:pPr>
            <a:endParaRPr lang="en-US" alt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6"/>
          <p:cNvSpPr>
            <a:spLocks noGrp="1" noChangeArrowheads="1"/>
          </p:cNvSpPr>
          <p:nvPr>
            <p:ph type="ftr" sz="quarter" idx="4"/>
          </p:nvPr>
        </p:nvSpPr>
        <p:spPr>
          <a:xfrm>
            <a:off x="866775" y="85725"/>
            <a:ext cx="2998788" cy="250825"/>
          </a:xfrm>
          <a:noFill/>
        </p:spPr>
        <p:txBody>
          <a:bodyPr/>
          <a:lstStyle/>
          <a:p>
            <a:r>
              <a:rPr lang="en-US" altLang="en-US" smtClean="0"/>
              <a:t>ISMS Implementation Program</a:t>
            </a:r>
          </a:p>
        </p:txBody>
      </p:sp>
      <p:sp>
        <p:nvSpPr>
          <p:cNvPr id="81923" name="Rectangle 7"/>
          <p:cNvSpPr>
            <a:spLocks noGrp="1" noChangeArrowheads="1"/>
          </p:cNvSpPr>
          <p:nvPr>
            <p:ph type="sldNum" sz="quarter" idx="5"/>
          </p:nvPr>
        </p:nvSpPr>
        <p:spPr>
          <a:noFill/>
        </p:spPr>
        <p:txBody>
          <a:bodyPr/>
          <a:lstStyle/>
          <a:p>
            <a:fld id="{2CD9244B-234C-40D7-AC55-8D32278E9C4E}" type="slidenum">
              <a:rPr lang="en-US" altLang="en-US" smtClean="0"/>
              <a:pPr/>
              <a:t>40</a:t>
            </a:fld>
            <a:endParaRPr lang="en-US" altLang="en-US" smtClean="0"/>
          </a:p>
        </p:txBody>
      </p:sp>
      <p:sp>
        <p:nvSpPr>
          <p:cNvPr id="81924" name="Rectangle 2"/>
          <p:cNvSpPr>
            <a:spLocks noGrp="1" noRot="1" noChangeAspect="1" noChangeArrowheads="1" noTextEdit="1"/>
          </p:cNvSpPr>
          <p:nvPr>
            <p:ph type="sldImg"/>
          </p:nvPr>
        </p:nvSpPr>
        <p:spPr>
          <a:ln/>
        </p:spPr>
      </p:sp>
      <p:sp>
        <p:nvSpPr>
          <p:cNvPr id="81925" name="Rectangle 3"/>
          <p:cNvSpPr>
            <a:spLocks noGrp="1" noChangeArrowheads="1"/>
          </p:cNvSpPr>
          <p:nvPr>
            <p:ph type="body" idx="1"/>
          </p:nvPr>
        </p:nvSpPr>
        <p:spPr>
          <a:xfrm>
            <a:off x="946150" y="4859338"/>
            <a:ext cx="5207000" cy="4606925"/>
          </a:xfrm>
          <a:noFill/>
          <a:ln w="9525">
            <a:noFill/>
            <a:prstDash val="solid"/>
          </a:ln>
        </p:spPr>
        <p:txBody>
          <a:bodyPr/>
          <a:lstStyle/>
          <a:p>
            <a:pPr eaLnBrk="1" hangingPunct="1">
              <a:spcBef>
                <a:spcPct val="0"/>
              </a:spcBef>
            </a:pPr>
            <a:r>
              <a:rPr lang="en-US" altLang="en-US" sz="1000" smtClean="0"/>
              <a:t>Discuss the intent and purpose of </a:t>
            </a:r>
            <a:r>
              <a:rPr lang="en-US" altLang="en-US" sz="1000" b="1" smtClean="0"/>
              <a:t>Compliance</a:t>
            </a:r>
            <a:r>
              <a:rPr lang="en-US" altLang="en-US" sz="1000" smtClean="0"/>
              <a:t>   domain referring the relevant control objectives. Also, explain few best practices as mentioned in ISO/IEC 17799:2005</a:t>
            </a:r>
          </a:p>
          <a:p>
            <a:pPr eaLnBrk="1" hangingPunct="1">
              <a:spcBef>
                <a:spcPct val="0"/>
              </a:spcBef>
            </a:pPr>
            <a:r>
              <a:rPr lang="en-US" altLang="en-US" sz="1000" smtClean="0"/>
              <a:t>Discus few examples of legal/statutory requirements of  various countries like India, UK , USA in the field of Information Security  Management System and also discuss how legislative requirements vary from country to country and may vary due to trans-border data flow.</a:t>
            </a:r>
          </a:p>
          <a:p>
            <a:pPr eaLnBrk="1" hangingPunct="1">
              <a:spcBef>
                <a:spcPct val="0"/>
              </a:spcBef>
            </a:pPr>
            <a:r>
              <a:rPr lang="en-US" altLang="en-US" sz="1000" smtClean="0"/>
              <a:t>Explain role of Internal ISMS Audit as a part of compliance process with security policy and the requirements of this standard and technical compliance.</a:t>
            </a: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8"/>
          <p:cNvSpPr>
            <a:spLocks noGrp="1" noChangeArrowheads="1"/>
          </p:cNvSpPr>
          <p:nvPr>
            <p:ph type="dt" sz="quarter" idx="1"/>
          </p:nvPr>
        </p:nvSpPr>
        <p:spPr>
          <a:noFill/>
        </p:spPr>
        <p:txBody>
          <a:bodyPr/>
          <a:lstStyle/>
          <a:p>
            <a:r>
              <a:rPr lang="en-US" altLang="en-US" smtClean="0"/>
              <a:t>Version  4.4</a:t>
            </a:r>
            <a:endParaRPr lang="en-US" altLang="en-US" sz="1300" i="0" smtClean="0">
              <a:latin typeface="Times New Roman" pitchFamily="18" charset="0"/>
            </a:endParaRPr>
          </a:p>
        </p:txBody>
      </p:sp>
      <p:sp>
        <p:nvSpPr>
          <p:cNvPr id="82947" name="Rectangle 10"/>
          <p:cNvSpPr>
            <a:spLocks noGrp="1" noChangeArrowheads="1"/>
          </p:cNvSpPr>
          <p:nvPr>
            <p:ph type="sldNum" sz="quarter" idx="5"/>
          </p:nvPr>
        </p:nvSpPr>
        <p:spPr>
          <a:noFill/>
        </p:spPr>
        <p:txBody>
          <a:bodyPr/>
          <a:lstStyle/>
          <a:p>
            <a:fld id="{10C992C7-0D9A-4B30-AF64-83078412D1CF}" type="slidenum">
              <a:rPr lang="en-US" altLang="en-US" smtClean="0"/>
              <a:pPr/>
              <a:t>42</a:t>
            </a:fld>
            <a:endParaRPr lang="en-US" altLang="en-US" smtClean="0">
              <a:latin typeface="Times New Roman" pitchFamily="18" charset="0"/>
            </a:endParaRPr>
          </a:p>
        </p:txBody>
      </p:sp>
      <p:sp>
        <p:nvSpPr>
          <p:cNvPr id="82948" name="Rectangle 11"/>
          <p:cNvSpPr>
            <a:spLocks noGrp="1" noChangeArrowheads="1"/>
          </p:cNvSpPr>
          <p:nvPr>
            <p:ph type="ftr" sz="quarter" idx="4"/>
          </p:nvPr>
        </p:nvSpPr>
        <p:spPr>
          <a:noFill/>
        </p:spPr>
        <p:txBody>
          <a:bodyPr/>
          <a:lstStyle/>
          <a:p>
            <a:r>
              <a:rPr lang="en-US" altLang="en-US" smtClean="0"/>
              <a:t>Faculty Notes</a:t>
            </a:r>
          </a:p>
          <a:p>
            <a:r>
              <a:rPr lang="en-US" altLang="en-US" smtClean="0"/>
              <a:t>ISMS Auditor / </a:t>
            </a:r>
            <a:r>
              <a:rPr lang="en-US" altLang="en-US" sz="1100" i="1" smtClean="0"/>
              <a:t>Lead Auditors Training Course</a:t>
            </a:r>
            <a:endParaRPr lang="en-US" altLang="en-US" sz="1100" i="1" smtClean="0">
              <a:latin typeface="Century Schoolbook" pitchFamily="18" charset="0"/>
            </a:endParaRPr>
          </a:p>
        </p:txBody>
      </p:sp>
      <p:sp>
        <p:nvSpPr>
          <p:cNvPr id="82949" name="Rectangle 2"/>
          <p:cNvSpPr>
            <a:spLocks noChangeArrowheads="1" noTextEdit="1"/>
          </p:cNvSpPr>
          <p:nvPr>
            <p:ph type="sldImg"/>
          </p:nvPr>
        </p:nvSpPr>
        <p:spPr>
          <a:xfrm>
            <a:off x="1011238" y="763588"/>
            <a:ext cx="5084762" cy="3813175"/>
          </a:xfrm>
          <a:ln/>
        </p:spPr>
      </p:sp>
      <p:sp>
        <p:nvSpPr>
          <p:cNvPr id="82950" name="Rectangle 3"/>
          <p:cNvSpPr>
            <a:spLocks noGrp="1" noChangeAspect="1" noChangeArrowheads="1"/>
          </p:cNvSpPr>
          <p:nvPr>
            <p:ph type="body" idx="1"/>
          </p:nvPr>
        </p:nvSpPr>
        <p:spPr>
          <a:xfrm>
            <a:off x="946150" y="4827588"/>
            <a:ext cx="5207000" cy="4665662"/>
          </a:xfrm>
          <a:noFill/>
        </p:spPr>
        <p:txBody>
          <a:bodyPr/>
          <a:lstStyle/>
          <a:p>
            <a:r>
              <a:rPr lang="en-US" altLang="en-US" smtClean="0"/>
              <a:t>SESSION TIME: 45 minutes.</a:t>
            </a:r>
          </a:p>
          <a:p>
            <a:endParaRPr lang="en-US" altLang="en-US" smtClean="0"/>
          </a:p>
          <a:p>
            <a:r>
              <a:rPr lang="en-US" altLang="en-US" smtClean="0"/>
              <a:t>State that This session is about Implementation of ISMS. State that in order to be a good assessor, it is essential to have atleast the overview of ISMS implementation process and hence this module.</a:t>
            </a:r>
          </a:p>
          <a:p>
            <a:r>
              <a:rPr lang="en-US" altLang="en-US" smtClean="0"/>
              <a:t>State that we will also discuss about the documentation, its needs, Documentation control, Records and Training.</a:t>
            </a: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8"/>
          <p:cNvSpPr>
            <a:spLocks noGrp="1" noChangeArrowheads="1"/>
          </p:cNvSpPr>
          <p:nvPr>
            <p:ph type="dt" sz="quarter" idx="1"/>
          </p:nvPr>
        </p:nvSpPr>
        <p:spPr>
          <a:noFill/>
        </p:spPr>
        <p:txBody>
          <a:bodyPr/>
          <a:lstStyle/>
          <a:p>
            <a:r>
              <a:rPr lang="en-US" altLang="en-US" smtClean="0"/>
              <a:t>Version  4.4</a:t>
            </a:r>
            <a:endParaRPr lang="en-US" altLang="en-US" sz="1300" i="0" smtClean="0">
              <a:latin typeface="Times New Roman" pitchFamily="18" charset="0"/>
            </a:endParaRPr>
          </a:p>
        </p:txBody>
      </p:sp>
      <p:sp>
        <p:nvSpPr>
          <p:cNvPr id="83971" name="Rectangle 10"/>
          <p:cNvSpPr>
            <a:spLocks noGrp="1" noChangeArrowheads="1"/>
          </p:cNvSpPr>
          <p:nvPr>
            <p:ph type="sldNum" sz="quarter" idx="5"/>
          </p:nvPr>
        </p:nvSpPr>
        <p:spPr>
          <a:noFill/>
        </p:spPr>
        <p:txBody>
          <a:bodyPr/>
          <a:lstStyle/>
          <a:p>
            <a:fld id="{397B84DB-714F-45A0-94E2-1E387AB368BE}" type="slidenum">
              <a:rPr lang="en-US" altLang="en-US" smtClean="0"/>
              <a:pPr/>
              <a:t>43</a:t>
            </a:fld>
            <a:endParaRPr lang="en-US" altLang="en-US" smtClean="0">
              <a:latin typeface="Times New Roman" pitchFamily="18" charset="0"/>
            </a:endParaRPr>
          </a:p>
        </p:txBody>
      </p:sp>
      <p:sp>
        <p:nvSpPr>
          <p:cNvPr id="83972" name="Rectangle 11"/>
          <p:cNvSpPr>
            <a:spLocks noGrp="1" noChangeArrowheads="1"/>
          </p:cNvSpPr>
          <p:nvPr>
            <p:ph type="ftr" sz="quarter" idx="4"/>
          </p:nvPr>
        </p:nvSpPr>
        <p:spPr>
          <a:noFill/>
        </p:spPr>
        <p:txBody>
          <a:bodyPr/>
          <a:lstStyle/>
          <a:p>
            <a:r>
              <a:rPr lang="en-US" altLang="en-US" smtClean="0"/>
              <a:t>Faculty Notes</a:t>
            </a:r>
          </a:p>
          <a:p>
            <a:r>
              <a:rPr lang="en-US" altLang="en-US" smtClean="0"/>
              <a:t>ISMS Auditor / </a:t>
            </a:r>
            <a:r>
              <a:rPr lang="en-US" altLang="en-US" sz="1100" i="1" smtClean="0"/>
              <a:t>Lead Auditors Training Course</a:t>
            </a:r>
            <a:endParaRPr lang="en-US" altLang="en-US" sz="1100" i="1" smtClean="0">
              <a:latin typeface="Century Schoolbook" pitchFamily="18" charset="0"/>
            </a:endParaRPr>
          </a:p>
        </p:txBody>
      </p:sp>
      <p:sp>
        <p:nvSpPr>
          <p:cNvPr id="83973" name="Rectangle 2"/>
          <p:cNvSpPr>
            <a:spLocks noChangeArrowheads="1" noTextEdit="1"/>
          </p:cNvSpPr>
          <p:nvPr>
            <p:ph type="sldImg"/>
          </p:nvPr>
        </p:nvSpPr>
        <p:spPr>
          <a:xfrm>
            <a:off x="1008063" y="762000"/>
            <a:ext cx="5086350" cy="3814763"/>
          </a:xfrm>
          <a:ln/>
        </p:spPr>
      </p:sp>
      <p:sp>
        <p:nvSpPr>
          <p:cNvPr id="83974" name="Rectangle 3"/>
          <p:cNvSpPr>
            <a:spLocks noGrp="1" noChangeAspect="1" noChangeArrowheads="1"/>
          </p:cNvSpPr>
          <p:nvPr>
            <p:ph type="body" idx="1"/>
          </p:nvPr>
        </p:nvSpPr>
        <p:spPr>
          <a:xfrm>
            <a:off x="946150" y="4832350"/>
            <a:ext cx="5207000" cy="4660900"/>
          </a:xfrm>
          <a:noFill/>
        </p:spPr>
        <p:txBody>
          <a:bodyPr/>
          <a:lstStyle/>
          <a:p>
            <a:r>
              <a:rPr lang="en-US" altLang="en-US" sz="1000" smtClean="0"/>
              <a:t>The management commitment, active support and resources are the most important aspect of establishing ISMS. The decision to establish ISMS in accordance with ISO 27001 must be a well thought of business decision, based on cost benefit analysis1 and business requirements. Any lack of resources, shortcoming in infrastructure and disinterest at higher management level can be highly damaging to the whole process. </a:t>
            </a:r>
          </a:p>
          <a:p>
            <a:r>
              <a:rPr lang="en-US" altLang="en-US" sz="1000" smtClean="0"/>
              <a:t>As a start up, it is important to know &amp; understand ISO27001.</a:t>
            </a:r>
          </a:p>
          <a:p>
            <a:r>
              <a:rPr lang="en-US" altLang="en-US" sz="1000" smtClean="0"/>
              <a:t>The organization should also know its information assets and their criticality. It should also determine what kind of assurances required by the organization for various assets. Having done so, the organization should carry out self assessment as to whether the assurance require is available with the current security controls and whether requirements of ISO27001: and fulfilled with the present system of carrying out business activities. This will lead to identifying gaps with reference to ISO27001 and help organization in determining additional controls required. Having done so, the organization should develop its strategy for resolving gaps and implementing additional controls. This will require the organization to establish ISMS framework consisting of security organization, formal description of security responsibilities, designating chief information security officer, establishing security forum, security coordination teams etc.</a:t>
            </a:r>
          </a:p>
          <a:p>
            <a:r>
              <a:rPr lang="en-US" altLang="en-US" sz="1000" smtClean="0"/>
              <a:t>Simultaneously, the organization should also start motivating all to participate in ISMS preparation and initiate documentation. The whole system should be implemented and monitored for compliance. The improvements should be initiated based on the monitoring results.</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8"/>
          <p:cNvSpPr>
            <a:spLocks noGrp="1" noChangeArrowheads="1"/>
          </p:cNvSpPr>
          <p:nvPr>
            <p:ph type="dt" sz="quarter" idx="1"/>
          </p:nvPr>
        </p:nvSpPr>
        <p:spPr>
          <a:noFill/>
        </p:spPr>
        <p:txBody>
          <a:bodyPr/>
          <a:lstStyle/>
          <a:p>
            <a:r>
              <a:rPr lang="en-US" altLang="en-US" smtClean="0"/>
              <a:t>Version  4.4</a:t>
            </a:r>
            <a:endParaRPr lang="en-US" altLang="en-US" sz="1300" i="0" smtClean="0">
              <a:latin typeface="Times New Roman" pitchFamily="18" charset="0"/>
            </a:endParaRPr>
          </a:p>
        </p:txBody>
      </p:sp>
      <p:sp>
        <p:nvSpPr>
          <p:cNvPr id="57347" name="Rectangle 10"/>
          <p:cNvSpPr>
            <a:spLocks noGrp="1" noChangeArrowheads="1"/>
          </p:cNvSpPr>
          <p:nvPr>
            <p:ph type="sldNum" sz="quarter" idx="5"/>
          </p:nvPr>
        </p:nvSpPr>
        <p:spPr>
          <a:noFill/>
        </p:spPr>
        <p:txBody>
          <a:bodyPr/>
          <a:lstStyle/>
          <a:p>
            <a:fld id="{7DF5A9BA-39F1-4C4B-954F-F8F8722E56FF}" type="slidenum">
              <a:rPr lang="en-US" altLang="en-US" smtClean="0"/>
              <a:pPr/>
              <a:t>3</a:t>
            </a:fld>
            <a:endParaRPr lang="en-US" altLang="en-US" smtClean="0">
              <a:latin typeface="Times New Roman" pitchFamily="18" charset="0"/>
            </a:endParaRPr>
          </a:p>
        </p:txBody>
      </p:sp>
      <p:sp>
        <p:nvSpPr>
          <p:cNvPr id="57348" name="Rectangle 11"/>
          <p:cNvSpPr>
            <a:spLocks noGrp="1" noChangeArrowheads="1"/>
          </p:cNvSpPr>
          <p:nvPr>
            <p:ph type="ftr" sz="quarter" idx="4"/>
          </p:nvPr>
        </p:nvSpPr>
        <p:spPr>
          <a:noFill/>
        </p:spPr>
        <p:txBody>
          <a:bodyPr/>
          <a:lstStyle/>
          <a:p>
            <a:r>
              <a:rPr lang="en-US" altLang="en-US" smtClean="0"/>
              <a:t>Faculty Notes</a:t>
            </a:r>
          </a:p>
          <a:p>
            <a:r>
              <a:rPr lang="en-US" altLang="en-US" smtClean="0"/>
              <a:t>ISMS Auditor / </a:t>
            </a:r>
            <a:r>
              <a:rPr lang="en-US" altLang="en-US" sz="1100" i="1" smtClean="0"/>
              <a:t>Lead Auditors Training Course</a:t>
            </a:r>
            <a:endParaRPr lang="en-US" altLang="en-US" sz="1100" i="1" smtClean="0">
              <a:latin typeface="Century Schoolbook" pitchFamily="18" charset="0"/>
            </a:endParaRPr>
          </a:p>
        </p:txBody>
      </p:sp>
      <p:sp>
        <p:nvSpPr>
          <p:cNvPr id="57349" name="Rectangle 2"/>
          <p:cNvSpPr>
            <a:spLocks noChangeArrowheads="1" noTextEdit="1"/>
          </p:cNvSpPr>
          <p:nvPr>
            <p:ph type="sldImg"/>
          </p:nvPr>
        </p:nvSpPr>
        <p:spPr>
          <a:ln/>
        </p:spPr>
      </p:sp>
      <p:sp>
        <p:nvSpPr>
          <p:cNvPr id="57350" name="Rectangle 3"/>
          <p:cNvSpPr>
            <a:spLocks noGrp="1" noChangeAspect="1" noChangeArrowheads="1"/>
          </p:cNvSpPr>
          <p:nvPr>
            <p:ph type="body" idx="1"/>
          </p:nvPr>
        </p:nvSpPr>
        <p:spPr>
          <a:xfrm>
            <a:off x="946150" y="4829175"/>
            <a:ext cx="5207000" cy="4665663"/>
          </a:xfrm>
          <a:noFill/>
        </p:spPr>
        <p:txBody>
          <a:bodyPr/>
          <a:lstStyle/>
          <a:p>
            <a:r>
              <a:rPr lang="en-US" altLang="en-US" smtClean="0"/>
              <a:t>Discuss various threats like fire, theft, unrestricted access, virus attack, inadequate documentation, network failure etc. which  are responsible for comprising information asset in the organization. Various survey conducted by leading organization like E&amp;Y etc.  reveals that these threats are very common and impacting business to a great extent. And, hence, the challenge remains to the organization how these threats can be prevented…..</a:t>
            </a: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8"/>
          <p:cNvSpPr>
            <a:spLocks noGrp="1" noChangeArrowheads="1"/>
          </p:cNvSpPr>
          <p:nvPr>
            <p:ph type="dt" sz="quarter" idx="1"/>
          </p:nvPr>
        </p:nvSpPr>
        <p:spPr>
          <a:noFill/>
        </p:spPr>
        <p:txBody>
          <a:bodyPr/>
          <a:lstStyle/>
          <a:p>
            <a:r>
              <a:rPr lang="en-US" altLang="en-US" smtClean="0"/>
              <a:t>Version  4.4</a:t>
            </a:r>
            <a:endParaRPr lang="en-US" altLang="en-US" sz="1300" i="0" smtClean="0">
              <a:latin typeface="Times New Roman" pitchFamily="18" charset="0"/>
            </a:endParaRPr>
          </a:p>
        </p:txBody>
      </p:sp>
      <p:sp>
        <p:nvSpPr>
          <p:cNvPr id="84995" name="Rectangle 10"/>
          <p:cNvSpPr>
            <a:spLocks noGrp="1" noChangeArrowheads="1"/>
          </p:cNvSpPr>
          <p:nvPr>
            <p:ph type="sldNum" sz="quarter" idx="5"/>
          </p:nvPr>
        </p:nvSpPr>
        <p:spPr>
          <a:noFill/>
        </p:spPr>
        <p:txBody>
          <a:bodyPr/>
          <a:lstStyle/>
          <a:p>
            <a:fld id="{BEAA0A16-AAFD-4931-AC71-1C0F76BAE4C8}" type="slidenum">
              <a:rPr lang="en-US" altLang="en-US" smtClean="0"/>
              <a:pPr/>
              <a:t>44</a:t>
            </a:fld>
            <a:endParaRPr lang="en-US" altLang="en-US" smtClean="0">
              <a:latin typeface="Times New Roman" pitchFamily="18" charset="0"/>
            </a:endParaRPr>
          </a:p>
        </p:txBody>
      </p:sp>
      <p:sp>
        <p:nvSpPr>
          <p:cNvPr id="84996" name="Rectangle 11"/>
          <p:cNvSpPr>
            <a:spLocks noGrp="1" noChangeArrowheads="1"/>
          </p:cNvSpPr>
          <p:nvPr>
            <p:ph type="ftr" sz="quarter" idx="4"/>
          </p:nvPr>
        </p:nvSpPr>
        <p:spPr>
          <a:noFill/>
        </p:spPr>
        <p:txBody>
          <a:bodyPr/>
          <a:lstStyle/>
          <a:p>
            <a:r>
              <a:rPr lang="en-US" altLang="en-US" smtClean="0"/>
              <a:t>Faculty Notes</a:t>
            </a:r>
          </a:p>
          <a:p>
            <a:r>
              <a:rPr lang="en-US" altLang="en-US" smtClean="0"/>
              <a:t>ISMS Auditor / </a:t>
            </a:r>
            <a:r>
              <a:rPr lang="en-US" altLang="en-US" sz="1100" i="1" smtClean="0"/>
              <a:t>Lead Auditors Training Course</a:t>
            </a:r>
            <a:endParaRPr lang="en-US" altLang="en-US" sz="1100" i="1" smtClean="0">
              <a:latin typeface="Century Schoolbook" pitchFamily="18" charset="0"/>
            </a:endParaRPr>
          </a:p>
        </p:txBody>
      </p:sp>
      <p:sp>
        <p:nvSpPr>
          <p:cNvPr id="84997" name="Rectangle 2"/>
          <p:cNvSpPr>
            <a:spLocks noChangeArrowheads="1" noTextEdit="1"/>
          </p:cNvSpPr>
          <p:nvPr>
            <p:ph type="sldImg"/>
          </p:nvPr>
        </p:nvSpPr>
        <p:spPr>
          <a:xfrm>
            <a:off x="1008063" y="762000"/>
            <a:ext cx="5086350" cy="3814763"/>
          </a:xfrm>
          <a:ln/>
        </p:spPr>
      </p:sp>
      <p:sp>
        <p:nvSpPr>
          <p:cNvPr id="84998" name="Rectangle 3"/>
          <p:cNvSpPr>
            <a:spLocks noGrp="1" noChangeAspect="1" noChangeArrowheads="1"/>
          </p:cNvSpPr>
          <p:nvPr>
            <p:ph type="body" idx="1"/>
          </p:nvPr>
        </p:nvSpPr>
        <p:spPr>
          <a:xfrm>
            <a:off x="946150" y="4832350"/>
            <a:ext cx="5207000" cy="4660900"/>
          </a:xfrm>
          <a:noFill/>
        </p:spPr>
        <p:txBody>
          <a:bodyPr/>
          <a:lstStyle/>
          <a:p>
            <a:r>
              <a:rPr lang="en-US" altLang="en-US" smtClean="0"/>
              <a:t>Define four types of documents.</a:t>
            </a:r>
          </a:p>
          <a:p>
            <a:r>
              <a:rPr lang="en-US" altLang="en-US" smtClean="0"/>
              <a:t>Differentiate between documents and records.</a:t>
            </a: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8"/>
          <p:cNvSpPr>
            <a:spLocks noGrp="1" noChangeArrowheads="1"/>
          </p:cNvSpPr>
          <p:nvPr>
            <p:ph type="dt" sz="quarter" idx="1"/>
          </p:nvPr>
        </p:nvSpPr>
        <p:spPr>
          <a:noFill/>
        </p:spPr>
        <p:txBody>
          <a:bodyPr/>
          <a:lstStyle/>
          <a:p>
            <a:r>
              <a:rPr lang="en-US" altLang="en-US" smtClean="0"/>
              <a:t>Version  4.4</a:t>
            </a:r>
            <a:endParaRPr lang="en-US" altLang="en-US" sz="1300" i="0" smtClean="0">
              <a:latin typeface="Times New Roman" pitchFamily="18" charset="0"/>
            </a:endParaRPr>
          </a:p>
        </p:txBody>
      </p:sp>
      <p:sp>
        <p:nvSpPr>
          <p:cNvPr id="86019" name="Rectangle 10"/>
          <p:cNvSpPr>
            <a:spLocks noGrp="1" noChangeArrowheads="1"/>
          </p:cNvSpPr>
          <p:nvPr>
            <p:ph type="sldNum" sz="quarter" idx="5"/>
          </p:nvPr>
        </p:nvSpPr>
        <p:spPr>
          <a:noFill/>
        </p:spPr>
        <p:txBody>
          <a:bodyPr/>
          <a:lstStyle/>
          <a:p>
            <a:fld id="{C38D0F47-D973-4F09-AFAA-9F1F0A8AA4A2}" type="slidenum">
              <a:rPr lang="en-US" altLang="en-US" smtClean="0"/>
              <a:pPr/>
              <a:t>45</a:t>
            </a:fld>
            <a:endParaRPr lang="en-US" altLang="en-US" smtClean="0">
              <a:latin typeface="Times New Roman" pitchFamily="18" charset="0"/>
            </a:endParaRPr>
          </a:p>
        </p:txBody>
      </p:sp>
      <p:sp>
        <p:nvSpPr>
          <p:cNvPr id="86020" name="Rectangle 11"/>
          <p:cNvSpPr>
            <a:spLocks noGrp="1" noChangeArrowheads="1"/>
          </p:cNvSpPr>
          <p:nvPr>
            <p:ph type="ftr" sz="quarter" idx="4"/>
          </p:nvPr>
        </p:nvSpPr>
        <p:spPr>
          <a:noFill/>
        </p:spPr>
        <p:txBody>
          <a:bodyPr/>
          <a:lstStyle/>
          <a:p>
            <a:r>
              <a:rPr lang="en-US" altLang="en-US" smtClean="0"/>
              <a:t>Faculty Notes</a:t>
            </a:r>
          </a:p>
          <a:p>
            <a:r>
              <a:rPr lang="en-US" altLang="en-US" smtClean="0"/>
              <a:t>ISMS Auditor / </a:t>
            </a:r>
            <a:r>
              <a:rPr lang="en-US" altLang="en-US" sz="1100" i="1" smtClean="0"/>
              <a:t>Lead Auditors Training Course</a:t>
            </a:r>
            <a:endParaRPr lang="en-US" altLang="en-US" sz="1100" i="1" smtClean="0">
              <a:latin typeface="Century Schoolbook" pitchFamily="18" charset="0"/>
            </a:endParaRPr>
          </a:p>
        </p:txBody>
      </p:sp>
      <p:sp>
        <p:nvSpPr>
          <p:cNvPr id="86021" name="Rectangle 1026"/>
          <p:cNvSpPr>
            <a:spLocks noChangeArrowheads="1" noTextEdit="1"/>
          </p:cNvSpPr>
          <p:nvPr>
            <p:ph type="sldImg"/>
          </p:nvPr>
        </p:nvSpPr>
        <p:spPr>
          <a:xfrm>
            <a:off x="1008063" y="762000"/>
            <a:ext cx="5086350" cy="3814763"/>
          </a:xfrm>
          <a:ln/>
        </p:spPr>
      </p:sp>
      <p:sp>
        <p:nvSpPr>
          <p:cNvPr id="86022" name="Rectangle 1027"/>
          <p:cNvSpPr>
            <a:spLocks noGrp="1" noChangeAspect="1" noChangeArrowheads="1"/>
          </p:cNvSpPr>
          <p:nvPr>
            <p:ph type="body" idx="1"/>
          </p:nvPr>
        </p:nvSpPr>
        <p:spPr>
          <a:xfrm>
            <a:off x="946150" y="4832350"/>
            <a:ext cx="5207000" cy="4660900"/>
          </a:xfrm>
          <a:noFill/>
        </p:spPr>
        <p:txBody>
          <a:bodyPr/>
          <a:lstStyle/>
          <a:p>
            <a:r>
              <a:rPr lang="en-US" altLang="en-US" smtClean="0"/>
              <a:t>The utility of documentation is inversely proportional to its size.</a:t>
            </a:r>
          </a:p>
          <a:p>
            <a:endParaRPr lang="en-US" altLang="en-US" smtClean="0"/>
          </a:p>
          <a:p>
            <a:r>
              <a:rPr lang="en-US" altLang="en-US" smtClean="0"/>
              <a:t>It is not essential to document each and every activity or process of the organization. The details in documentation will vary from organization to organization with reference to its complexity and competence of its personnel.  </a:t>
            </a: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8"/>
          <p:cNvSpPr>
            <a:spLocks noGrp="1" noChangeArrowheads="1"/>
          </p:cNvSpPr>
          <p:nvPr>
            <p:ph type="dt" sz="quarter" idx="1"/>
          </p:nvPr>
        </p:nvSpPr>
        <p:spPr>
          <a:noFill/>
        </p:spPr>
        <p:txBody>
          <a:bodyPr/>
          <a:lstStyle/>
          <a:p>
            <a:r>
              <a:rPr lang="en-US" altLang="en-US" smtClean="0"/>
              <a:t>Version  4.4</a:t>
            </a:r>
            <a:endParaRPr lang="en-US" altLang="en-US" sz="1300" i="0" smtClean="0">
              <a:latin typeface="Times New Roman" pitchFamily="18" charset="0"/>
            </a:endParaRPr>
          </a:p>
        </p:txBody>
      </p:sp>
      <p:sp>
        <p:nvSpPr>
          <p:cNvPr id="87043" name="Rectangle 10"/>
          <p:cNvSpPr>
            <a:spLocks noGrp="1" noChangeArrowheads="1"/>
          </p:cNvSpPr>
          <p:nvPr>
            <p:ph type="sldNum" sz="quarter" idx="5"/>
          </p:nvPr>
        </p:nvSpPr>
        <p:spPr>
          <a:noFill/>
        </p:spPr>
        <p:txBody>
          <a:bodyPr/>
          <a:lstStyle/>
          <a:p>
            <a:fld id="{BD5DAF1E-9B91-4C9D-8790-7F019C3E6DC5}" type="slidenum">
              <a:rPr lang="en-US" altLang="en-US" smtClean="0"/>
              <a:pPr/>
              <a:t>46</a:t>
            </a:fld>
            <a:endParaRPr lang="en-US" altLang="en-US" smtClean="0">
              <a:latin typeface="Times New Roman" pitchFamily="18" charset="0"/>
            </a:endParaRPr>
          </a:p>
        </p:txBody>
      </p:sp>
      <p:sp>
        <p:nvSpPr>
          <p:cNvPr id="87044" name="Rectangle 11"/>
          <p:cNvSpPr>
            <a:spLocks noGrp="1" noChangeArrowheads="1"/>
          </p:cNvSpPr>
          <p:nvPr>
            <p:ph type="ftr" sz="quarter" idx="4"/>
          </p:nvPr>
        </p:nvSpPr>
        <p:spPr>
          <a:noFill/>
        </p:spPr>
        <p:txBody>
          <a:bodyPr/>
          <a:lstStyle/>
          <a:p>
            <a:r>
              <a:rPr lang="en-US" altLang="en-US" smtClean="0"/>
              <a:t>Faculty Notes</a:t>
            </a:r>
          </a:p>
          <a:p>
            <a:r>
              <a:rPr lang="en-US" altLang="en-US" smtClean="0"/>
              <a:t>ISMS Auditor / </a:t>
            </a:r>
            <a:r>
              <a:rPr lang="en-US" altLang="en-US" sz="1100" i="1" smtClean="0"/>
              <a:t>Lead Auditors Training Course</a:t>
            </a:r>
            <a:endParaRPr lang="en-US" altLang="en-US" sz="1100" i="1" smtClean="0">
              <a:latin typeface="Century Schoolbook" pitchFamily="18" charset="0"/>
            </a:endParaRPr>
          </a:p>
        </p:txBody>
      </p:sp>
      <p:sp>
        <p:nvSpPr>
          <p:cNvPr id="87045" name="Rectangle 2"/>
          <p:cNvSpPr>
            <a:spLocks noChangeArrowheads="1" noTextEdit="1"/>
          </p:cNvSpPr>
          <p:nvPr>
            <p:ph type="sldImg"/>
          </p:nvPr>
        </p:nvSpPr>
        <p:spPr>
          <a:xfrm>
            <a:off x="1008063" y="762000"/>
            <a:ext cx="5086350" cy="3814763"/>
          </a:xfrm>
          <a:ln/>
        </p:spPr>
      </p:sp>
      <p:sp>
        <p:nvSpPr>
          <p:cNvPr id="87046" name="Rectangle 3"/>
          <p:cNvSpPr>
            <a:spLocks noGrp="1" noChangeAspect="1" noChangeArrowheads="1"/>
          </p:cNvSpPr>
          <p:nvPr>
            <p:ph type="body" idx="1"/>
          </p:nvPr>
        </p:nvSpPr>
        <p:spPr>
          <a:xfrm>
            <a:off x="946150" y="4832350"/>
            <a:ext cx="5207000" cy="4660900"/>
          </a:xfrm>
          <a:noFill/>
        </p:spPr>
        <p:txBody>
          <a:bodyPr/>
          <a:lstStyle/>
          <a:p>
            <a:r>
              <a:rPr lang="en-US" altLang="en-US" smtClean="0"/>
              <a:t>SESSION TIME: 15 minutes.</a:t>
            </a:r>
          </a:p>
          <a:p>
            <a:endParaRPr lang="en-US" altLang="en-US" smtClean="0"/>
          </a:p>
          <a:p>
            <a:r>
              <a:rPr lang="en-US" altLang="en-US" smtClean="0"/>
              <a:t>This session aims in creating awareness about certification industry &amp; certification process.</a:t>
            </a: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8"/>
          <p:cNvSpPr>
            <a:spLocks noGrp="1" noChangeArrowheads="1"/>
          </p:cNvSpPr>
          <p:nvPr>
            <p:ph type="dt" sz="quarter" idx="1"/>
          </p:nvPr>
        </p:nvSpPr>
        <p:spPr>
          <a:noFill/>
        </p:spPr>
        <p:txBody>
          <a:bodyPr/>
          <a:lstStyle/>
          <a:p>
            <a:r>
              <a:rPr lang="en-US" altLang="en-US" smtClean="0"/>
              <a:t>Version  4.4</a:t>
            </a:r>
            <a:endParaRPr lang="en-US" altLang="en-US" sz="1300" i="0" smtClean="0">
              <a:latin typeface="Times New Roman" pitchFamily="18" charset="0"/>
            </a:endParaRPr>
          </a:p>
        </p:txBody>
      </p:sp>
      <p:sp>
        <p:nvSpPr>
          <p:cNvPr id="88067" name="Rectangle 10"/>
          <p:cNvSpPr>
            <a:spLocks noGrp="1" noChangeArrowheads="1"/>
          </p:cNvSpPr>
          <p:nvPr>
            <p:ph type="sldNum" sz="quarter" idx="5"/>
          </p:nvPr>
        </p:nvSpPr>
        <p:spPr>
          <a:noFill/>
        </p:spPr>
        <p:txBody>
          <a:bodyPr/>
          <a:lstStyle/>
          <a:p>
            <a:fld id="{A81A24E5-C7EF-4932-88FF-9B1EF0B844F1}" type="slidenum">
              <a:rPr lang="en-US" altLang="en-US" smtClean="0"/>
              <a:pPr/>
              <a:t>47</a:t>
            </a:fld>
            <a:endParaRPr lang="en-US" altLang="en-US" smtClean="0">
              <a:latin typeface="Times New Roman" pitchFamily="18" charset="0"/>
            </a:endParaRPr>
          </a:p>
        </p:txBody>
      </p:sp>
      <p:sp>
        <p:nvSpPr>
          <p:cNvPr id="88068" name="Rectangle 11"/>
          <p:cNvSpPr>
            <a:spLocks noGrp="1" noChangeArrowheads="1"/>
          </p:cNvSpPr>
          <p:nvPr>
            <p:ph type="ftr" sz="quarter" idx="4"/>
          </p:nvPr>
        </p:nvSpPr>
        <p:spPr>
          <a:noFill/>
        </p:spPr>
        <p:txBody>
          <a:bodyPr/>
          <a:lstStyle/>
          <a:p>
            <a:r>
              <a:rPr lang="en-US" altLang="en-US" smtClean="0"/>
              <a:t>Faculty Notes</a:t>
            </a:r>
          </a:p>
          <a:p>
            <a:r>
              <a:rPr lang="en-US" altLang="en-US" smtClean="0"/>
              <a:t>ISMS Auditor / </a:t>
            </a:r>
            <a:r>
              <a:rPr lang="en-US" altLang="en-US" sz="1100" i="1" smtClean="0"/>
              <a:t>Lead Auditors Training Course</a:t>
            </a:r>
            <a:endParaRPr lang="en-US" altLang="en-US" sz="1100" i="1" smtClean="0">
              <a:latin typeface="Century Schoolbook" pitchFamily="18" charset="0"/>
            </a:endParaRPr>
          </a:p>
        </p:txBody>
      </p:sp>
      <p:sp>
        <p:nvSpPr>
          <p:cNvPr id="88069" name="Rectangle 2"/>
          <p:cNvSpPr>
            <a:spLocks noChangeArrowheads="1" noTextEdit="1"/>
          </p:cNvSpPr>
          <p:nvPr>
            <p:ph type="sldImg"/>
          </p:nvPr>
        </p:nvSpPr>
        <p:spPr>
          <a:xfrm>
            <a:off x="1008063" y="762000"/>
            <a:ext cx="5086350" cy="3814763"/>
          </a:xfrm>
          <a:ln/>
        </p:spPr>
      </p:sp>
      <p:sp>
        <p:nvSpPr>
          <p:cNvPr id="88070" name="Rectangle 3"/>
          <p:cNvSpPr>
            <a:spLocks noGrp="1" noChangeAspect="1" noChangeArrowheads="1"/>
          </p:cNvSpPr>
          <p:nvPr>
            <p:ph type="body" idx="1"/>
          </p:nvPr>
        </p:nvSpPr>
        <p:spPr>
          <a:xfrm>
            <a:off x="946150" y="4832350"/>
            <a:ext cx="5207000" cy="4660900"/>
          </a:xfrm>
          <a:noFill/>
        </p:spPr>
        <p:txBody>
          <a:bodyPr/>
          <a:lstStyle/>
          <a:p>
            <a:r>
              <a:rPr lang="en-US" altLang="en-US" smtClean="0"/>
              <a:t>Explain – These are the steps involved in certification process.</a:t>
            </a:r>
          </a:p>
          <a:p>
            <a:r>
              <a:rPr lang="en-US" altLang="en-US" smtClean="0"/>
              <a:t>Explain each step &amp; process.</a:t>
            </a: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8"/>
          <p:cNvSpPr>
            <a:spLocks noGrp="1" noChangeArrowheads="1"/>
          </p:cNvSpPr>
          <p:nvPr>
            <p:ph type="dt" sz="quarter" idx="1"/>
          </p:nvPr>
        </p:nvSpPr>
        <p:spPr>
          <a:noFill/>
        </p:spPr>
        <p:txBody>
          <a:bodyPr/>
          <a:lstStyle/>
          <a:p>
            <a:r>
              <a:rPr lang="en-US" altLang="en-US" smtClean="0"/>
              <a:t>Version  4.4</a:t>
            </a:r>
            <a:endParaRPr lang="en-US" altLang="en-US" sz="1300" i="0" smtClean="0">
              <a:latin typeface="Times New Roman" pitchFamily="18" charset="0"/>
            </a:endParaRPr>
          </a:p>
        </p:txBody>
      </p:sp>
      <p:sp>
        <p:nvSpPr>
          <p:cNvPr id="89091" name="Rectangle 10"/>
          <p:cNvSpPr>
            <a:spLocks noGrp="1" noChangeArrowheads="1"/>
          </p:cNvSpPr>
          <p:nvPr>
            <p:ph type="sldNum" sz="quarter" idx="5"/>
          </p:nvPr>
        </p:nvSpPr>
        <p:spPr>
          <a:noFill/>
        </p:spPr>
        <p:txBody>
          <a:bodyPr/>
          <a:lstStyle/>
          <a:p>
            <a:fld id="{79CA78DA-ED7C-43B2-ABAE-6E83374FB45D}" type="slidenum">
              <a:rPr lang="en-US" altLang="en-US" smtClean="0"/>
              <a:pPr/>
              <a:t>50</a:t>
            </a:fld>
            <a:endParaRPr lang="en-US" altLang="en-US" smtClean="0">
              <a:latin typeface="Times New Roman" pitchFamily="18" charset="0"/>
            </a:endParaRPr>
          </a:p>
        </p:txBody>
      </p:sp>
      <p:sp>
        <p:nvSpPr>
          <p:cNvPr id="89092" name="Rectangle 11"/>
          <p:cNvSpPr>
            <a:spLocks noGrp="1" noChangeArrowheads="1"/>
          </p:cNvSpPr>
          <p:nvPr>
            <p:ph type="ftr" sz="quarter" idx="4"/>
          </p:nvPr>
        </p:nvSpPr>
        <p:spPr>
          <a:noFill/>
        </p:spPr>
        <p:txBody>
          <a:bodyPr/>
          <a:lstStyle/>
          <a:p>
            <a:r>
              <a:rPr lang="en-US" altLang="en-US" smtClean="0"/>
              <a:t>Faculty Notes</a:t>
            </a:r>
          </a:p>
          <a:p>
            <a:r>
              <a:rPr lang="en-US" altLang="en-US" smtClean="0"/>
              <a:t>ISMS Auditor / </a:t>
            </a:r>
            <a:r>
              <a:rPr lang="en-US" altLang="en-US" sz="1100" i="1" smtClean="0"/>
              <a:t>Lead Auditors Training Course</a:t>
            </a:r>
            <a:endParaRPr lang="en-US" altLang="en-US" sz="1100" i="1" smtClean="0">
              <a:latin typeface="Century Schoolbook" pitchFamily="18" charset="0"/>
            </a:endParaRPr>
          </a:p>
        </p:txBody>
      </p:sp>
      <p:sp>
        <p:nvSpPr>
          <p:cNvPr id="89093" name="Rectangle 2"/>
          <p:cNvSpPr>
            <a:spLocks noChangeArrowheads="1" noTextEdit="1"/>
          </p:cNvSpPr>
          <p:nvPr>
            <p:ph type="sldImg"/>
          </p:nvPr>
        </p:nvSpPr>
        <p:spPr>
          <a:xfrm>
            <a:off x="1009650" y="763588"/>
            <a:ext cx="5087938" cy="3816350"/>
          </a:xfrm>
          <a:ln/>
        </p:spPr>
      </p:sp>
      <p:sp>
        <p:nvSpPr>
          <p:cNvPr id="89094" name="Rectangle 3"/>
          <p:cNvSpPr>
            <a:spLocks noGrp="1" noChangeAspect="1" noChangeArrowheads="1"/>
          </p:cNvSpPr>
          <p:nvPr>
            <p:ph type="body" idx="1"/>
          </p:nvPr>
        </p:nvSpPr>
        <p:spPr>
          <a:xfrm>
            <a:off x="946150" y="4829175"/>
            <a:ext cx="5207000" cy="4665663"/>
          </a:xfrm>
          <a:noFill/>
        </p:spPr>
        <p:txBody>
          <a:bodyPr lIns="96285" tIns="48142" rIns="96285" bIns="48142"/>
          <a:lstStyle/>
          <a:p>
            <a:r>
              <a:rPr lang="en-US" altLang="en-US" b="1" smtClean="0"/>
              <a:t>Explain</a:t>
            </a:r>
            <a:r>
              <a:rPr lang="en-US" altLang="en-US" smtClean="0"/>
              <a:t> benefits of ISMS Certification. </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8"/>
          <p:cNvSpPr>
            <a:spLocks noGrp="1" noChangeArrowheads="1"/>
          </p:cNvSpPr>
          <p:nvPr>
            <p:ph type="dt" sz="quarter" idx="1"/>
          </p:nvPr>
        </p:nvSpPr>
        <p:spPr>
          <a:noFill/>
        </p:spPr>
        <p:txBody>
          <a:bodyPr/>
          <a:lstStyle/>
          <a:p>
            <a:r>
              <a:rPr lang="en-US" altLang="en-US" smtClean="0"/>
              <a:t>Version  4.4</a:t>
            </a:r>
            <a:endParaRPr lang="en-US" altLang="en-US" sz="1300" i="0" smtClean="0">
              <a:latin typeface="Times New Roman" pitchFamily="18" charset="0"/>
            </a:endParaRPr>
          </a:p>
        </p:txBody>
      </p:sp>
      <p:sp>
        <p:nvSpPr>
          <p:cNvPr id="58371" name="Rectangle 10"/>
          <p:cNvSpPr>
            <a:spLocks noGrp="1" noChangeArrowheads="1"/>
          </p:cNvSpPr>
          <p:nvPr>
            <p:ph type="sldNum" sz="quarter" idx="5"/>
          </p:nvPr>
        </p:nvSpPr>
        <p:spPr>
          <a:noFill/>
        </p:spPr>
        <p:txBody>
          <a:bodyPr/>
          <a:lstStyle/>
          <a:p>
            <a:fld id="{BEB8F119-968A-4820-9B0C-6A43244E60E6}" type="slidenum">
              <a:rPr lang="en-US" altLang="en-US" smtClean="0"/>
              <a:pPr/>
              <a:t>4</a:t>
            </a:fld>
            <a:endParaRPr lang="en-US" altLang="en-US" smtClean="0">
              <a:latin typeface="Times New Roman" pitchFamily="18" charset="0"/>
            </a:endParaRPr>
          </a:p>
        </p:txBody>
      </p:sp>
      <p:sp>
        <p:nvSpPr>
          <p:cNvPr id="58372" name="Rectangle 11"/>
          <p:cNvSpPr>
            <a:spLocks noGrp="1" noChangeArrowheads="1"/>
          </p:cNvSpPr>
          <p:nvPr>
            <p:ph type="ftr" sz="quarter" idx="4"/>
          </p:nvPr>
        </p:nvSpPr>
        <p:spPr>
          <a:noFill/>
        </p:spPr>
        <p:txBody>
          <a:bodyPr/>
          <a:lstStyle/>
          <a:p>
            <a:r>
              <a:rPr lang="en-US" altLang="en-US" smtClean="0"/>
              <a:t>Faculty Notes</a:t>
            </a:r>
          </a:p>
          <a:p>
            <a:r>
              <a:rPr lang="en-US" altLang="en-US" smtClean="0"/>
              <a:t>ISMS Auditor / </a:t>
            </a:r>
            <a:r>
              <a:rPr lang="en-US" altLang="en-US" sz="1100" i="1" smtClean="0"/>
              <a:t>Lead Auditors Training Course</a:t>
            </a:r>
            <a:endParaRPr lang="en-US" altLang="en-US" sz="1100" i="1" smtClean="0">
              <a:latin typeface="Century Schoolbook" pitchFamily="18" charset="0"/>
            </a:endParaRPr>
          </a:p>
        </p:txBody>
      </p:sp>
      <p:sp>
        <p:nvSpPr>
          <p:cNvPr id="58373" name="Rectangle 2"/>
          <p:cNvSpPr>
            <a:spLocks noChangeArrowheads="1" noTextEdit="1"/>
          </p:cNvSpPr>
          <p:nvPr>
            <p:ph type="sldImg"/>
          </p:nvPr>
        </p:nvSpPr>
        <p:spPr>
          <a:ln/>
        </p:spPr>
      </p:sp>
      <p:sp>
        <p:nvSpPr>
          <p:cNvPr id="58374" name="Rectangle 3"/>
          <p:cNvSpPr>
            <a:spLocks noGrp="1" noChangeAspect="1" noChangeArrowheads="1"/>
          </p:cNvSpPr>
          <p:nvPr>
            <p:ph type="body" idx="1"/>
          </p:nvPr>
        </p:nvSpPr>
        <p:spPr>
          <a:xfrm>
            <a:off x="946150" y="4829175"/>
            <a:ext cx="5207000" cy="4665663"/>
          </a:xfrm>
          <a:noFill/>
        </p:spPr>
        <p:txBody>
          <a:bodyPr/>
          <a:lstStyle/>
          <a:p>
            <a:r>
              <a:rPr lang="en-US" altLang="en-US" smtClean="0"/>
              <a:t>Explain various management concerns (for the challenges they face) vis-à-vis the various type of security measures. Examples of various security measures:</a:t>
            </a:r>
          </a:p>
          <a:p>
            <a:pPr>
              <a:buFontTx/>
              <a:buChar char="•"/>
            </a:pPr>
            <a:r>
              <a:rPr lang="en-US" altLang="en-US" smtClean="0"/>
              <a:t>Technical control : Identification and authentication device ( Smart card, Bio-metrics, Firewall, Antivirus mechanism etc.)</a:t>
            </a:r>
          </a:p>
          <a:p>
            <a:pPr>
              <a:buFontTx/>
              <a:buChar char="•"/>
            </a:pPr>
            <a:r>
              <a:rPr lang="en-US" altLang="en-US" smtClean="0"/>
              <a:t> Procedural control: Security practice thru procedure like clear screen – clear desk, all maintenance activities, visitors’ entry etc.</a:t>
            </a:r>
          </a:p>
          <a:p>
            <a:pPr>
              <a:buFontTx/>
              <a:buChar char="•"/>
            </a:pPr>
            <a:r>
              <a:rPr lang="en-US" altLang="en-US" smtClean="0"/>
              <a:t> Logical control: e.g Password</a:t>
            </a:r>
          </a:p>
          <a:p>
            <a:pPr>
              <a:buFontTx/>
              <a:buChar char="•"/>
            </a:pPr>
            <a:r>
              <a:rPr lang="en-US" altLang="en-US" smtClean="0"/>
              <a:t> Personnel control: NDA, Background check etc</a:t>
            </a:r>
          </a:p>
          <a:p>
            <a:pPr>
              <a:buFontTx/>
              <a:buChar char="•"/>
            </a:pPr>
            <a:r>
              <a:rPr lang="en-US" altLang="en-US" smtClean="0"/>
              <a:t> Management control: Policies, Organizational  structure, training </a:t>
            </a:r>
          </a:p>
          <a:p>
            <a:endParaRPr lang="en-US" altLang="en-US" smtClean="0"/>
          </a:p>
          <a:p>
            <a:r>
              <a:rPr lang="en-US" altLang="en-US" smtClean="0"/>
              <a:t>Also explain these controls are inter-related  i.e technical or managerial control alone can not ensure the adequate security of information.</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8"/>
          <p:cNvSpPr>
            <a:spLocks noGrp="1" noChangeArrowheads="1"/>
          </p:cNvSpPr>
          <p:nvPr>
            <p:ph type="dt" sz="quarter" idx="1"/>
          </p:nvPr>
        </p:nvSpPr>
        <p:spPr>
          <a:noFill/>
        </p:spPr>
        <p:txBody>
          <a:bodyPr/>
          <a:lstStyle/>
          <a:p>
            <a:r>
              <a:rPr lang="en-US" altLang="en-US" smtClean="0"/>
              <a:t>Version  4.4</a:t>
            </a:r>
            <a:endParaRPr lang="en-US" altLang="en-US" sz="1300" i="0" smtClean="0">
              <a:latin typeface="Times New Roman" pitchFamily="18" charset="0"/>
            </a:endParaRPr>
          </a:p>
        </p:txBody>
      </p:sp>
      <p:sp>
        <p:nvSpPr>
          <p:cNvPr id="59395" name="Rectangle 10"/>
          <p:cNvSpPr>
            <a:spLocks noGrp="1" noChangeArrowheads="1"/>
          </p:cNvSpPr>
          <p:nvPr>
            <p:ph type="sldNum" sz="quarter" idx="5"/>
          </p:nvPr>
        </p:nvSpPr>
        <p:spPr>
          <a:noFill/>
        </p:spPr>
        <p:txBody>
          <a:bodyPr/>
          <a:lstStyle/>
          <a:p>
            <a:fld id="{DC086DB3-2480-4FC6-8080-844E42BDB67D}" type="slidenum">
              <a:rPr lang="en-US" altLang="en-US" smtClean="0"/>
              <a:pPr/>
              <a:t>5</a:t>
            </a:fld>
            <a:endParaRPr lang="en-US" altLang="en-US" smtClean="0">
              <a:latin typeface="Times New Roman" pitchFamily="18" charset="0"/>
            </a:endParaRPr>
          </a:p>
        </p:txBody>
      </p:sp>
      <p:sp>
        <p:nvSpPr>
          <p:cNvPr id="59396" name="Rectangle 11"/>
          <p:cNvSpPr>
            <a:spLocks noGrp="1" noChangeArrowheads="1"/>
          </p:cNvSpPr>
          <p:nvPr>
            <p:ph type="ftr" sz="quarter" idx="4"/>
          </p:nvPr>
        </p:nvSpPr>
        <p:spPr>
          <a:noFill/>
        </p:spPr>
        <p:txBody>
          <a:bodyPr/>
          <a:lstStyle/>
          <a:p>
            <a:r>
              <a:rPr lang="en-US" altLang="en-US" smtClean="0"/>
              <a:t>Faculty Notes</a:t>
            </a:r>
          </a:p>
          <a:p>
            <a:r>
              <a:rPr lang="en-US" altLang="en-US" smtClean="0"/>
              <a:t>ISMS Auditor / </a:t>
            </a:r>
            <a:r>
              <a:rPr lang="en-US" altLang="en-US" sz="1100" i="1" smtClean="0"/>
              <a:t>Lead Auditors Training Course</a:t>
            </a:r>
            <a:endParaRPr lang="en-US" altLang="en-US" sz="1100" i="1" smtClean="0">
              <a:latin typeface="Century Schoolbook" pitchFamily="18" charset="0"/>
            </a:endParaRPr>
          </a:p>
        </p:txBody>
      </p:sp>
      <p:sp>
        <p:nvSpPr>
          <p:cNvPr id="59397" name="Rectangle 2"/>
          <p:cNvSpPr>
            <a:spLocks noChangeArrowheads="1" noTextEdit="1"/>
          </p:cNvSpPr>
          <p:nvPr>
            <p:ph type="sldImg"/>
          </p:nvPr>
        </p:nvSpPr>
        <p:spPr>
          <a:ln/>
        </p:spPr>
      </p:sp>
      <p:sp>
        <p:nvSpPr>
          <p:cNvPr id="59398" name="Rectangle 3"/>
          <p:cNvSpPr>
            <a:spLocks noGrp="1" noChangeAspect="1" noChangeArrowheads="1"/>
          </p:cNvSpPr>
          <p:nvPr>
            <p:ph type="body" idx="1"/>
          </p:nvPr>
        </p:nvSpPr>
        <p:spPr>
          <a:xfrm>
            <a:off x="946150" y="4829175"/>
            <a:ext cx="5207000" cy="4665663"/>
          </a:xfrm>
          <a:noFill/>
        </p:spPr>
        <p:txBody>
          <a:bodyPr/>
          <a:lstStyle/>
          <a:p>
            <a:r>
              <a:rPr lang="en-US" altLang="en-US" smtClean="0"/>
              <a:t>Explain that all the security controls as mentioned in the last  slide are required for the survival of the organization and hence it is the business issue.</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8"/>
          <p:cNvSpPr>
            <a:spLocks noGrp="1" noChangeArrowheads="1"/>
          </p:cNvSpPr>
          <p:nvPr>
            <p:ph type="dt" sz="quarter" idx="1"/>
          </p:nvPr>
        </p:nvSpPr>
        <p:spPr>
          <a:noFill/>
        </p:spPr>
        <p:txBody>
          <a:bodyPr/>
          <a:lstStyle/>
          <a:p>
            <a:r>
              <a:rPr lang="en-US" altLang="en-US" smtClean="0"/>
              <a:t>Version  4.4</a:t>
            </a:r>
            <a:endParaRPr lang="en-US" altLang="en-US" sz="1300" i="0" smtClean="0">
              <a:latin typeface="Times New Roman" pitchFamily="18" charset="0"/>
            </a:endParaRPr>
          </a:p>
        </p:txBody>
      </p:sp>
      <p:sp>
        <p:nvSpPr>
          <p:cNvPr id="60419" name="Rectangle 10"/>
          <p:cNvSpPr>
            <a:spLocks noGrp="1" noChangeArrowheads="1"/>
          </p:cNvSpPr>
          <p:nvPr>
            <p:ph type="sldNum" sz="quarter" idx="5"/>
          </p:nvPr>
        </p:nvSpPr>
        <p:spPr>
          <a:noFill/>
        </p:spPr>
        <p:txBody>
          <a:bodyPr/>
          <a:lstStyle/>
          <a:p>
            <a:fld id="{056B05B5-59EB-44E4-8F98-CD673B722048}" type="slidenum">
              <a:rPr lang="en-US" altLang="en-US" smtClean="0"/>
              <a:pPr/>
              <a:t>6</a:t>
            </a:fld>
            <a:endParaRPr lang="en-US" altLang="en-US" smtClean="0">
              <a:latin typeface="Times New Roman" pitchFamily="18" charset="0"/>
            </a:endParaRPr>
          </a:p>
        </p:txBody>
      </p:sp>
      <p:sp>
        <p:nvSpPr>
          <p:cNvPr id="60420" name="Rectangle 11"/>
          <p:cNvSpPr>
            <a:spLocks noGrp="1" noChangeArrowheads="1"/>
          </p:cNvSpPr>
          <p:nvPr>
            <p:ph type="ftr" sz="quarter" idx="4"/>
          </p:nvPr>
        </p:nvSpPr>
        <p:spPr>
          <a:noFill/>
        </p:spPr>
        <p:txBody>
          <a:bodyPr/>
          <a:lstStyle/>
          <a:p>
            <a:r>
              <a:rPr lang="en-US" altLang="en-US" smtClean="0"/>
              <a:t>Faculty Notes</a:t>
            </a:r>
          </a:p>
          <a:p>
            <a:r>
              <a:rPr lang="en-US" altLang="en-US" smtClean="0"/>
              <a:t>ISMS Auditor / </a:t>
            </a:r>
            <a:r>
              <a:rPr lang="en-US" altLang="en-US" sz="1100" i="1" smtClean="0"/>
              <a:t>Lead Auditors Training Course</a:t>
            </a:r>
            <a:endParaRPr lang="en-US" altLang="en-US" sz="1100" i="1" smtClean="0">
              <a:latin typeface="Century Schoolbook" pitchFamily="18" charset="0"/>
            </a:endParaRPr>
          </a:p>
        </p:txBody>
      </p:sp>
      <p:sp>
        <p:nvSpPr>
          <p:cNvPr id="60421" name="Rectangle 2"/>
          <p:cNvSpPr>
            <a:spLocks noChangeArrowheads="1" noTextEdit="1"/>
          </p:cNvSpPr>
          <p:nvPr>
            <p:ph type="sldImg"/>
          </p:nvPr>
        </p:nvSpPr>
        <p:spPr>
          <a:ln/>
        </p:spPr>
      </p:sp>
      <p:sp>
        <p:nvSpPr>
          <p:cNvPr id="60422" name="Rectangle 3"/>
          <p:cNvSpPr>
            <a:spLocks noGrp="1" noChangeAspect="1" noChangeArrowheads="1"/>
          </p:cNvSpPr>
          <p:nvPr>
            <p:ph type="body" idx="1"/>
          </p:nvPr>
        </p:nvSpPr>
        <p:spPr>
          <a:xfrm>
            <a:off x="946150" y="4829175"/>
            <a:ext cx="5207000" cy="4665663"/>
          </a:xfrm>
          <a:noFill/>
        </p:spPr>
        <p:txBody>
          <a:bodyPr/>
          <a:lstStyle/>
          <a:p>
            <a:r>
              <a:rPr lang="en-US" altLang="en-US" smtClean="0"/>
              <a:t>Explain </a:t>
            </a:r>
          </a:p>
          <a:p>
            <a:pPr>
              <a:buFontTx/>
              <a:buChar char="•"/>
            </a:pPr>
            <a:r>
              <a:rPr lang="en-US" altLang="en-US" smtClean="0"/>
              <a:t> What is information security and give examples how </a:t>
            </a:r>
          </a:p>
          <a:p>
            <a:pPr lvl="2">
              <a:buFontTx/>
              <a:buChar char="•"/>
            </a:pPr>
            <a:r>
              <a:rPr lang="en-US" altLang="en-US" smtClean="0"/>
              <a:t>Confidentiality of information is maintained e.g thru password, data encryption, locks/door  etc</a:t>
            </a:r>
          </a:p>
          <a:p>
            <a:pPr lvl="2">
              <a:buFontTx/>
              <a:buChar char="•"/>
            </a:pPr>
            <a:r>
              <a:rPr lang="en-US" altLang="en-US" smtClean="0"/>
              <a:t>Integrity of information is maintained  e.g thru Digital Signature</a:t>
            </a:r>
          </a:p>
          <a:p>
            <a:pPr lvl="2">
              <a:buFontTx/>
              <a:buChar char="•"/>
            </a:pPr>
            <a:r>
              <a:rPr lang="en-US" altLang="en-US" smtClean="0"/>
              <a:t> Availability of information e.g thru back up etc.</a:t>
            </a:r>
          </a:p>
          <a:p>
            <a:r>
              <a:rPr lang="en-US" altLang="en-US" smtClean="0"/>
              <a:t>Give example where </a:t>
            </a:r>
          </a:p>
          <a:p>
            <a:r>
              <a:rPr lang="en-US" altLang="en-US" smtClean="0"/>
              <a:t>Confidentiality is important : Company’s strategic important, marketing information, HR information, Router config</a:t>
            </a:r>
          </a:p>
          <a:p>
            <a:r>
              <a:rPr lang="en-US" altLang="en-US" smtClean="0"/>
              <a:t>Integrity is important : OS and Application S/W, Router config</a:t>
            </a:r>
          </a:p>
          <a:p>
            <a:r>
              <a:rPr lang="en-US" altLang="en-US" smtClean="0"/>
              <a:t>Availability  is important : BCP, SLAs</a:t>
            </a:r>
          </a:p>
          <a:p>
            <a:endParaRPr lang="en-US" altLang="en-US" smtClean="0"/>
          </a:p>
          <a:p>
            <a:r>
              <a:rPr lang="en-US" altLang="en-US" smtClean="0"/>
              <a:t>State the definitions of Authenticity, Accountability, Non-repudiation and Reliability</a:t>
            </a:r>
          </a:p>
          <a:p>
            <a:pPr lvl="3"/>
            <a:endParaRPr lang="en-US" alt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8"/>
          <p:cNvSpPr>
            <a:spLocks noGrp="1" noChangeArrowheads="1"/>
          </p:cNvSpPr>
          <p:nvPr>
            <p:ph type="dt" sz="quarter" idx="1"/>
          </p:nvPr>
        </p:nvSpPr>
        <p:spPr>
          <a:noFill/>
        </p:spPr>
        <p:txBody>
          <a:bodyPr/>
          <a:lstStyle/>
          <a:p>
            <a:r>
              <a:rPr lang="en-US" altLang="en-US" smtClean="0"/>
              <a:t>Version  4.4</a:t>
            </a:r>
            <a:endParaRPr lang="en-US" altLang="en-US" sz="1300" i="0" smtClean="0">
              <a:latin typeface="Times New Roman" pitchFamily="18" charset="0"/>
            </a:endParaRPr>
          </a:p>
        </p:txBody>
      </p:sp>
      <p:sp>
        <p:nvSpPr>
          <p:cNvPr id="61443" name="Rectangle 10"/>
          <p:cNvSpPr>
            <a:spLocks noGrp="1" noChangeArrowheads="1"/>
          </p:cNvSpPr>
          <p:nvPr>
            <p:ph type="sldNum" sz="quarter" idx="5"/>
          </p:nvPr>
        </p:nvSpPr>
        <p:spPr>
          <a:noFill/>
        </p:spPr>
        <p:txBody>
          <a:bodyPr/>
          <a:lstStyle/>
          <a:p>
            <a:fld id="{ADFDFABA-F50A-4F8F-A4AF-1B4A44B39EC5}" type="slidenum">
              <a:rPr lang="en-US" altLang="en-US" smtClean="0"/>
              <a:pPr/>
              <a:t>7</a:t>
            </a:fld>
            <a:endParaRPr lang="en-US" altLang="en-US" smtClean="0">
              <a:latin typeface="Times New Roman" pitchFamily="18" charset="0"/>
            </a:endParaRPr>
          </a:p>
        </p:txBody>
      </p:sp>
      <p:sp>
        <p:nvSpPr>
          <p:cNvPr id="61444" name="Rectangle 11"/>
          <p:cNvSpPr>
            <a:spLocks noGrp="1" noChangeArrowheads="1"/>
          </p:cNvSpPr>
          <p:nvPr>
            <p:ph type="ftr" sz="quarter" idx="4"/>
          </p:nvPr>
        </p:nvSpPr>
        <p:spPr>
          <a:noFill/>
        </p:spPr>
        <p:txBody>
          <a:bodyPr/>
          <a:lstStyle/>
          <a:p>
            <a:r>
              <a:rPr lang="en-US" altLang="en-US" smtClean="0"/>
              <a:t>Faculty Notes</a:t>
            </a:r>
          </a:p>
          <a:p>
            <a:r>
              <a:rPr lang="en-US" altLang="en-US" smtClean="0"/>
              <a:t>ISMS Auditor / </a:t>
            </a:r>
            <a:r>
              <a:rPr lang="en-US" altLang="en-US" sz="1100" i="1" smtClean="0"/>
              <a:t>Lead Auditors Training Course</a:t>
            </a:r>
            <a:endParaRPr lang="en-US" altLang="en-US" sz="1100" i="1" smtClean="0">
              <a:latin typeface="Century Schoolbook" pitchFamily="18" charset="0"/>
            </a:endParaRPr>
          </a:p>
        </p:txBody>
      </p:sp>
      <p:sp>
        <p:nvSpPr>
          <p:cNvPr id="61445" name="Rectangle 2"/>
          <p:cNvSpPr>
            <a:spLocks noChangeArrowheads="1" noTextEdit="1"/>
          </p:cNvSpPr>
          <p:nvPr>
            <p:ph type="sldImg"/>
          </p:nvPr>
        </p:nvSpPr>
        <p:spPr>
          <a:ln/>
        </p:spPr>
      </p:sp>
      <p:sp>
        <p:nvSpPr>
          <p:cNvPr id="61446" name="Rectangle 3"/>
          <p:cNvSpPr>
            <a:spLocks noGrp="1" noChangeAspect="1" noChangeArrowheads="1"/>
          </p:cNvSpPr>
          <p:nvPr>
            <p:ph type="body" idx="1"/>
          </p:nvPr>
        </p:nvSpPr>
        <p:spPr>
          <a:xfrm>
            <a:off x="946150" y="4829175"/>
            <a:ext cx="5207000" cy="4665663"/>
          </a:xfrm>
          <a:noFill/>
        </p:spPr>
        <p:txBody>
          <a:bodyPr/>
          <a:lstStyle/>
          <a:p>
            <a:r>
              <a:rPr lang="en-US" altLang="en-US" smtClean="0"/>
              <a:t>Explain that Information Security is consistent and effective in the organization when it is established thru defined &amp; documented  organizational  structure, policies, planning activities, responsibilities, practices, procedures, processes and resources. Also explain similar approach as followed in QMS, EMS etc.</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8"/>
          <p:cNvSpPr>
            <a:spLocks noGrp="1" noChangeArrowheads="1"/>
          </p:cNvSpPr>
          <p:nvPr>
            <p:ph type="dt" sz="quarter" idx="1"/>
          </p:nvPr>
        </p:nvSpPr>
        <p:spPr>
          <a:noFill/>
        </p:spPr>
        <p:txBody>
          <a:bodyPr/>
          <a:lstStyle/>
          <a:p>
            <a:r>
              <a:rPr lang="en-US" altLang="en-US" smtClean="0"/>
              <a:t>Version  4.4</a:t>
            </a:r>
            <a:endParaRPr lang="en-US" altLang="en-US" sz="1300" i="0" smtClean="0">
              <a:latin typeface="Times New Roman" pitchFamily="18" charset="0"/>
            </a:endParaRPr>
          </a:p>
        </p:txBody>
      </p:sp>
      <p:sp>
        <p:nvSpPr>
          <p:cNvPr id="62467" name="Rectangle 10"/>
          <p:cNvSpPr>
            <a:spLocks noGrp="1" noChangeArrowheads="1"/>
          </p:cNvSpPr>
          <p:nvPr>
            <p:ph type="sldNum" sz="quarter" idx="5"/>
          </p:nvPr>
        </p:nvSpPr>
        <p:spPr>
          <a:noFill/>
        </p:spPr>
        <p:txBody>
          <a:bodyPr/>
          <a:lstStyle/>
          <a:p>
            <a:fld id="{11FAE650-B091-40F6-BFC7-8129C90F453A}" type="slidenum">
              <a:rPr lang="en-US" altLang="en-US" smtClean="0"/>
              <a:pPr/>
              <a:t>8</a:t>
            </a:fld>
            <a:endParaRPr lang="en-US" altLang="en-US" smtClean="0">
              <a:latin typeface="Times New Roman" pitchFamily="18" charset="0"/>
            </a:endParaRPr>
          </a:p>
        </p:txBody>
      </p:sp>
      <p:sp>
        <p:nvSpPr>
          <p:cNvPr id="62468" name="Rectangle 11"/>
          <p:cNvSpPr>
            <a:spLocks noGrp="1" noChangeArrowheads="1"/>
          </p:cNvSpPr>
          <p:nvPr>
            <p:ph type="ftr" sz="quarter" idx="4"/>
          </p:nvPr>
        </p:nvSpPr>
        <p:spPr>
          <a:noFill/>
        </p:spPr>
        <p:txBody>
          <a:bodyPr/>
          <a:lstStyle/>
          <a:p>
            <a:r>
              <a:rPr lang="en-US" altLang="en-US" smtClean="0"/>
              <a:t>Faculty Notes</a:t>
            </a:r>
          </a:p>
          <a:p>
            <a:r>
              <a:rPr lang="en-US" altLang="en-US" smtClean="0"/>
              <a:t>ISMS Auditor / </a:t>
            </a:r>
            <a:r>
              <a:rPr lang="en-US" altLang="en-US" sz="1100" i="1" smtClean="0"/>
              <a:t>Lead Auditors Training Course</a:t>
            </a:r>
            <a:endParaRPr lang="en-US" altLang="en-US" sz="1100" i="1" smtClean="0">
              <a:latin typeface="Century Schoolbook" pitchFamily="18" charset="0"/>
            </a:endParaRPr>
          </a:p>
        </p:txBody>
      </p:sp>
      <p:sp>
        <p:nvSpPr>
          <p:cNvPr id="62469" name="Rectangle 2"/>
          <p:cNvSpPr>
            <a:spLocks noChangeArrowheads="1" noTextEdit="1"/>
          </p:cNvSpPr>
          <p:nvPr>
            <p:ph type="sldImg"/>
          </p:nvPr>
        </p:nvSpPr>
        <p:spPr>
          <a:ln/>
        </p:spPr>
      </p:sp>
      <p:sp>
        <p:nvSpPr>
          <p:cNvPr id="62470" name="Rectangle 3"/>
          <p:cNvSpPr>
            <a:spLocks noGrp="1" noChangeAspect="1" noChangeArrowheads="1"/>
          </p:cNvSpPr>
          <p:nvPr>
            <p:ph type="body" idx="1"/>
          </p:nvPr>
        </p:nvSpPr>
        <p:spPr>
          <a:noFill/>
        </p:spPr>
        <p:txBody>
          <a:bodyPr/>
          <a:lstStyle/>
          <a:p>
            <a:r>
              <a:rPr lang="en-US" altLang="en-US" smtClean="0"/>
              <a:t>Mention various processes of ISMS  like establish, Implement, operate, monitor, review, maintain, improve etc. Also mention these processes are based on PDCA model. The main objective of ISMS is to preserve the information security concerning availability, integrity and confidentiality, the aspects of which have already been mentioned.</a:t>
            </a:r>
          </a:p>
          <a:p>
            <a:endParaRPr lang="en-US" altLang="en-US" smtClean="0"/>
          </a:p>
          <a:p>
            <a:endParaRPr lang="en-US" alt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8"/>
          <p:cNvSpPr>
            <a:spLocks noGrp="1" noChangeArrowheads="1"/>
          </p:cNvSpPr>
          <p:nvPr>
            <p:ph type="dt" sz="quarter" idx="1"/>
          </p:nvPr>
        </p:nvSpPr>
        <p:spPr>
          <a:noFill/>
        </p:spPr>
        <p:txBody>
          <a:bodyPr/>
          <a:lstStyle/>
          <a:p>
            <a:r>
              <a:rPr lang="en-US" altLang="en-US" smtClean="0"/>
              <a:t>Version  4.4</a:t>
            </a:r>
            <a:endParaRPr lang="en-US" altLang="en-US" sz="1300" i="0" smtClean="0">
              <a:latin typeface="Times New Roman" pitchFamily="18" charset="0"/>
            </a:endParaRPr>
          </a:p>
        </p:txBody>
      </p:sp>
      <p:sp>
        <p:nvSpPr>
          <p:cNvPr id="63491" name="Rectangle 10"/>
          <p:cNvSpPr>
            <a:spLocks noGrp="1" noChangeArrowheads="1"/>
          </p:cNvSpPr>
          <p:nvPr>
            <p:ph type="sldNum" sz="quarter" idx="5"/>
          </p:nvPr>
        </p:nvSpPr>
        <p:spPr>
          <a:noFill/>
        </p:spPr>
        <p:txBody>
          <a:bodyPr/>
          <a:lstStyle/>
          <a:p>
            <a:fld id="{D39E0F9A-237A-4F0B-B129-E75B3B595715}" type="slidenum">
              <a:rPr lang="en-US" altLang="en-US" smtClean="0"/>
              <a:pPr/>
              <a:t>9</a:t>
            </a:fld>
            <a:endParaRPr lang="en-US" altLang="en-US" smtClean="0">
              <a:latin typeface="Times New Roman" pitchFamily="18" charset="0"/>
            </a:endParaRPr>
          </a:p>
        </p:txBody>
      </p:sp>
      <p:sp>
        <p:nvSpPr>
          <p:cNvPr id="63492" name="Rectangle 11"/>
          <p:cNvSpPr>
            <a:spLocks noGrp="1" noChangeArrowheads="1"/>
          </p:cNvSpPr>
          <p:nvPr>
            <p:ph type="ftr" sz="quarter" idx="4"/>
          </p:nvPr>
        </p:nvSpPr>
        <p:spPr>
          <a:noFill/>
        </p:spPr>
        <p:txBody>
          <a:bodyPr/>
          <a:lstStyle/>
          <a:p>
            <a:r>
              <a:rPr lang="en-US" altLang="en-US" smtClean="0"/>
              <a:t>Faculty Notes</a:t>
            </a:r>
          </a:p>
          <a:p>
            <a:r>
              <a:rPr lang="en-US" altLang="en-US" smtClean="0"/>
              <a:t>ISMS Auditor / </a:t>
            </a:r>
            <a:r>
              <a:rPr lang="en-US" altLang="en-US" sz="1100" i="1" smtClean="0"/>
              <a:t>Lead Auditors Training Course</a:t>
            </a:r>
            <a:endParaRPr lang="en-US" altLang="en-US" sz="1100" i="1" smtClean="0">
              <a:latin typeface="Century Schoolbook" pitchFamily="18" charset="0"/>
            </a:endParaRPr>
          </a:p>
        </p:txBody>
      </p:sp>
      <p:sp>
        <p:nvSpPr>
          <p:cNvPr id="63493" name="Rectangle 2"/>
          <p:cNvSpPr>
            <a:spLocks noChangeArrowheads="1" noTextEdit="1"/>
          </p:cNvSpPr>
          <p:nvPr>
            <p:ph type="sldImg"/>
          </p:nvPr>
        </p:nvSpPr>
        <p:spPr>
          <a:ln/>
        </p:spPr>
      </p:sp>
      <p:sp>
        <p:nvSpPr>
          <p:cNvPr id="63494" name="Rectangle 3"/>
          <p:cNvSpPr>
            <a:spLocks noGrp="1" noChangeAspect="1" noChangeArrowheads="1"/>
          </p:cNvSpPr>
          <p:nvPr>
            <p:ph type="body" idx="1"/>
          </p:nvPr>
        </p:nvSpPr>
        <p:spPr>
          <a:xfrm>
            <a:off x="946150" y="4829175"/>
            <a:ext cx="5207000" cy="4665663"/>
          </a:xfrm>
          <a:noFill/>
        </p:spPr>
        <p:txBody>
          <a:bodyPr/>
          <a:lstStyle/>
          <a:p>
            <a:r>
              <a:rPr lang="en-US" altLang="en-US" smtClean="0"/>
              <a:t>Discuss the following steps for developing an information management system in an organization :</a:t>
            </a:r>
          </a:p>
          <a:p>
            <a:pPr>
              <a:buFontTx/>
              <a:buChar char="•"/>
            </a:pPr>
            <a:r>
              <a:rPr lang="en-US" altLang="en-US" smtClean="0"/>
              <a:t>Identification of information assets and its valuation within the defined scope</a:t>
            </a:r>
          </a:p>
          <a:p>
            <a:pPr>
              <a:buFontTx/>
              <a:buChar char="•"/>
            </a:pPr>
            <a:r>
              <a:rPr lang="en-US" altLang="en-US" smtClean="0"/>
              <a:t>Identification  of relevant threat and vulnerability , and , likelihood of its occurrence</a:t>
            </a:r>
          </a:p>
          <a:p>
            <a:pPr>
              <a:buFontTx/>
              <a:buChar char="•"/>
            </a:pPr>
            <a:r>
              <a:rPr lang="en-US" altLang="en-US" smtClean="0"/>
              <a:t>Risk assessment and Risk management including risk treatment plan</a:t>
            </a:r>
          </a:p>
          <a:p>
            <a:pPr>
              <a:buFontTx/>
              <a:buChar char="•"/>
            </a:pPr>
            <a:r>
              <a:rPr lang="en-US" altLang="en-US" smtClean="0"/>
              <a:t>Identification of security requirements, business requirements and legal requirements based on risk assessment &amp; management output</a:t>
            </a:r>
          </a:p>
          <a:p>
            <a:pPr>
              <a:buFontTx/>
              <a:buChar char="•"/>
            </a:pPr>
            <a:r>
              <a:rPr lang="en-US" altLang="en-US" smtClean="0"/>
              <a:t>Selection of required control objectives &amp; controls as mentioned in ISO/IEC 27001 to mitigate the risk identified </a:t>
            </a:r>
          </a:p>
          <a:p>
            <a:pPr>
              <a:buFontTx/>
              <a:buChar char="•"/>
            </a:pPr>
            <a:r>
              <a:rPr lang="en-US" altLang="en-US" smtClean="0"/>
              <a:t>Selection of additional control objectives and controls, if required.</a:t>
            </a:r>
          </a:p>
          <a:p>
            <a:pPr>
              <a:buFontTx/>
              <a:buChar char="•"/>
            </a:pPr>
            <a:r>
              <a:rPr lang="en-US" altLang="en-US" smtClean="0"/>
              <a:t>Implementation of selected controls through policies and procedures</a:t>
            </a:r>
          </a:p>
          <a:p>
            <a:pPr>
              <a:buFontTx/>
              <a:buChar char="•"/>
            </a:pPr>
            <a:r>
              <a:rPr lang="en-US" altLang="en-US" smtClean="0"/>
              <a:t>Documentation of  Information security management system</a:t>
            </a:r>
          </a:p>
          <a:p>
            <a:pPr>
              <a:buFontTx/>
              <a:buChar char="•"/>
            </a:pPr>
            <a:r>
              <a:rPr lang="en-US" altLang="en-US" smtClean="0"/>
              <a:t>Periodic monitoring and improvement  of  documented ISMS</a:t>
            </a: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6" descr="Jaipur Logo"/>
          <p:cNvPicPr>
            <a:picLocks noChangeAspect="1" noChangeArrowheads="1"/>
          </p:cNvPicPr>
          <p:nvPr userDrawn="1"/>
        </p:nvPicPr>
        <p:blipFill>
          <a:blip r:embed="rId2">
            <a:clrChange>
              <a:clrFrom>
                <a:srgbClr val="F9FFFF"/>
              </a:clrFrom>
              <a:clrTo>
                <a:srgbClr val="F9FFFF">
                  <a:alpha val="0"/>
                </a:srgbClr>
              </a:clrTo>
            </a:clrChange>
          </a:blip>
          <a:srcRect/>
          <a:stretch>
            <a:fillRect/>
          </a:stretch>
        </p:blipFill>
        <p:spPr bwMode="auto">
          <a:xfrm>
            <a:off x="4038600" y="457200"/>
            <a:ext cx="1143000" cy="1143000"/>
          </a:xfrm>
          <a:prstGeom prst="rect">
            <a:avLst/>
          </a:prstGeom>
          <a:noFill/>
          <a:ln w="9525">
            <a:noFill/>
            <a:miter lim="800000"/>
            <a:headEnd/>
            <a:tailEnd/>
          </a:ln>
        </p:spPr>
      </p:pic>
      <p:pic>
        <p:nvPicPr>
          <p:cNvPr id="5" name="Picture 7" descr="bar"/>
          <p:cNvPicPr>
            <a:picLocks noChangeAspect="1" noChangeArrowheads="1"/>
          </p:cNvPicPr>
          <p:nvPr userDrawn="1"/>
        </p:nvPicPr>
        <p:blipFill>
          <a:blip r:embed="rId3"/>
          <a:srcRect/>
          <a:stretch>
            <a:fillRect/>
          </a:stretch>
        </p:blipFill>
        <p:spPr bwMode="auto">
          <a:xfrm>
            <a:off x="609600" y="1752600"/>
            <a:ext cx="7772400" cy="88900"/>
          </a:xfrm>
          <a:prstGeom prst="rect">
            <a:avLst/>
          </a:prstGeom>
          <a:noFill/>
          <a:ln w="9525">
            <a:noFill/>
            <a:miter lim="800000"/>
            <a:headEnd/>
            <a:tailEnd/>
          </a:ln>
        </p:spPr>
      </p:pic>
      <p:sp>
        <p:nvSpPr>
          <p:cNvPr id="1127426" name="Rectangle 2"/>
          <p:cNvSpPr>
            <a:spLocks noGrp="1" noChangeArrowheads="1"/>
          </p:cNvSpPr>
          <p:nvPr>
            <p:ph type="ctrTitle"/>
          </p:nvPr>
        </p:nvSpPr>
        <p:spPr>
          <a:xfrm>
            <a:off x="685800" y="2133600"/>
            <a:ext cx="7772400" cy="1143000"/>
          </a:xfrm>
        </p:spPr>
        <p:txBody>
          <a:bodyPr/>
          <a:lstStyle>
            <a:lvl1pPr>
              <a:defRPr/>
            </a:lvl1pPr>
          </a:lstStyle>
          <a:p>
            <a:r>
              <a:rPr lang="en-US"/>
              <a:t>Click to edit Master title style</a:t>
            </a:r>
          </a:p>
        </p:txBody>
      </p:sp>
      <p:sp>
        <p:nvSpPr>
          <p:cNvPr id="1127427" name="Rectangle 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r>
              <a:rPr lang="en-US"/>
              <a:t>Click to edit Master subtitle style</a:t>
            </a:r>
          </a:p>
        </p:txBody>
      </p:sp>
      <p:sp>
        <p:nvSpPr>
          <p:cNvPr id="6" name="Rectangle 4"/>
          <p:cNvSpPr>
            <a:spLocks noGrp="1" noChangeArrowheads="1"/>
          </p:cNvSpPr>
          <p:nvPr>
            <p:ph type="sldNum" sz="quarter" idx="10"/>
          </p:nvPr>
        </p:nvSpPr>
        <p:spPr>
          <a:xfrm>
            <a:off x="6705600" y="6553200"/>
            <a:ext cx="1905000" cy="228600"/>
          </a:xfrm>
        </p:spPr>
        <p:txBody>
          <a:bodyPr/>
          <a:lstStyle>
            <a:lvl1pPr>
              <a:defRPr>
                <a:solidFill>
                  <a:schemeClr val="tx1"/>
                </a:solidFill>
              </a:defRPr>
            </a:lvl1pPr>
          </a:lstStyle>
          <a:p>
            <a:pPr>
              <a:defRPr/>
            </a:pPr>
            <a:fld id="{F1532A35-8F2B-4294-8E30-12E482EBFA61}" type="slidenum">
              <a:rPr lang="en-US"/>
              <a:pPr>
                <a:defRPr/>
              </a:pPr>
              <a:t>‹#›</a:t>
            </a:fld>
            <a:endParaRPr lang="en-US"/>
          </a:p>
        </p:txBody>
      </p:sp>
      <p:sp>
        <p:nvSpPr>
          <p:cNvPr id="7" name="Rectangle 5"/>
          <p:cNvSpPr>
            <a:spLocks noGrp="1" noChangeArrowheads="1"/>
          </p:cNvSpPr>
          <p:nvPr>
            <p:ph type="ftr" sz="quarter" idx="11"/>
          </p:nvPr>
        </p:nvSpPr>
        <p:spPr>
          <a:xfrm>
            <a:off x="457200" y="6553200"/>
            <a:ext cx="5562600" cy="304800"/>
          </a:xfrm>
        </p:spPr>
        <p:txBody>
          <a:bodyPr/>
          <a:lstStyle>
            <a:lvl1pPr>
              <a:defRPr/>
            </a:lvl1pPr>
          </a:lstStyle>
          <a:p>
            <a:pPr>
              <a:defRPr/>
            </a:pPr>
            <a:r>
              <a:rPr lang="en-US"/>
              <a:t>ISMS Auditor / Lead Auditor Training Course Version 4.4</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endParaRPr lang="en-US"/>
          </a:p>
          <a:p>
            <a:pPr>
              <a:defRPr/>
            </a:pPr>
            <a:fld id="{45472363-E0C2-4B55-9FFA-9F0A405A4C0E}" type="slidenum">
              <a:rPr lang="en-US"/>
              <a:pPr>
                <a:defRPr/>
              </a:pPr>
              <a:t>‹#›</a:t>
            </a:fld>
            <a:endParaRPr lang="en-US"/>
          </a:p>
        </p:txBody>
      </p:sp>
      <p:sp>
        <p:nvSpPr>
          <p:cNvPr id="5" name="Rectangle 7"/>
          <p:cNvSpPr>
            <a:spLocks noGrp="1" noChangeArrowheads="1"/>
          </p:cNvSpPr>
          <p:nvPr>
            <p:ph type="ftr" sz="quarter" idx="11"/>
          </p:nvPr>
        </p:nvSpPr>
        <p:spPr>
          <a:ln/>
        </p:spPr>
        <p:txBody>
          <a:bodyPr/>
          <a:lstStyle>
            <a:lvl1pPr>
              <a:defRPr/>
            </a:lvl1pPr>
          </a:lstStyle>
          <a:p>
            <a:pPr>
              <a:defRPr/>
            </a:pPr>
            <a:r>
              <a:rPr lang="en-US"/>
              <a:t>ISMS Auditor / Lead Auditor Training Course Version 4.4</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95250"/>
            <a:ext cx="2076450" cy="63055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5250"/>
            <a:ext cx="6076950" cy="63055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endParaRPr lang="en-US"/>
          </a:p>
          <a:p>
            <a:pPr>
              <a:defRPr/>
            </a:pPr>
            <a:fld id="{EA9EF2AB-5841-45CF-817D-6BA270D154C8}" type="slidenum">
              <a:rPr lang="en-US"/>
              <a:pPr>
                <a:defRPr/>
              </a:pPr>
              <a:t>‹#›</a:t>
            </a:fld>
            <a:endParaRPr lang="en-US"/>
          </a:p>
        </p:txBody>
      </p:sp>
      <p:sp>
        <p:nvSpPr>
          <p:cNvPr id="5" name="Rectangle 7"/>
          <p:cNvSpPr>
            <a:spLocks noGrp="1" noChangeArrowheads="1"/>
          </p:cNvSpPr>
          <p:nvPr>
            <p:ph type="ftr" sz="quarter" idx="11"/>
          </p:nvPr>
        </p:nvSpPr>
        <p:spPr>
          <a:ln/>
        </p:spPr>
        <p:txBody>
          <a:bodyPr/>
          <a:lstStyle>
            <a:lvl1pPr>
              <a:defRPr/>
            </a:lvl1pPr>
          </a:lstStyle>
          <a:p>
            <a:pPr>
              <a:defRPr/>
            </a:pPr>
            <a:r>
              <a:rPr lang="en-US"/>
              <a:t>ISMS Auditor / Lead Auditor Training Course Version 4.4</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838200" y="95250"/>
            <a:ext cx="7543800" cy="104775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305800" cy="4800600"/>
          </a:xfrm>
        </p:spPr>
        <p:txBody>
          <a:bodyPr/>
          <a:lstStyle/>
          <a:p>
            <a:pPr lvl="0"/>
            <a:endParaRPr lang="en-US" noProof="0" smtClean="0"/>
          </a:p>
        </p:txBody>
      </p:sp>
      <p:sp>
        <p:nvSpPr>
          <p:cNvPr id="4" name="Rectangle 6"/>
          <p:cNvSpPr>
            <a:spLocks noGrp="1" noChangeArrowheads="1"/>
          </p:cNvSpPr>
          <p:nvPr>
            <p:ph type="sldNum" sz="quarter" idx="10"/>
          </p:nvPr>
        </p:nvSpPr>
        <p:spPr>
          <a:ln/>
        </p:spPr>
        <p:txBody>
          <a:bodyPr/>
          <a:lstStyle>
            <a:lvl1pPr>
              <a:defRPr/>
            </a:lvl1pPr>
          </a:lstStyle>
          <a:p>
            <a:pPr>
              <a:defRPr/>
            </a:pPr>
            <a:endParaRPr lang="en-US"/>
          </a:p>
          <a:p>
            <a:pPr>
              <a:defRPr/>
            </a:pPr>
            <a:fld id="{92B57E83-2A09-4FA4-9892-FF5762117EE9}" type="slidenum">
              <a:rPr lang="en-US"/>
              <a:pPr>
                <a:defRPr/>
              </a:pPr>
              <a:t>‹#›</a:t>
            </a:fld>
            <a:endParaRPr lang="en-US"/>
          </a:p>
        </p:txBody>
      </p:sp>
      <p:sp>
        <p:nvSpPr>
          <p:cNvPr id="5" name="Rectangle 7"/>
          <p:cNvSpPr>
            <a:spLocks noGrp="1" noChangeArrowheads="1"/>
          </p:cNvSpPr>
          <p:nvPr>
            <p:ph type="ftr" sz="quarter" idx="11"/>
          </p:nvPr>
        </p:nvSpPr>
        <p:spPr>
          <a:ln/>
        </p:spPr>
        <p:txBody>
          <a:bodyPr/>
          <a:lstStyle>
            <a:lvl1pPr>
              <a:defRPr/>
            </a:lvl1pPr>
          </a:lstStyle>
          <a:p>
            <a:pPr>
              <a:defRPr/>
            </a:pPr>
            <a:r>
              <a:rPr lang="en-US"/>
              <a:t>ISMS Auditor / Lead Auditor Training Course Version 4.4</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endParaRPr lang="en-US"/>
          </a:p>
          <a:p>
            <a:pPr>
              <a:defRPr/>
            </a:pPr>
            <a:fld id="{C6D922C3-5E82-4C08-9530-32BCFDB49998}" type="slidenum">
              <a:rPr lang="en-US"/>
              <a:pPr>
                <a:defRPr/>
              </a:pPr>
              <a:t>‹#›</a:t>
            </a:fld>
            <a:endParaRPr lang="en-US"/>
          </a:p>
        </p:txBody>
      </p:sp>
      <p:sp>
        <p:nvSpPr>
          <p:cNvPr id="5" name="Rectangle 7"/>
          <p:cNvSpPr>
            <a:spLocks noGrp="1" noChangeArrowheads="1"/>
          </p:cNvSpPr>
          <p:nvPr>
            <p:ph type="ftr" sz="quarter" idx="11"/>
          </p:nvPr>
        </p:nvSpPr>
        <p:spPr>
          <a:ln/>
        </p:spPr>
        <p:txBody>
          <a:bodyPr/>
          <a:lstStyle>
            <a:lvl1pPr>
              <a:defRPr/>
            </a:lvl1pPr>
          </a:lstStyle>
          <a:p>
            <a:pPr>
              <a:defRPr/>
            </a:pPr>
            <a:r>
              <a:rPr lang="en-US"/>
              <a:t>ISMS Auditor / Lead Auditor Training Course Version 4.4</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endParaRPr lang="en-US"/>
          </a:p>
          <a:p>
            <a:pPr>
              <a:defRPr/>
            </a:pPr>
            <a:fld id="{70896501-65F1-4750-967A-2DCD4DFF543D}" type="slidenum">
              <a:rPr lang="en-US"/>
              <a:pPr>
                <a:defRPr/>
              </a:pPr>
              <a:t>‹#›</a:t>
            </a:fld>
            <a:endParaRPr lang="en-US"/>
          </a:p>
        </p:txBody>
      </p:sp>
      <p:sp>
        <p:nvSpPr>
          <p:cNvPr id="5" name="Rectangle 7"/>
          <p:cNvSpPr>
            <a:spLocks noGrp="1" noChangeArrowheads="1"/>
          </p:cNvSpPr>
          <p:nvPr>
            <p:ph type="ftr" sz="quarter" idx="11"/>
          </p:nvPr>
        </p:nvSpPr>
        <p:spPr>
          <a:ln/>
        </p:spPr>
        <p:txBody>
          <a:bodyPr/>
          <a:lstStyle>
            <a:lvl1pPr>
              <a:defRPr/>
            </a:lvl1pPr>
          </a:lstStyle>
          <a:p>
            <a:pPr>
              <a:defRPr/>
            </a:pPr>
            <a:r>
              <a:rPr lang="en-US"/>
              <a:t>ISMS Auditor / Lead Auditor Training Course Version 4.4</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767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86300" y="1600200"/>
            <a:ext cx="40767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endParaRPr lang="en-US"/>
          </a:p>
          <a:p>
            <a:pPr>
              <a:defRPr/>
            </a:pPr>
            <a:fld id="{6458EECF-066B-45E7-8177-42CC0B8A2F4C}" type="slidenum">
              <a:rPr lang="en-US"/>
              <a:pPr>
                <a:defRPr/>
              </a:pPr>
              <a:t>‹#›</a:t>
            </a:fld>
            <a:endParaRPr lang="en-US"/>
          </a:p>
        </p:txBody>
      </p:sp>
      <p:sp>
        <p:nvSpPr>
          <p:cNvPr id="6" name="Rectangle 7"/>
          <p:cNvSpPr>
            <a:spLocks noGrp="1" noChangeArrowheads="1"/>
          </p:cNvSpPr>
          <p:nvPr>
            <p:ph type="ftr" sz="quarter" idx="11"/>
          </p:nvPr>
        </p:nvSpPr>
        <p:spPr>
          <a:ln/>
        </p:spPr>
        <p:txBody>
          <a:bodyPr/>
          <a:lstStyle>
            <a:lvl1pPr>
              <a:defRPr/>
            </a:lvl1pPr>
          </a:lstStyle>
          <a:p>
            <a:pPr>
              <a:defRPr/>
            </a:pPr>
            <a:r>
              <a:rPr lang="en-US"/>
              <a:t>ISMS Auditor / Lead Auditor Training Course Version 4.4</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endParaRPr lang="en-US"/>
          </a:p>
          <a:p>
            <a:pPr>
              <a:defRPr/>
            </a:pPr>
            <a:fld id="{A286330A-A23B-48CD-94BC-BBE13BD5D48D}" type="slidenum">
              <a:rPr lang="en-US"/>
              <a:pPr>
                <a:defRPr/>
              </a:pPr>
              <a:t>‹#›</a:t>
            </a:fld>
            <a:endParaRPr lang="en-US"/>
          </a:p>
        </p:txBody>
      </p:sp>
      <p:sp>
        <p:nvSpPr>
          <p:cNvPr id="8" name="Rectangle 7"/>
          <p:cNvSpPr>
            <a:spLocks noGrp="1" noChangeArrowheads="1"/>
          </p:cNvSpPr>
          <p:nvPr>
            <p:ph type="ftr" sz="quarter" idx="11"/>
          </p:nvPr>
        </p:nvSpPr>
        <p:spPr>
          <a:ln/>
        </p:spPr>
        <p:txBody>
          <a:bodyPr/>
          <a:lstStyle>
            <a:lvl1pPr>
              <a:defRPr/>
            </a:lvl1pPr>
          </a:lstStyle>
          <a:p>
            <a:pPr>
              <a:defRPr/>
            </a:pPr>
            <a:r>
              <a:rPr lang="en-US"/>
              <a:t>ISMS Auditor / Lead Auditor Training Course Version 4.4</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
          <p:cNvSpPr>
            <a:spLocks noGrp="1" noChangeArrowheads="1"/>
          </p:cNvSpPr>
          <p:nvPr>
            <p:ph type="sldNum" sz="quarter" idx="10"/>
          </p:nvPr>
        </p:nvSpPr>
        <p:spPr>
          <a:ln/>
        </p:spPr>
        <p:txBody>
          <a:bodyPr/>
          <a:lstStyle>
            <a:lvl1pPr>
              <a:defRPr/>
            </a:lvl1pPr>
          </a:lstStyle>
          <a:p>
            <a:pPr>
              <a:defRPr/>
            </a:pPr>
            <a:endParaRPr lang="en-US"/>
          </a:p>
          <a:p>
            <a:pPr>
              <a:defRPr/>
            </a:pPr>
            <a:fld id="{4D5E7144-C620-493B-8EF3-6A92C2FE6D45}" type="slidenum">
              <a:rPr lang="en-US"/>
              <a:pPr>
                <a:defRPr/>
              </a:pPr>
              <a:t>‹#›</a:t>
            </a:fld>
            <a:endParaRPr lang="en-US"/>
          </a:p>
        </p:txBody>
      </p:sp>
      <p:sp>
        <p:nvSpPr>
          <p:cNvPr id="4" name="Rectangle 7"/>
          <p:cNvSpPr>
            <a:spLocks noGrp="1" noChangeArrowheads="1"/>
          </p:cNvSpPr>
          <p:nvPr>
            <p:ph type="ftr" sz="quarter" idx="11"/>
          </p:nvPr>
        </p:nvSpPr>
        <p:spPr>
          <a:ln/>
        </p:spPr>
        <p:txBody>
          <a:bodyPr/>
          <a:lstStyle>
            <a:lvl1pPr>
              <a:defRPr/>
            </a:lvl1pPr>
          </a:lstStyle>
          <a:p>
            <a:pPr>
              <a:defRPr/>
            </a:pPr>
            <a:r>
              <a:rPr lang="en-US"/>
              <a:t>ISMS Auditor / Lead Auditor Training Course Version 4.4</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endParaRPr lang="en-US"/>
          </a:p>
          <a:p>
            <a:pPr>
              <a:defRPr/>
            </a:pPr>
            <a:fld id="{2DB53EAC-B272-46BB-813B-DB5F02507143}" type="slidenum">
              <a:rPr lang="en-US"/>
              <a:pPr>
                <a:defRPr/>
              </a:pPr>
              <a:t>‹#›</a:t>
            </a:fld>
            <a:endParaRPr lang="en-US"/>
          </a:p>
        </p:txBody>
      </p:sp>
      <p:sp>
        <p:nvSpPr>
          <p:cNvPr id="3" name="Rectangle 7"/>
          <p:cNvSpPr>
            <a:spLocks noGrp="1" noChangeArrowheads="1"/>
          </p:cNvSpPr>
          <p:nvPr>
            <p:ph type="ftr" sz="quarter" idx="11"/>
          </p:nvPr>
        </p:nvSpPr>
        <p:spPr>
          <a:ln/>
        </p:spPr>
        <p:txBody>
          <a:bodyPr/>
          <a:lstStyle>
            <a:lvl1pPr>
              <a:defRPr/>
            </a:lvl1pPr>
          </a:lstStyle>
          <a:p>
            <a:pPr>
              <a:defRPr/>
            </a:pPr>
            <a:r>
              <a:rPr lang="en-US"/>
              <a:t>ISMS Auditor / Lead Auditor Training Course Version 4.4</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endParaRPr lang="en-US"/>
          </a:p>
          <a:p>
            <a:pPr>
              <a:defRPr/>
            </a:pPr>
            <a:fld id="{48DD40CC-0172-4BFD-B0CD-DF8459BF1E3A}" type="slidenum">
              <a:rPr lang="en-US"/>
              <a:pPr>
                <a:defRPr/>
              </a:pPr>
              <a:t>‹#›</a:t>
            </a:fld>
            <a:endParaRPr lang="en-US"/>
          </a:p>
        </p:txBody>
      </p:sp>
      <p:sp>
        <p:nvSpPr>
          <p:cNvPr id="6" name="Rectangle 7"/>
          <p:cNvSpPr>
            <a:spLocks noGrp="1" noChangeArrowheads="1"/>
          </p:cNvSpPr>
          <p:nvPr>
            <p:ph type="ftr" sz="quarter" idx="11"/>
          </p:nvPr>
        </p:nvSpPr>
        <p:spPr>
          <a:ln/>
        </p:spPr>
        <p:txBody>
          <a:bodyPr/>
          <a:lstStyle>
            <a:lvl1pPr>
              <a:defRPr/>
            </a:lvl1pPr>
          </a:lstStyle>
          <a:p>
            <a:pPr>
              <a:defRPr/>
            </a:pPr>
            <a:r>
              <a:rPr lang="en-US"/>
              <a:t>ISMS Auditor / Lead Auditor Training Course Version 4.4</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endParaRPr lang="en-US"/>
          </a:p>
          <a:p>
            <a:pPr>
              <a:defRPr/>
            </a:pPr>
            <a:fld id="{06705705-FAD1-4CD7-A426-B3305CD2B528}" type="slidenum">
              <a:rPr lang="en-US"/>
              <a:pPr>
                <a:defRPr/>
              </a:pPr>
              <a:t>‹#›</a:t>
            </a:fld>
            <a:endParaRPr lang="en-US"/>
          </a:p>
        </p:txBody>
      </p:sp>
      <p:sp>
        <p:nvSpPr>
          <p:cNvPr id="6" name="Rectangle 7"/>
          <p:cNvSpPr>
            <a:spLocks noGrp="1" noChangeArrowheads="1"/>
          </p:cNvSpPr>
          <p:nvPr>
            <p:ph type="ftr" sz="quarter" idx="11"/>
          </p:nvPr>
        </p:nvSpPr>
        <p:spPr>
          <a:ln/>
        </p:spPr>
        <p:txBody>
          <a:bodyPr/>
          <a:lstStyle>
            <a:lvl1pPr>
              <a:defRPr/>
            </a:lvl1pPr>
          </a:lstStyle>
          <a:p>
            <a:pPr>
              <a:defRPr/>
            </a:pPr>
            <a:r>
              <a:rPr lang="en-US"/>
              <a:t>ISMS Auditor / Lead Auditor Training Course Version 4.4</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838200" y="95250"/>
            <a:ext cx="7543800" cy="10477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915462" name="Rectangle 6"/>
          <p:cNvSpPr>
            <a:spLocks noGrp="1" noChangeArrowheads="1"/>
          </p:cNvSpPr>
          <p:nvPr>
            <p:ph type="sldNum" sz="quarter" idx="4"/>
          </p:nvPr>
        </p:nvSpPr>
        <p:spPr bwMode="auto">
          <a:xfrm>
            <a:off x="6934200" y="6400800"/>
            <a:ext cx="1905000" cy="38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buFontTx/>
              <a:buNone/>
              <a:defRPr sz="1200" b="0" i="0">
                <a:solidFill>
                  <a:schemeClr val="accent2"/>
                </a:solidFill>
                <a:latin typeface="Times New Roman" pitchFamily="18" charset="0"/>
              </a:defRPr>
            </a:lvl1pPr>
          </a:lstStyle>
          <a:p>
            <a:pPr>
              <a:defRPr/>
            </a:pPr>
            <a:endParaRPr lang="en-US"/>
          </a:p>
          <a:p>
            <a:pPr>
              <a:defRPr/>
            </a:pPr>
            <a:fld id="{C1C5E2E2-472B-4E06-B494-E6FB23EF13EC}" type="slidenum">
              <a:rPr lang="en-US"/>
              <a:pPr>
                <a:defRPr/>
              </a:pPr>
              <a:t>‹#›</a:t>
            </a:fld>
            <a:endParaRPr lang="en-US"/>
          </a:p>
        </p:txBody>
      </p:sp>
      <p:sp>
        <p:nvSpPr>
          <p:cNvPr id="915463" name="Rectangle 7"/>
          <p:cNvSpPr>
            <a:spLocks noGrp="1" noChangeArrowheads="1"/>
          </p:cNvSpPr>
          <p:nvPr>
            <p:ph type="ftr" sz="quarter" idx="3"/>
          </p:nvPr>
        </p:nvSpPr>
        <p:spPr bwMode="auto">
          <a:xfrm>
            <a:off x="0" y="6553200"/>
            <a:ext cx="6543675"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buFontTx/>
              <a:buNone/>
              <a:defRPr sz="1200" b="0" i="0">
                <a:solidFill>
                  <a:schemeClr val="tx1"/>
                </a:solidFill>
                <a:latin typeface="Times New Roman" pitchFamily="18" charset="0"/>
              </a:defRPr>
            </a:lvl1pPr>
          </a:lstStyle>
          <a:p>
            <a:pPr>
              <a:defRPr/>
            </a:pPr>
            <a:r>
              <a:rPr lang="en-US"/>
              <a:t>ISMS Auditor / Lead Auditor Training Course Version 4.4</a:t>
            </a:r>
          </a:p>
        </p:txBody>
      </p:sp>
      <p:pic>
        <p:nvPicPr>
          <p:cNvPr id="1029" name="Picture 15" descr="Jaipur Logo"/>
          <p:cNvPicPr>
            <a:picLocks noChangeAspect="1" noChangeArrowheads="1"/>
          </p:cNvPicPr>
          <p:nvPr userDrawn="1"/>
        </p:nvPicPr>
        <p:blipFill>
          <a:blip r:embed="rId14">
            <a:clrChange>
              <a:clrFrom>
                <a:srgbClr val="F9FFFF"/>
              </a:clrFrom>
              <a:clrTo>
                <a:srgbClr val="F9FFFF">
                  <a:alpha val="0"/>
                </a:srgbClr>
              </a:clrTo>
            </a:clrChange>
          </a:blip>
          <a:srcRect/>
          <a:stretch>
            <a:fillRect/>
          </a:stretch>
        </p:blipFill>
        <p:spPr bwMode="auto">
          <a:xfrm>
            <a:off x="8382000" y="0"/>
            <a:ext cx="762000" cy="762000"/>
          </a:xfrm>
          <a:prstGeom prst="rect">
            <a:avLst/>
          </a:prstGeom>
          <a:noFill/>
          <a:ln w="9525">
            <a:noFill/>
            <a:miter lim="800000"/>
            <a:headEnd/>
            <a:tailEnd/>
          </a:ln>
        </p:spPr>
      </p:pic>
      <p:sp>
        <p:nvSpPr>
          <p:cNvPr id="1030" name="Rectangle 16"/>
          <p:cNvSpPr>
            <a:spLocks noGrp="1" noChangeArrowheads="1"/>
          </p:cNvSpPr>
          <p:nvPr>
            <p:ph type="body" idx="1"/>
          </p:nvPr>
        </p:nvSpPr>
        <p:spPr bwMode="auto">
          <a:xfrm>
            <a:off x="457200" y="1600200"/>
            <a:ext cx="830580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pic>
        <p:nvPicPr>
          <p:cNvPr id="1031" name="Picture 17" descr="~1369188"/>
          <p:cNvPicPr>
            <a:picLocks noChangeAspect="1" noChangeArrowheads="1"/>
          </p:cNvPicPr>
          <p:nvPr userDrawn="1"/>
        </p:nvPicPr>
        <p:blipFill>
          <a:blip r:embed="rId15"/>
          <a:srcRect/>
          <a:stretch>
            <a:fillRect/>
          </a:stretch>
        </p:blipFill>
        <p:spPr bwMode="auto">
          <a:xfrm>
            <a:off x="0" y="0"/>
            <a:ext cx="914400" cy="833438"/>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915" r:id="rId1"/>
    <p:sldLayoutId id="2147483904" r:id="rId2"/>
    <p:sldLayoutId id="2147483905" r:id="rId3"/>
    <p:sldLayoutId id="2147483906" r:id="rId4"/>
    <p:sldLayoutId id="2147483907" r:id="rId5"/>
    <p:sldLayoutId id="2147483908" r:id="rId6"/>
    <p:sldLayoutId id="2147483909" r:id="rId7"/>
    <p:sldLayoutId id="2147483910" r:id="rId8"/>
    <p:sldLayoutId id="2147483911" r:id="rId9"/>
    <p:sldLayoutId id="2147483912" r:id="rId10"/>
    <p:sldLayoutId id="2147483913" r:id="rId11"/>
    <p:sldLayoutId id="2147483914" r:id="rId12"/>
  </p:sldLayoutIdLst>
  <p:timing>
    <p:tnLst>
      <p:par>
        <p:cTn id="1" dur="indefinite" restart="never" nodeType="tmRoot"/>
      </p:par>
    </p:tnLst>
  </p:timing>
  <p:hf hdr="0" dt="0"/>
  <p:txStyles>
    <p:titleStyle>
      <a:lvl1pPr algn="ctr" rtl="0" eaLnBrk="0" fontAlgn="base" hangingPunct="0">
        <a:spcBef>
          <a:spcPct val="0"/>
        </a:spcBef>
        <a:spcAft>
          <a:spcPct val="0"/>
        </a:spcAft>
        <a:defRPr sz="3600">
          <a:solidFill>
            <a:srgbClr val="000066"/>
          </a:solidFill>
          <a:latin typeface="+mj-lt"/>
          <a:ea typeface="+mj-ea"/>
          <a:cs typeface="+mj-cs"/>
        </a:defRPr>
      </a:lvl1pPr>
      <a:lvl2pPr algn="ctr" rtl="0" eaLnBrk="0" fontAlgn="base" hangingPunct="0">
        <a:spcBef>
          <a:spcPct val="0"/>
        </a:spcBef>
        <a:spcAft>
          <a:spcPct val="0"/>
        </a:spcAft>
        <a:defRPr sz="3600">
          <a:solidFill>
            <a:srgbClr val="000066"/>
          </a:solidFill>
          <a:latin typeface="Century Schoolbook" pitchFamily="18" charset="0"/>
        </a:defRPr>
      </a:lvl2pPr>
      <a:lvl3pPr algn="ctr" rtl="0" eaLnBrk="0" fontAlgn="base" hangingPunct="0">
        <a:spcBef>
          <a:spcPct val="0"/>
        </a:spcBef>
        <a:spcAft>
          <a:spcPct val="0"/>
        </a:spcAft>
        <a:defRPr sz="3600">
          <a:solidFill>
            <a:srgbClr val="000066"/>
          </a:solidFill>
          <a:latin typeface="Century Schoolbook" pitchFamily="18" charset="0"/>
        </a:defRPr>
      </a:lvl3pPr>
      <a:lvl4pPr algn="ctr" rtl="0" eaLnBrk="0" fontAlgn="base" hangingPunct="0">
        <a:spcBef>
          <a:spcPct val="0"/>
        </a:spcBef>
        <a:spcAft>
          <a:spcPct val="0"/>
        </a:spcAft>
        <a:defRPr sz="3600">
          <a:solidFill>
            <a:srgbClr val="000066"/>
          </a:solidFill>
          <a:latin typeface="Century Schoolbook" pitchFamily="18" charset="0"/>
        </a:defRPr>
      </a:lvl4pPr>
      <a:lvl5pPr algn="ctr" rtl="0" eaLnBrk="0" fontAlgn="base" hangingPunct="0">
        <a:spcBef>
          <a:spcPct val="0"/>
        </a:spcBef>
        <a:spcAft>
          <a:spcPct val="0"/>
        </a:spcAft>
        <a:defRPr sz="3600">
          <a:solidFill>
            <a:srgbClr val="000066"/>
          </a:solidFill>
          <a:latin typeface="Century Schoolbook" pitchFamily="18" charset="0"/>
        </a:defRPr>
      </a:lvl5pPr>
      <a:lvl6pPr marL="457200" algn="ctr" rtl="0" eaLnBrk="0" fontAlgn="base" hangingPunct="0">
        <a:spcBef>
          <a:spcPct val="0"/>
        </a:spcBef>
        <a:spcAft>
          <a:spcPct val="0"/>
        </a:spcAft>
        <a:defRPr sz="3600">
          <a:solidFill>
            <a:srgbClr val="000066"/>
          </a:solidFill>
          <a:latin typeface="Century Schoolbook" pitchFamily="18" charset="0"/>
        </a:defRPr>
      </a:lvl6pPr>
      <a:lvl7pPr marL="914400" algn="ctr" rtl="0" eaLnBrk="0" fontAlgn="base" hangingPunct="0">
        <a:spcBef>
          <a:spcPct val="0"/>
        </a:spcBef>
        <a:spcAft>
          <a:spcPct val="0"/>
        </a:spcAft>
        <a:defRPr sz="3600">
          <a:solidFill>
            <a:srgbClr val="000066"/>
          </a:solidFill>
          <a:latin typeface="Century Schoolbook" pitchFamily="18" charset="0"/>
        </a:defRPr>
      </a:lvl7pPr>
      <a:lvl8pPr marL="1371600" algn="ctr" rtl="0" eaLnBrk="0" fontAlgn="base" hangingPunct="0">
        <a:spcBef>
          <a:spcPct val="0"/>
        </a:spcBef>
        <a:spcAft>
          <a:spcPct val="0"/>
        </a:spcAft>
        <a:defRPr sz="3600">
          <a:solidFill>
            <a:srgbClr val="000066"/>
          </a:solidFill>
          <a:latin typeface="Century Schoolbook" pitchFamily="18" charset="0"/>
        </a:defRPr>
      </a:lvl8pPr>
      <a:lvl9pPr marL="1828800" algn="ctr" rtl="0" eaLnBrk="0" fontAlgn="base" hangingPunct="0">
        <a:spcBef>
          <a:spcPct val="0"/>
        </a:spcBef>
        <a:spcAft>
          <a:spcPct val="0"/>
        </a:spcAft>
        <a:defRPr sz="3600">
          <a:solidFill>
            <a:srgbClr val="000066"/>
          </a:solidFill>
          <a:latin typeface="Century Schoolbook" pitchFamily="18" charset="0"/>
        </a:defRPr>
      </a:lvl9pPr>
    </p:titleStyle>
    <p:bodyStyle>
      <a:lvl1pPr marL="274638" indent="-274638" algn="l" rtl="0" eaLnBrk="0" fontAlgn="base" hangingPunct="0">
        <a:spcBef>
          <a:spcPct val="20000"/>
        </a:spcBef>
        <a:spcAft>
          <a:spcPct val="20000"/>
        </a:spcAft>
        <a:buFont typeface="Wingdings" pitchFamily="2" charset="2"/>
        <a:buChar char="§"/>
        <a:defRPr sz="2400" b="1" i="1">
          <a:solidFill>
            <a:schemeClr val="tx2"/>
          </a:solidFill>
          <a:latin typeface="+mn-lt"/>
          <a:ea typeface="+mn-ea"/>
          <a:cs typeface="+mn-cs"/>
        </a:defRPr>
      </a:lvl1pPr>
      <a:lvl2pPr marL="715963" indent="-261938" algn="l" rtl="0" eaLnBrk="0" fontAlgn="base" hangingPunct="0">
        <a:spcBef>
          <a:spcPct val="20000"/>
        </a:spcBef>
        <a:spcAft>
          <a:spcPct val="0"/>
        </a:spcAft>
        <a:buChar char="•"/>
        <a:defRPr sz="2000" b="1" i="1">
          <a:solidFill>
            <a:schemeClr val="accent2"/>
          </a:solidFill>
          <a:latin typeface="+mn-lt"/>
        </a:defRPr>
      </a:lvl2pPr>
      <a:lvl3pPr marL="1082675" indent="-187325" algn="l" rtl="0" eaLnBrk="0" fontAlgn="base" hangingPunct="0">
        <a:spcBef>
          <a:spcPct val="20000"/>
        </a:spcBef>
        <a:spcAft>
          <a:spcPct val="0"/>
        </a:spcAft>
        <a:buClr>
          <a:schemeClr val="tx1"/>
        </a:buClr>
        <a:buChar char="o"/>
        <a:defRPr sz="2400" b="1">
          <a:solidFill>
            <a:schemeClr val="tx1"/>
          </a:solidFill>
          <a:latin typeface="+mn-lt"/>
        </a:defRPr>
      </a:lvl3pPr>
      <a:lvl4pPr marL="1524000" indent="-261938" algn="l" rtl="0" eaLnBrk="0" fontAlgn="base" hangingPunct="0">
        <a:spcBef>
          <a:spcPct val="20000"/>
        </a:spcBef>
        <a:spcAft>
          <a:spcPct val="0"/>
        </a:spcAft>
        <a:buFont typeface="Wingdings" pitchFamily="2" charset="2"/>
        <a:buChar char="ü"/>
        <a:defRPr sz="1600">
          <a:solidFill>
            <a:schemeClr val="accent2"/>
          </a:solidFill>
          <a:latin typeface="+mn-lt"/>
        </a:defRPr>
      </a:lvl4pPr>
      <a:lvl5pPr marL="2557463" indent="-228600" algn="l" rtl="0" eaLnBrk="0" fontAlgn="base" hangingPunct="0">
        <a:spcBef>
          <a:spcPct val="20000"/>
        </a:spcBef>
        <a:spcAft>
          <a:spcPct val="0"/>
        </a:spcAft>
        <a:buChar char="»"/>
        <a:defRPr sz="1600">
          <a:solidFill>
            <a:schemeClr val="accent2"/>
          </a:solidFill>
          <a:latin typeface="Times New Roman" pitchFamily="18" charset="0"/>
        </a:defRPr>
      </a:lvl5pPr>
      <a:lvl6pPr marL="3014663" indent="-228600" algn="l" rtl="0" eaLnBrk="0" fontAlgn="base" hangingPunct="0">
        <a:spcBef>
          <a:spcPct val="20000"/>
        </a:spcBef>
        <a:spcAft>
          <a:spcPct val="0"/>
        </a:spcAft>
        <a:buChar char="»"/>
        <a:defRPr sz="1600">
          <a:solidFill>
            <a:schemeClr val="accent2"/>
          </a:solidFill>
          <a:latin typeface="Times New Roman" pitchFamily="18" charset="0"/>
        </a:defRPr>
      </a:lvl6pPr>
      <a:lvl7pPr marL="3471863" indent="-228600" algn="l" rtl="0" eaLnBrk="0" fontAlgn="base" hangingPunct="0">
        <a:spcBef>
          <a:spcPct val="20000"/>
        </a:spcBef>
        <a:spcAft>
          <a:spcPct val="0"/>
        </a:spcAft>
        <a:buChar char="»"/>
        <a:defRPr sz="1600">
          <a:solidFill>
            <a:schemeClr val="accent2"/>
          </a:solidFill>
          <a:latin typeface="Times New Roman" pitchFamily="18" charset="0"/>
        </a:defRPr>
      </a:lvl7pPr>
      <a:lvl8pPr marL="3929063" indent="-228600" algn="l" rtl="0" eaLnBrk="0" fontAlgn="base" hangingPunct="0">
        <a:spcBef>
          <a:spcPct val="20000"/>
        </a:spcBef>
        <a:spcAft>
          <a:spcPct val="0"/>
        </a:spcAft>
        <a:buChar char="»"/>
        <a:defRPr sz="1600">
          <a:solidFill>
            <a:schemeClr val="accent2"/>
          </a:solidFill>
          <a:latin typeface="Times New Roman" pitchFamily="18" charset="0"/>
        </a:defRPr>
      </a:lvl8pPr>
      <a:lvl9pPr marL="4386263" indent="-228600" algn="l" rtl="0" eaLnBrk="0" fontAlgn="base" hangingPunct="0">
        <a:spcBef>
          <a:spcPct val="20000"/>
        </a:spcBef>
        <a:spcAft>
          <a:spcPct val="0"/>
        </a:spcAft>
        <a:buChar char="»"/>
        <a:defRPr sz="1600">
          <a:solidFill>
            <a:schemeClr val="accent2"/>
          </a:solidFill>
          <a:latin typeface="Times New Roman" pitchFamily="18"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6.xml"/><Relationship Id="rId1" Type="http://schemas.openxmlformats.org/officeDocument/2006/relationships/vmlDrawing" Target="../drawings/vmlDrawing2.vml"/><Relationship Id="rId4" Type="http://schemas.openxmlformats.org/officeDocument/2006/relationships/oleObject" Target="../embeddings/Microsoft_Office_Word_97_-_2003_Document1.doc"/></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9.wmf"/></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12.wmf"/><Relationship Id="rId4" Type="http://schemas.openxmlformats.org/officeDocument/2006/relationships/image" Target="../media/image11.wmf"/></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14.wm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18.wmf"/><Relationship Id="rId5" Type="http://schemas.openxmlformats.org/officeDocument/2006/relationships/image" Target="../media/image17.wmf"/><Relationship Id="rId4" Type="http://schemas.openxmlformats.org/officeDocument/2006/relationships/image" Target="../media/image16.wmf"/></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8" Type="http://schemas.openxmlformats.org/officeDocument/2006/relationships/image" Target="../media/image24.wmf"/><Relationship Id="rId3" Type="http://schemas.openxmlformats.org/officeDocument/2006/relationships/notesSlide" Target="../notesSlides/notesSlide22.xml"/><Relationship Id="rId7" Type="http://schemas.openxmlformats.org/officeDocument/2006/relationships/image" Target="../media/image23.wmf"/><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22.wmf"/><Relationship Id="rId5" Type="http://schemas.openxmlformats.org/officeDocument/2006/relationships/image" Target="../media/image21.wmf"/><Relationship Id="rId10" Type="http://schemas.openxmlformats.org/officeDocument/2006/relationships/oleObject" Target="../embeddings/oleObject2.bin"/><Relationship Id="rId4" Type="http://schemas.openxmlformats.org/officeDocument/2006/relationships/image" Target="../media/image20.wmf"/><Relationship Id="rId9" Type="http://schemas.openxmlformats.org/officeDocument/2006/relationships/image" Target="../media/image25.wmf"/></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8" Type="http://schemas.openxmlformats.org/officeDocument/2006/relationships/oleObject" Target="../embeddings/oleObject5.bin"/><Relationship Id="rId3" Type="http://schemas.openxmlformats.org/officeDocument/2006/relationships/notesSlide" Target="../notesSlides/notesSlide23.xml"/><Relationship Id="rId7"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oleObject" Target="../embeddings/oleObject3.bin"/><Relationship Id="rId5" Type="http://schemas.openxmlformats.org/officeDocument/2006/relationships/image" Target="../media/image30.wmf"/><Relationship Id="rId4" Type="http://schemas.openxmlformats.org/officeDocument/2006/relationships/image" Target="../media/image29.wmf"/><Relationship Id="rId9" Type="http://schemas.openxmlformats.org/officeDocument/2006/relationships/image" Target="../media/image31.jpe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image" Target="../media/image32.wmf"/><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oleObject" Target="../embeddings/oleObject7.bin"/><Relationship Id="rId5" Type="http://schemas.openxmlformats.org/officeDocument/2006/relationships/oleObject" Target="../embeddings/oleObject6.bin"/><Relationship Id="rId4" Type="http://schemas.openxmlformats.org/officeDocument/2006/relationships/image" Target="../media/image36.wmf"/></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762000" y="1600200"/>
            <a:ext cx="7772400" cy="1143000"/>
          </a:xfrm>
          <a:noFill/>
        </p:spPr>
        <p:txBody>
          <a:bodyPr/>
          <a:lstStyle/>
          <a:p>
            <a:endParaRPr lang="en-US" altLang="en-US" sz="3200" b="1" smtClean="0">
              <a:solidFill>
                <a:schemeClr val="accent2"/>
              </a:solidFill>
            </a:endParaRPr>
          </a:p>
        </p:txBody>
      </p:sp>
      <p:sp>
        <p:nvSpPr>
          <p:cNvPr id="3075" name="Rectangle 3"/>
          <p:cNvSpPr>
            <a:spLocks noGrp="1" noChangeArrowheads="1"/>
          </p:cNvSpPr>
          <p:nvPr>
            <p:ph type="subTitle" idx="1"/>
          </p:nvPr>
        </p:nvSpPr>
        <p:spPr>
          <a:xfrm>
            <a:off x="1219200" y="2667000"/>
            <a:ext cx="6400800" cy="685800"/>
          </a:xfrm>
        </p:spPr>
        <p:txBody>
          <a:bodyPr/>
          <a:lstStyle/>
          <a:p>
            <a:r>
              <a:rPr lang="en-US" altLang="en-US" sz="4800" smtClean="0">
                <a:solidFill>
                  <a:srgbClr val="000066"/>
                </a:solidFill>
              </a:rPr>
              <a:t>Model and framework for  Information security </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Number Placeholder 3"/>
          <p:cNvSpPr>
            <a:spLocks noGrp="1"/>
          </p:cNvSpPr>
          <p:nvPr>
            <p:ph type="sldNum" sz="quarter" idx="10"/>
          </p:nvPr>
        </p:nvSpPr>
        <p:spPr>
          <a:noFill/>
        </p:spPr>
        <p:txBody>
          <a:bodyPr/>
          <a:lstStyle/>
          <a:p>
            <a:endParaRPr lang="en-US" altLang="en-US" smtClean="0"/>
          </a:p>
          <a:p>
            <a:fld id="{59F98817-5FDF-426A-B692-F36A087450FA}" type="slidenum">
              <a:rPr lang="en-US" altLang="en-US" smtClean="0">
                <a:solidFill>
                  <a:schemeClr val="tx1"/>
                </a:solidFill>
              </a:rPr>
              <a:pPr/>
              <a:t>10</a:t>
            </a:fld>
            <a:endParaRPr lang="en-US" altLang="en-US" smtClean="0"/>
          </a:p>
        </p:txBody>
      </p:sp>
      <p:sp>
        <p:nvSpPr>
          <p:cNvPr id="12291" name="Rectangle 2"/>
          <p:cNvSpPr>
            <a:spLocks noGrp="1" noChangeArrowheads="1"/>
          </p:cNvSpPr>
          <p:nvPr>
            <p:ph type="title"/>
          </p:nvPr>
        </p:nvSpPr>
        <p:spPr/>
        <p:txBody>
          <a:bodyPr/>
          <a:lstStyle/>
          <a:p>
            <a:r>
              <a:rPr lang="en-US" altLang="en-US" b="1" smtClean="0"/>
              <a:t>ISMS Standards</a:t>
            </a:r>
          </a:p>
        </p:txBody>
      </p:sp>
      <p:sp>
        <p:nvSpPr>
          <p:cNvPr id="12292" name="Rectangle 3"/>
          <p:cNvSpPr>
            <a:spLocks noGrp="1" noChangeArrowheads="1"/>
          </p:cNvSpPr>
          <p:nvPr>
            <p:ph type="body" idx="1"/>
          </p:nvPr>
        </p:nvSpPr>
        <p:spPr>
          <a:xfrm>
            <a:off x="762000" y="1143000"/>
            <a:ext cx="7620000" cy="4724400"/>
          </a:xfrm>
        </p:spPr>
        <p:txBody>
          <a:bodyPr/>
          <a:lstStyle/>
          <a:p>
            <a:pPr defTabSz="898525"/>
            <a:r>
              <a:rPr lang="en-US" altLang="en-US" sz="2000" smtClean="0"/>
              <a:t>ISO/ IEC  27001 : 2005</a:t>
            </a:r>
          </a:p>
          <a:p>
            <a:pPr lvl="1" defTabSz="898525"/>
            <a:r>
              <a:rPr kumimoji="1" lang="en-GB" altLang="en-US" sz="1800" i="0" smtClean="0">
                <a:solidFill>
                  <a:srgbClr val="3333FF"/>
                </a:solidFill>
              </a:rPr>
              <a:t>A specification (specifies requirements for implementing, operating, monitoring, reviewing, maintaining &amp; improving a documented ISMS) </a:t>
            </a:r>
          </a:p>
          <a:p>
            <a:pPr lvl="1" defTabSz="898525"/>
            <a:r>
              <a:rPr kumimoji="1" lang="en-GB" altLang="en-US" sz="1800" i="0" smtClean="0">
                <a:solidFill>
                  <a:srgbClr val="3333FF"/>
                </a:solidFill>
              </a:rPr>
              <a:t>Specifies the requirements of implementing of Security control, customised to the needs of individual organisation or part thereof.   </a:t>
            </a:r>
          </a:p>
          <a:p>
            <a:pPr lvl="1" defTabSz="898525"/>
            <a:r>
              <a:rPr kumimoji="1" lang="en-GB" altLang="en-US" sz="1800" i="0" smtClean="0">
                <a:solidFill>
                  <a:srgbClr val="3333FF"/>
                </a:solidFill>
              </a:rPr>
              <a:t>Used as a basis for certification</a:t>
            </a:r>
          </a:p>
          <a:p>
            <a:pPr defTabSz="898525"/>
            <a:r>
              <a:rPr kumimoji="1" lang="en-GB" altLang="en-US" sz="2000" i="0" smtClean="0">
                <a:solidFill>
                  <a:schemeClr val="tx1"/>
                </a:solidFill>
              </a:rPr>
              <a:t>ISO/IEC  27002 :  2005 (Originally ISO/IEC 17799:2005)</a:t>
            </a:r>
          </a:p>
          <a:p>
            <a:pPr lvl="1" defTabSz="898525"/>
            <a:r>
              <a:rPr kumimoji="1" lang="en-GB" altLang="en-US" sz="1800" i="0" smtClean="0">
                <a:solidFill>
                  <a:srgbClr val="3333FF"/>
                </a:solidFill>
              </a:rPr>
              <a:t>A code of practice for Information Security management</a:t>
            </a:r>
          </a:p>
          <a:p>
            <a:pPr lvl="1" defTabSz="898525"/>
            <a:r>
              <a:rPr kumimoji="1" lang="en-GB" altLang="en-US" sz="1800" i="0" smtClean="0">
                <a:solidFill>
                  <a:srgbClr val="3333FF"/>
                </a:solidFill>
              </a:rPr>
              <a:t>Provides best practice guidance</a:t>
            </a:r>
          </a:p>
          <a:p>
            <a:pPr lvl="1" defTabSz="898525"/>
            <a:r>
              <a:rPr kumimoji="1" lang="en-GB" altLang="en-US" sz="1800" i="0" smtClean="0">
                <a:solidFill>
                  <a:srgbClr val="3333FF"/>
                </a:solidFill>
              </a:rPr>
              <a:t>Use as required within your business</a:t>
            </a:r>
          </a:p>
          <a:p>
            <a:pPr lvl="1" defTabSz="898525"/>
            <a:r>
              <a:rPr kumimoji="1" lang="en-GB" altLang="en-US" sz="1800" i="0" smtClean="0">
                <a:solidFill>
                  <a:srgbClr val="3333FF"/>
                </a:solidFill>
              </a:rPr>
              <a:t>Not for certification</a:t>
            </a:r>
            <a:endParaRPr kumimoji="1" lang="en-GB" altLang="en-US" sz="1800" i="0" smtClean="0">
              <a:solidFill>
                <a:schemeClr val="tx1"/>
              </a:solidFill>
            </a:endParaRPr>
          </a:p>
          <a:p>
            <a:pPr defTabSz="898525"/>
            <a:endParaRPr lang="en-US" altLang="en-US" sz="2000" smtClean="0"/>
          </a:p>
        </p:txBody>
      </p:sp>
      <p:sp>
        <p:nvSpPr>
          <p:cNvPr id="1694724" name="Text Box 4"/>
          <p:cNvSpPr txBox="1">
            <a:spLocks noChangeArrowheads="1"/>
          </p:cNvSpPr>
          <p:nvPr/>
        </p:nvSpPr>
        <p:spPr bwMode="auto">
          <a:xfrm>
            <a:off x="609600" y="5791200"/>
            <a:ext cx="8001000" cy="749300"/>
          </a:xfrm>
          <a:prstGeom prst="rect">
            <a:avLst/>
          </a:prstGeom>
          <a:solidFill>
            <a:srgbClr val="FFCCCC"/>
          </a:solidFill>
          <a:ln w="12700" cap="sq">
            <a:noFill/>
            <a:miter lim="800000"/>
            <a:headEnd type="none" w="sm" len="sm"/>
            <a:tailEnd type="none" w="sm" len="sm"/>
          </a:ln>
        </p:spPr>
        <p:txBody>
          <a:bodyPr>
            <a:spAutoFit/>
          </a:bodyPr>
          <a:lstStyle/>
          <a:p>
            <a:pPr>
              <a:lnSpc>
                <a:spcPct val="90000"/>
              </a:lnSpc>
              <a:spcBef>
                <a:spcPct val="20000"/>
              </a:spcBef>
              <a:buClr>
                <a:schemeClr val="bg2"/>
              </a:buClr>
              <a:buFont typeface="Wingdings" pitchFamily="2" charset="2"/>
              <a:buNone/>
            </a:pPr>
            <a:r>
              <a:rPr kumimoji="1" lang="en-US" altLang="en-US" sz="2400" b="0" i="0">
                <a:solidFill>
                  <a:schemeClr val="accent2"/>
                </a:solidFill>
              </a:rPr>
              <a:t>Both ISO 27001 and ISO 27002 security control clauses are fully harmonized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694724"/>
                                        </p:tgtEl>
                                        <p:attrNameLst>
                                          <p:attrName>style.visibility</p:attrName>
                                        </p:attrNameLst>
                                      </p:cBhvr>
                                      <p:to>
                                        <p:strVal val="visible"/>
                                      </p:to>
                                    </p:set>
                                    <p:anim calcmode="lin" valueType="num">
                                      <p:cBhvr additive="base">
                                        <p:cTn id="7" dur="500" fill="hold"/>
                                        <p:tgtEl>
                                          <p:spTgt spid="1694724"/>
                                        </p:tgtEl>
                                        <p:attrNameLst>
                                          <p:attrName>ppt_x</p:attrName>
                                        </p:attrNameLst>
                                      </p:cBhvr>
                                      <p:tavLst>
                                        <p:tav tm="0">
                                          <p:val>
                                            <p:strVal val="0-#ppt_w/2"/>
                                          </p:val>
                                        </p:tav>
                                        <p:tav tm="100000">
                                          <p:val>
                                            <p:strVal val="#ppt_x"/>
                                          </p:val>
                                        </p:tav>
                                      </p:tavLst>
                                    </p:anim>
                                    <p:anim calcmode="lin" valueType="num">
                                      <p:cBhvr additive="base">
                                        <p:cTn id="8" dur="500" fill="hold"/>
                                        <p:tgtEl>
                                          <p:spTgt spid="16947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94724" grpId="0" animBg="1"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Number Placeholder 2"/>
          <p:cNvSpPr>
            <a:spLocks noGrp="1"/>
          </p:cNvSpPr>
          <p:nvPr>
            <p:ph type="sldNum" sz="quarter" idx="10"/>
          </p:nvPr>
        </p:nvSpPr>
        <p:spPr>
          <a:noFill/>
        </p:spPr>
        <p:txBody>
          <a:bodyPr/>
          <a:lstStyle/>
          <a:p>
            <a:endParaRPr lang="en-US" altLang="en-US" smtClean="0"/>
          </a:p>
          <a:p>
            <a:fld id="{BA1D3627-8A96-40DD-9DD8-70DEDC5ABF3F}" type="slidenum">
              <a:rPr lang="en-US" altLang="en-US" smtClean="0">
                <a:solidFill>
                  <a:schemeClr val="tx1"/>
                </a:solidFill>
              </a:rPr>
              <a:pPr/>
              <a:t>11</a:t>
            </a:fld>
            <a:endParaRPr lang="en-US" altLang="en-US" smtClean="0"/>
          </a:p>
        </p:txBody>
      </p:sp>
      <p:sp>
        <p:nvSpPr>
          <p:cNvPr id="13315" name="Rectangle 2"/>
          <p:cNvSpPr>
            <a:spLocks noGrp="1" noChangeArrowheads="1"/>
          </p:cNvSpPr>
          <p:nvPr>
            <p:ph type="title"/>
          </p:nvPr>
        </p:nvSpPr>
        <p:spPr>
          <a:xfrm>
            <a:off x="685800" y="0"/>
            <a:ext cx="7772400" cy="762000"/>
          </a:xfrm>
        </p:spPr>
        <p:txBody>
          <a:bodyPr/>
          <a:lstStyle/>
          <a:p>
            <a:r>
              <a:rPr lang="en-US" altLang="en-US" b="1" smtClean="0"/>
              <a:t>ISO 27001 Structure</a:t>
            </a:r>
          </a:p>
        </p:txBody>
      </p:sp>
      <p:sp>
        <p:nvSpPr>
          <p:cNvPr id="13316" name="Text Box 3"/>
          <p:cNvSpPr txBox="1">
            <a:spLocks noChangeArrowheads="1"/>
          </p:cNvSpPr>
          <p:nvPr/>
        </p:nvSpPr>
        <p:spPr bwMode="auto">
          <a:xfrm>
            <a:off x="2774950" y="923925"/>
            <a:ext cx="5865813" cy="5910263"/>
          </a:xfrm>
          <a:prstGeom prst="rect">
            <a:avLst/>
          </a:prstGeom>
          <a:noFill/>
          <a:ln w="12700">
            <a:noFill/>
            <a:miter lim="800000"/>
            <a:headEnd type="none" w="sm" len="sm"/>
            <a:tailEnd type="none" w="sm" len="sm"/>
          </a:ln>
        </p:spPr>
        <p:txBody>
          <a:bodyPr lIns="90398" tIns="45199" rIns="90398" bIns="45199">
            <a:spAutoFit/>
          </a:bodyPr>
          <a:lstStyle/>
          <a:p>
            <a:pPr marL="452438" indent="-452438" defTabSz="239713">
              <a:buFontTx/>
              <a:buNone/>
              <a:tabLst>
                <a:tab pos="1620838" algn="l"/>
              </a:tabLst>
            </a:pPr>
            <a:r>
              <a:rPr lang="en-US" altLang="en-US" b="0">
                <a:solidFill>
                  <a:schemeClr val="accent2"/>
                </a:solidFill>
                <a:latin typeface="Times New Roman" pitchFamily="18" charset="0"/>
              </a:rPr>
              <a:t>1.	Scope</a:t>
            </a:r>
          </a:p>
          <a:p>
            <a:pPr marL="452438" indent="-452438" defTabSz="239713">
              <a:buFontTx/>
              <a:buNone/>
              <a:tabLst>
                <a:tab pos="1620838" algn="l"/>
              </a:tabLst>
            </a:pPr>
            <a:r>
              <a:rPr lang="en-US" altLang="en-US" b="0">
                <a:solidFill>
                  <a:schemeClr val="accent2"/>
                </a:solidFill>
                <a:latin typeface="Times New Roman" pitchFamily="18" charset="0"/>
              </a:rPr>
              <a:t>2.	Normative References</a:t>
            </a:r>
          </a:p>
          <a:p>
            <a:pPr marL="452438" indent="-452438" defTabSz="239713">
              <a:buFontTx/>
              <a:buNone/>
              <a:tabLst>
                <a:tab pos="1620838" algn="l"/>
              </a:tabLst>
            </a:pPr>
            <a:r>
              <a:rPr lang="en-US" altLang="en-US" b="0">
                <a:solidFill>
                  <a:schemeClr val="accent2"/>
                </a:solidFill>
                <a:latin typeface="Times New Roman" pitchFamily="18" charset="0"/>
              </a:rPr>
              <a:t>3.	Terms &amp; Definitions</a:t>
            </a:r>
          </a:p>
          <a:p>
            <a:pPr marL="903288" lvl="1" indent="-450850" defTabSz="239713">
              <a:buFontTx/>
              <a:buNone/>
              <a:tabLst>
                <a:tab pos="1620838" algn="l"/>
              </a:tabLst>
            </a:pPr>
            <a:r>
              <a:rPr lang="en-US" altLang="en-US" b="0">
                <a:solidFill>
                  <a:schemeClr val="accent2"/>
                </a:solidFill>
                <a:latin typeface="Times New Roman" pitchFamily="18" charset="0"/>
              </a:rPr>
              <a:t>4.	Information Security Management System</a:t>
            </a:r>
          </a:p>
          <a:p>
            <a:pPr marL="1241425" lvl="2" indent="-338138" defTabSz="239713">
              <a:buFontTx/>
              <a:buNone/>
              <a:tabLst>
                <a:tab pos="1620838" algn="l"/>
              </a:tabLst>
            </a:pPr>
            <a:r>
              <a:rPr lang="en-US" altLang="en-US" sz="2400" b="0">
                <a:solidFill>
                  <a:schemeClr val="tx1"/>
                </a:solidFill>
                <a:latin typeface="Times New Roman" pitchFamily="18" charset="0"/>
              </a:rPr>
              <a:t>	</a:t>
            </a:r>
            <a:r>
              <a:rPr lang="en-US" altLang="en-US" b="0">
                <a:solidFill>
                  <a:srgbClr val="FF00FF"/>
                </a:solidFill>
                <a:latin typeface="Times New Roman" pitchFamily="18" charset="0"/>
              </a:rPr>
              <a:t>4.1 </a:t>
            </a:r>
            <a:r>
              <a:rPr lang="en-US" altLang="en-US" sz="1800" b="0">
                <a:solidFill>
                  <a:srgbClr val="FF00FF"/>
                </a:solidFill>
                <a:latin typeface="Times New Roman" pitchFamily="18" charset="0"/>
              </a:rPr>
              <a:t>General</a:t>
            </a:r>
          </a:p>
          <a:p>
            <a:pPr marL="1241425" lvl="2" indent="-338138" defTabSz="239713">
              <a:buFontTx/>
              <a:buNone/>
              <a:tabLst>
                <a:tab pos="1620838" algn="l"/>
              </a:tabLst>
            </a:pPr>
            <a:r>
              <a:rPr lang="en-US" altLang="en-US" sz="1800" b="0">
                <a:solidFill>
                  <a:srgbClr val="FF00FF"/>
                </a:solidFill>
                <a:latin typeface="Times New Roman" pitchFamily="18" charset="0"/>
              </a:rPr>
              <a:t>	4.2 Establish and manage  ISMS</a:t>
            </a:r>
          </a:p>
          <a:p>
            <a:pPr marL="1241425" lvl="2" indent="-338138" defTabSz="239713">
              <a:buFontTx/>
              <a:buNone/>
              <a:tabLst>
                <a:tab pos="1620838" algn="l"/>
              </a:tabLst>
            </a:pPr>
            <a:r>
              <a:rPr lang="en-US" altLang="en-US" sz="1800" b="0">
                <a:solidFill>
                  <a:srgbClr val="FF00FF"/>
                </a:solidFill>
                <a:latin typeface="Times New Roman" pitchFamily="18" charset="0"/>
              </a:rPr>
              <a:t>	4.3 Documentation</a:t>
            </a:r>
          </a:p>
          <a:p>
            <a:pPr marL="1241425" lvl="2" indent="-338138" defTabSz="239713">
              <a:buFontTx/>
              <a:buNone/>
              <a:tabLst>
                <a:tab pos="1620838" algn="l"/>
              </a:tabLst>
            </a:pPr>
            <a:r>
              <a:rPr lang="en-US" altLang="en-US" sz="1800" b="0">
                <a:solidFill>
                  <a:srgbClr val="FF00FF"/>
                </a:solidFill>
                <a:latin typeface="Times New Roman" pitchFamily="18" charset="0"/>
              </a:rPr>
              <a:t>	4.3.3 Control of Records</a:t>
            </a:r>
          </a:p>
          <a:p>
            <a:pPr marL="1241425" lvl="2" indent="-338138" defTabSz="239713">
              <a:buFontTx/>
              <a:buNone/>
              <a:tabLst>
                <a:tab pos="1620838" algn="l"/>
              </a:tabLst>
            </a:pPr>
            <a:r>
              <a:rPr lang="en-US" altLang="en-US" sz="1800" b="0">
                <a:solidFill>
                  <a:srgbClr val="FF00FF"/>
                </a:solidFill>
                <a:latin typeface="Times New Roman" pitchFamily="18" charset="0"/>
              </a:rPr>
              <a:t>	</a:t>
            </a:r>
            <a:r>
              <a:rPr lang="en-US" altLang="en-US" b="0">
                <a:solidFill>
                  <a:srgbClr val="CC3300"/>
                </a:solidFill>
                <a:latin typeface="Times New Roman" pitchFamily="18" charset="0"/>
              </a:rPr>
              <a:t>5.</a:t>
            </a:r>
            <a:r>
              <a:rPr lang="en-US" altLang="en-US" sz="1800" b="0">
                <a:solidFill>
                  <a:srgbClr val="CC3300"/>
                </a:solidFill>
                <a:latin typeface="Times New Roman" pitchFamily="18" charset="0"/>
              </a:rPr>
              <a:t>	</a:t>
            </a:r>
            <a:r>
              <a:rPr lang="en-US" altLang="en-US" b="0">
                <a:solidFill>
                  <a:srgbClr val="CC3300"/>
                </a:solidFill>
                <a:latin typeface="Times New Roman" pitchFamily="18" charset="0"/>
              </a:rPr>
              <a:t>Management Responsibility</a:t>
            </a:r>
          </a:p>
          <a:p>
            <a:pPr marL="1693863" lvl="3" indent="-261938" defTabSz="239713">
              <a:buFontTx/>
              <a:buNone/>
              <a:tabLst>
                <a:tab pos="1620838" algn="l"/>
              </a:tabLst>
            </a:pPr>
            <a:r>
              <a:rPr lang="en-US" altLang="en-US" sz="2400" b="0">
                <a:solidFill>
                  <a:schemeClr val="tx1"/>
                </a:solidFill>
                <a:latin typeface="Times New Roman" pitchFamily="18" charset="0"/>
              </a:rPr>
              <a:t>	</a:t>
            </a:r>
            <a:r>
              <a:rPr lang="en-US" altLang="en-US" sz="1800" b="0">
                <a:solidFill>
                  <a:srgbClr val="FF00FF"/>
                </a:solidFill>
                <a:latin typeface="Times New Roman" pitchFamily="18" charset="0"/>
              </a:rPr>
              <a:t>5.1 Management Commitment</a:t>
            </a:r>
          </a:p>
          <a:p>
            <a:pPr marL="1693863" lvl="3" indent="-261938" defTabSz="239713">
              <a:buFontTx/>
              <a:buNone/>
              <a:tabLst>
                <a:tab pos="1620838" algn="l"/>
              </a:tabLst>
            </a:pPr>
            <a:r>
              <a:rPr lang="en-US" altLang="en-US" sz="1800" b="0">
                <a:solidFill>
                  <a:srgbClr val="FF00FF"/>
                </a:solidFill>
                <a:latin typeface="Times New Roman" pitchFamily="18" charset="0"/>
              </a:rPr>
              <a:t>	5.2 Resource Management</a:t>
            </a:r>
          </a:p>
          <a:p>
            <a:pPr marL="1693863" lvl="3" indent="-261938" defTabSz="239713">
              <a:buFontTx/>
              <a:buNone/>
              <a:tabLst>
                <a:tab pos="1620838" algn="l"/>
              </a:tabLst>
            </a:pPr>
            <a:r>
              <a:rPr lang="en-US" altLang="en-US" sz="1800" b="0">
                <a:latin typeface="Times New Roman" pitchFamily="18" charset="0"/>
              </a:rPr>
              <a:t>	</a:t>
            </a:r>
            <a:r>
              <a:rPr lang="en-US" altLang="en-US" sz="1800">
                <a:solidFill>
                  <a:srgbClr val="CC3300"/>
                </a:solidFill>
                <a:latin typeface="Times New Roman" pitchFamily="18" charset="0"/>
              </a:rPr>
              <a:t>6.</a:t>
            </a:r>
            <a:r>
              <a:rPr lang="en-US" altLang="en-US" sz="1800" b="0">
                <a:solidFill>
                  <a:srgbClr val="CC3300"/>
                </a:solidFill>
                <a:latin typeface="Times New Roman" pitchFamily="18" charset="0"/>
              </a:rPr>
              <a:t>    </a:t>
            </a:r>
            <a:r>
              <a:rPr lang="en-US" altLang="en-US" b="0">
                <a:solidFill>
                  <a:srgbClr val="CC3300"/>
                </a:solidFill>
                <a:latin typeface="Times New Roman" pitchFamily="18" charset="0"/>
              </a:rPr>
              <a:t>Internal ISMS Audits</a:t>
            </a:r>
          </a:p>
          <a:p>
            <a:pPr marL="1693863" lvl="3" indent="-261938" defTabSz="239713">
              <a:buFontTx/>
              <a:buNone/>
              <a:tabLst>
                <a:tab pos="1620838" algn="l"/>
              </a:tabLst>
            </a:pPr>
            <a:r>
              <a:rPr lang="en-US" altLang="en-US" sz="1800" b="0">
                <a:latin typeface="Times New Roman" pitchFamily="18" charset="0"/>
              </a:rPr>
              <a:t> 	       </a:t>
            </a:r>
            <a:r>
              <a:rPr lang="en-US" altLang="en-US" sz="1800">
                <a:solidFill>
                  <a:srgbClr val="CC3300"/>
                </a:solidFill>
                <a:latin typeface="Times New Roman" pitchFamily="18" charset="0"/>
              </a:rPr>
              <a:t>7</a:t>
            </a:r>
            <a:r>
              <a:rPr lang="en-US" altLang="en-US" sz="1800" b="0">
                <a:solidFill>
                  <a:srgbClr val="CC3300"/>
                </a:solidFill>
                <a:latin typeface="Times New Roman" pitchFamily="18" charset="0"/>
              </a:rPr>
              <a:t>.   </a:t>
            </a:r>
            <a:r>
              <a:rPr lang="en-US" altLang="en-US" b="0">
                <a:solidFill>
                  <a:srgbClr val="CC3300"/>
                </a:solidFill>
                <a:latin typeface="Times New Roman" pitchFamily="18" charset="0"/>
              </a:rPr>
              <a:t>Management Review of the   </a:t>
            </a:r>
          </a:p>
          <a:p>
            <a:pPr marL="1693863" lvl="3" indent="-261938" defTabSz="239713">
              <a:buFontTx/>
              <a:buNone/>
              <a:tabLst>
                <a:tab pos="1620838" algn="l"/>
              </a:tabLst>
            </a:pPr>
            <a:r>
              <a:rPr lang="en-US" altLang="en-US" b="0">
                <a:solidFill>
                  <a:srgbClr val="CC3300"/>
                </a:solidFill>
                <a:latin typeface="Times New Roman" pitchFamily="18" charset="0"/>
              </a:rPr>
              <a:t>              ISMS</a:t>
            </a:r>
          </a:p>
          <a:p>
            <a:pPr marL="2336800" lvl="4" indent="-452438" defTabSz="239713">
              <a:buFontTx/>
              <a:buNone/>
              <a:tabLst>
                <a:tab pos="1620838" algn="l"/>
              </a:tabLst>
            </a:pPr>
            <a:r>
              <a:rPr lang="en-US" altLang="en-US" sz="2400" b="0">
                <a:solidFill>
                  <a:schemeClr val="tx1"/>
                </a:solidFill>
                <a:latin typeface="Times New Roman" pitchFamily="18" charset="0"/>
              </a:rPr>
              <a:t>	</a:t>
            </a:r>
            <a:r>
              <a:rPr lang="en-US" altLang="en-US" b="0">
                <a:solidFill>
                  <a:srgbClr val="FF00FF"/>
                </a:solidFill>
                <a:latin typeface="Times New Roman" pitchFamily="18" charset="0"/>
              </a:rPr>
              <a:t>	</a:t>
            </a:r>
            <a:r>
              <a:rPr lang="en-US" altLang="en-US" b="0">
                <a:solidFill>
                  <a:srgbClr val="CC3300"/>
                </a:solidFill>
                <a:latin typeface="Times New Roman" pitchFamily="18" charset="0"/>
              </a:rPr>
              <a:t>8.  ISMS Improvement</a:t>
            </a:r>
          </a:p>
          <a:p>
            <a:pPr marL="2336800" lvl="4" indent="-452438" defTabSz="239713">
              <a:buFontTx/>
              <a:buNone/>
              <a:tabLst>
                <a:tab pos="1620838" algn="l"/>
              </a:tabLst>
            </a:pPr>
            <a:r>
              <a:rPr lang="en-US" altLang="en-US" sz="2400" b="0">
                <a:solidFill>
                  <a:schemeClr val="tx1"/>
                </a:solidFill>
                <a:latin typeface="Times New Roman" pitchFamily="18" charset="0"/>
              </a:rPr>
              <a:t>			</a:t>
            </a:r>
            <a:r>
              <a:rPr lang="en-US" altLang="en-US" sz="1800" b="0">
                <a:solidFill>
                  <a:srgbClr val="FF00FF"/>
                </a:solidFill>
                <a:latin typeface="Times New Roman" pitchFamily="18" charset="0"/>
              </a:rPr>
              <a:t>8.1 Continual Improvement</a:t>
            </a:r>
          </a:p>
          <a:p>
            <a:pPr marL="2336800" lvl="4" indent="-452438" defTabSz="239713">
              <a:buFontTx/>
              <a:buNone/>
              <a:tabLst>
                <a:tab pos="1620838" algn="l"/>
              </a:tabLst>
            </a:pPr>
            <a:r>
              <a:rPr lang="en-US" altLang="en-US" sz="1800" b="0">
                <a:solidFill>
                  <a:srgbClr val="FF00FF"/>
                </a:solidFill>
                <a:latin typeface="Times New Roman" pitchFamily="18" charset="0"/>
              </a:rPr>
              <a:t>			8.2 Corrective Actions</a:t>
            </a:r>
          </a:p>
          <a:p>
            <a:pPr marL="2336800" lvl="4" indent="-452438" defTabSz="239713">
              <a:buFontTx/>
              <a:buNone/>
              <a:tabLst>
                <a:tab pos="1620838" algn="l"/>
              </a:tabLst>
            </a:pPr>
            <a:r>
              <a:rPr lang="en-US" altLang="en-US" sz="1800" b="0">
                <a:solidFill>
                  <a:srgbClr val="FF00FF"/>
                </a:solidFill>
                <a:latin typeface="Times New Roman" pitchFamily="18" charset="0"/>
              </a:rPr>
              <a:t>			8.3 Preventive Actions</a:t>
            </a:r>
          </a:p>
          <a:p>
            <a:pPr marL="2336800" lvl="4" indent="-452438" defTabSz="239713">
              <a:buFontTx/>
              <a:buNone/>
              <a:tabLst>
                <a:tab pos="1620838" algn="l"/>
              </a:tabLst>
            </a:pPr>
            <a:r>
              <a:rPr lang="en-US" altLang="en-US" sz="1800" b="0">
                <a:solidFill>
                  <a:schemeClr val="accent2"/>
                </a:solidFill>
                <a:latin typeface="Times New Roman" pitchFamily="18" charset="0"/>
              </a:rPr>
              <a:t> 		              Annexure </a:t>
            </a:r>
            <a:r>
              <a:rPr lang="en-US" altLang="en-US" sz="1800">
                <a:solidFill>
                  <a:schemeClr val="accent2"/>
                </a:solidFill>
                <a:latin typeface="Times New Roman" pitchFamily="18" charset="0"/>
              </a:rPr>
              <a:t>A,B &amp; C</a:t>
            </a:r>
          </a:p>
        </p:txBody>
      </p:sp>
      <p:grpSp>
        <p:nvGrpSpPr>
          <p:cNvPr id="13317" name="Group 4"/>
          <p:cNvGrpSpPr>
            <a:grpSpLocks/>
          </p:cNvGrpSpPr>
          <p:nvPr/>
        </p:nvGrpSpPr>
        <p:grpSpPr bwMode="auto">
          <a:xfrm>
            <a:off x="0" y="838200"/>
            <a:ext cx="4724400" cy="5486400"/>
            <a:chOff x="240" y="768"/>
            <a:chExt cx="3592" cy="2977"/>
          </a:xfrm>
        </p:grpSpPr>
        <p:sp>
          <p:nvSpPr>
            <p:cNvPr id="13318" name="Rectangle 5"/>
            <p:cNvSpPr>
              <a:spLocks noChangeArrowheads="1"/>
            </p:cNvSpPr>
            <p:nvPr/>
          </p:nvSpPr>
          <p:spPr bwMode="auto">
            <a:xfrm>
              <a:off x="3266" y="3052"/>
              <a:ext cx="566" cy="693"/>
            </a:xfrm>
            <a:prstGeom prst="rect">
              <a:avLst/>
            </a:prstGeom>
            <a:solidFill>
              <a:srgbClr val="DDDDDD"/>
            </a:solidFill>
            <a:ln w="38100">
              <a:solidFill>
                <a:schemeClr val="tx1"/>
              </a:solidFill>
              <a:miter lim="800000"/>
              <a:headEnd/>
              <a:tailEnd/>
            </a:ln>
          </p:spPr>
          <p:txBody>
            <a:bodyPr wrap="none" lIns="88348" tIns="44175" rIns="88348" bIns="44175" anchor="ctr"/>
            <a:lstStyle/>
            <a:p>
              <a:pPr marL="282575" indent="-282575" algn="ctr" defTabSz="903288">
                <a:lnSpc>
                  <a:spcPct val="90000"/>
                </a:lnSpc>
                <a:buClr>
                  <a:schemeClr val="tx2"/>
                </a:buClr>
                <a:buFontTx/>
                <a:buNone/>
              </a:pPr>
              <a:endParaRPr lang="en-US" altLang="en-US" sz="2400" i="0">
                <a:latin typeface="Times New Roman" pitchFamily="18" charset="0"/>
              </a:endParaRPr>
            </a:p>
          </p:txBody>
        </p:sp>
        <p:sp>
          <p:nvSpPr>
            <p:cNvPr id="13319" name="Rectangle 6"/>
            <p:cNvSpPr>
              <a:spLocks noChangeArrowheads="1"/>
            </p:cNvSpPr>
            <p:nvPr/>
          </p:nvSpPr>
          <p:spPr bwMode="auto">
            <a:xfrm>
              <a:off x="2968" y="2796"/>
              <a:ext cx="566" cy="693"/>
            </a:xfrm>
            <a:prstGeom prst="rect">
              <a:avLst/>
            </a:prstGeom>
            <a:solidFill>
              <a:srgbClr val="FDA4B5"/>
            </a:solidFill>
            <a:ln w="38100">
              <a:solidFill>
                <a:schemeClr val="tx2"/>
              </a:solidFill>
              <a:miter lim="800000"/>
              <a:headEnd/>
              <a:tailEnd/>
            </a:ln>
          </p:spPr>
          <p:txBody>
            <a:bodyPr wrap="none" lIns="88348" tIns="44175" rIns="88348" bIns="44175" anchor="ctr"/>
            <a:lstStyle/>
            <a:p>
              <a:pPr marL="282575" indent="-282575" algn="ctr" defTabSz="903288">
                <a:lnSpc>
                  <a:spcPct val="90000"/>
                </a:lnSpc>
                <a:buClr>
                  <a:schemeClr val="tx2"/>
                </a:buClr>
                <a:buFontTx/>
                <a:buNone/>
              </a:pPr>
              <a:endParaRPr lang="en-US" altLang="en-US" sz="2400" i="0">
                <a:solidFill>
                  <a:schemeClr val="bg1"/>
                </a:solidFill>
                <a:latin typeface="Times New Roman" pitchFamily="18" charset="0"/>
              </a:endParaRPr>
            </a:p>
          </p:txBody>
        </p:sp>
        <p:sp>
          <p:nvSpPr>
            <p:cNvPr id="13320" name="Rectangle 7"/>
            <p:cNvSpPr>
              <a:spLocks noChangeArrowheads="1"/>
            </p:cNvSpPr>
            <p:nvPr/>
          </p:nvSpPr>
          <p:spPr bwMode="auto">
            <a:xfrm>
              <a:off x="2676" y="2545"/>
              <a:ext cx="566" cy="693"/>
            </a:xfrm>
            <a:prstGeom prst="rect">
              <a:avLst/>
            </a:prstGeom>
            <a:solidFill>
              <a:srgbClr val="FDA4B5"/>
            </a:solidFill>
            <a:ln w="38100">
              <a:solidFill>
                <a:schemeClr val="tx2"/>
              </a:solidFill>
              <a:miter lim="800000"/>
              <a:headEnd/>
              <a:tailEnd/>
            </a:ln>
          </p:spPr>
          <p:txBody>
            <a:bodyPr wrap="none" lIns="88348" tIns="44175" rIns="88348" bIns="44175" anchor="ctr"/>
            <a:lstStyle/>
            <a:p>
              <a:endParaRPr lang="en-US" altLang="en-US"/>
            </a:p>
          </p:txBody>
        </p:sp>
        <p:sp>
          <p:nvSpPr>
            <p:cNvPr id="13321" name="Rectangle 8"/>
            <p:cNvSpPr>
              <a:spLocks noChangeArrowheads="1"/>
            </p:cNvSpPr>
            <p:nvPr/>
          </p:nvSpPr>
          <p:spPr bwMode="auto">
            <a:xfrm>
              <a:off x="2376" y="2286"/>
              <a:ext cx="566" cy="693"/>
            </a:xfrm>
            <a:prstGeom prst="rect">
              <a:avLst/>
            </a:prstGeom>
            <a:solidFill>
              <a:srgbClr val="FDA4B5"/>
            </a:solidFill>
            <a:ln w="38100">
              <a:solidFill>
                <a:schemeClr val="tx2"/>
              </a:solidFill>
              <a:miter lim="800000"/>
              <a:headEnd/>
              <a:tailEnd/>
            </a:ln>
          </p:spPr>
          <p:txBody>
            <a:bodyPr wrap="none" lIns="88348" tIns="44175" rIns="88348" bIns="44175" anchor="ctr"/>
            <a:lstStyle/>
            <a:p>
              <a:endParaRPr lang="en-US" altLang="en-US"/>
            </a:p>
          </p:txBody>
        </p:sp>
        <p:sp>
          <p:nvSpPr>
            <p:cNvPr id="13322" name="Rectangle 9"/>
            <p:cNvSpPr>
              <a:spLocks noChangeArrowheads="1"/>
            </p:cNvSpPr>
            <p:nvPr/>
          </p:nvSpPr>
          <p:spPr bwMode="auto">
            <a:xfrm>
              <a:off x="2076" y="2027"/>
              <a:ext cx="566" cy="693"/>
            </a:xfrm>
            <a:prstGeom prst="rect">
              <a:avLst/>
            </a:prstGeom>
            <a:solidFill>
              <a:srgbClr val="FDA4B5"/>
            </a:solidFill>
            <a:ln w="38100">
              <a:solidFill>
                <a:schemeClr val="tx2"/>
              </a:solidFill>
              <a:miter lim="800000"/>
              <a:headEnd/>
              <a:tailEnd/>
            </a:ln>
          </p:spPr>
          <p:txBody>
            <a:bodyPr wrap="none" lIns="88348" tIns="44175" rIns="88348" bIns="44175" anchor="ctr"/>
            <a:lstStyle/>
            <a:p>
              <a:endParaRPr lang="en-US" altLang="en-US"/>
            </a:p>
          </p:txBody>
        </p:sp>
        <p:sp>
          <p:nvSpPr>
            <p:cNvPr id="13323" name="Rectangle 10"/>
            <p:cNvSpPr>
              <a:spLocks noChangeArrowheads="1"/>
            </p:cNvSpPr>
            <p:nvPr/>
          </p:nvSpPr>
          <p:spPr bwMode="auto">
            <a:xfrm>
              <a:off x="1776" y="1776"/>
              <a:ext cx="566" cy="693"/>
            </a:xfrm>
            <a:prstGeom prst="rect">
              <a:avLst/>
            </a:prstGeom>
            <a:solidFill>
              <a:srgbClr val="FDA4B5"/>
            </a:solidFill>
            <a:ln w="38100">
              <a:solidFill>
                <a:schemeClr val="tx2"/>
              </a:solidFill>
              <a:miter lim="800000"/>
              <a:headEnd/>
              <a:tailEnd/>
            </a:ln>
          </p:spPr>
          <p:txBody>
            <a:bodyPr wrap="none" lIns="88348" tIns="44175" rIns="88348" bIns="44175" anchor="ctr"/>
            <a:lstStyle/>
            <a:p>
              <a:endParaRPr lang="en-US" altLang="en-US"/>
            </a:p>
          </p:txBody>
        </p:sp>
        <p:sp>
          <p:nvSpPr>
            <p:cNvPr id="13324" name="Rectangle 11"/>
            <p:cNvSpPr>
              <a:spLocks noChangeArrowheads="1"/>
            </p:cNvSpPr>
            <p:nvPr/>
          </p:nvSpPr>
          <p:spPr bwMode="auto">
            <a:xfrm>
              <a:off x="1476" y="1525"/>
              <a:ext cx="566" cy="693"/>
            </a:xfrm>
            <a:prstGeom prst="rect">
              <a:avLst/>
            </a:prstGeom>
            <a:solidFill>
              <a:srgbClr val="FDA4B5"/>
            </a:solidFill>
            <a:ln w="38100">
              <a:solidFill>
                <a:schemeClr val="tx2"/>
              </a:solidFill>
              <a:miter lim="800000"/>
              <a:headEnd/>
              <a:tailEnd/>
            </a:ln>
          </p:spPr>
          <p:txBody>
            <a:bodyPr wrap="none" lIns="88348" tIns="44175" rIns="88348" bIns="44175" anchor="ctr"/>
            <a:lstStyle/>
            <a:p>
              <a:endParaRPr lang="en-US" altLang="en-US"/>
            </a:p>
          </p:txBody>
        </p:sp>
        <p:sp>
          <p:nvSpPr>
            <p:cNvPr id="13325" name="Rectangle 12"/>
            <p:cNvSpPr>
              <a:spLocks noChangeArrowheads="1"/>
            </p:cNvSpPr>
            <p:nvPr/>
          </p:nvSpPr>
          <p:spPr bwMode="auto">
            <a:xfrm>
              <a:off x="1176" y="1274"/>
              <a:ext cx="566" cy="693"/>
            </a:xfrm>
            <a:prstGeom prst="rect">
              <a:avLst/>
            </a:prstGeom>
            <a:solidFill>
              <a:srgbClr val="FDA4B5"/>
            </a:solidFill>
            <a:ln w="38100">
              <a:solidFill>
                <a:schemeClr val="tx2"/>
              </a:solidFill>
              <a:miter lim="800000"/>
              <a:headEnd/>
              <a:tailEnd/>
            </a:ln>
          </p:spPr>
          <p:txBody>
            <a:bodyPr wrap="none" lIns="88348" tIns="44175" rIns="88348" bIns="44175" anchor="ctr"/>
            <a:lstStyle/>
            <a:p>
              <a:endParaRPr lang="en-US" altLang="en-US"/>
            </a:p>
          </p:txBody>
        </p:sp>
        <p:sp>
          <p:nvSpPr>
            <p:cNvPr id="13326" name="Rectangle 13"/>
            <p:cNvSpPr>
              <a:spLocks noChangeArrowheads="1"/>
            </p:cNvSpPr>
            <p:nvPr/>
          </p:nvSpPr>
          <p:spPr bwMode="auto">
            <a:xfrm>
              <a:off x="876" y="1023"/>
              <a:ext cx="566" cy="693"/>
            </a:xfrm>
            <a:prstGeom prst="rect">
              <a:avLst/>
            </a:prstGeom>
            <a:solidFill>
              <a:srgbClr val="FDA4B5"/>
            </a:solidFill>
            <a:ln w="38100">
              <a:solidFill>
                <a:schemeClr val="tx2"/>
              </a:solidFill>
              <a:miter lim="800000"/>
              <a:headEnd/>
              <a:tailEnd/>
            </a:ln>
          </p:spPr>
          <p:txBody>
            <a:bodyPr wrap="none" lIns="88348" tIns="44175" rIns="88348" bIns="44175" anchor="ctr"/>
            <a:lstStyle/>
            <a:p>
              <a:endParaRPr lang="en-US" altLang="en-US"/>
            </a:p>
          </p:txBody>
        </p:sp>
        <p:sp>
          <p:nvSpPr>
            <p:cNvPr id="13327" name="Rectangle 14"/>
            <p:cNvSpPr>
              <a:spLocks noChangeArrowheads="1"/>
            </p:cNvSpPr>
            <p:nvPr/>
          </p:nvSpPr>
          <p:spPr bwMode="auto">
            <a:xfrm>
              <a:off x="576" y="772"/>
              <a:ext cx="566" cy="693"/>
            </a:xfrm>
            <a:prstGeom prst="rect">
              <a:avLst/>
            </a:prstGeom>
            <a:solidFill>
              <a:srgbClr val="DDDDDD"/>
            </a:solidFill>
            <a:ln w="38100">
              <a:solidFill>
                <a:schemeClr val="tx1"/>
              </a:solidFill>
              <a:miter lim="800000"/>
              <a:headEnd/>
              <a:tailEnd/>
            </a:ln>
          </p:spPr>
          <p:txBody>
            <a:bodyPr wrap="none" lIns="88348" tIns="44175" rIns="88348" bIns="44175" anchor="ctr"/>
            <a:lstStyle/>
            <a:p>
              <a:endParaRPr lang="en-US" altLang="en-US"/>
            </a:p>
          </p:txBody>
        </p:sp>
        <p:grpSp>
          <p:nvGrpSpPr>
            <p:cNvPr id="13328" name="Group 15"/>
            <p:cNvGrpSpPr>
              <a:grpSpLocks/>
            </p:cNvGrpSpPr>
            <p:nvPr/>
          </p:nvGrpSpPr>
          <p:grpSpPr bwMode="auto">
            <a:xfrm>
              <a:off x="240" y="2526"/>
              <a:ext cx="3103" cy="639"/>
              <a:chOff x="140" y="2582"/>
              <a:chExt cx="3103" cy="639"/>
            </a:xfrm>
          </p:grpSpPr>
          <p:sp>
            <p:nvSpPr>
              <p:cNvPr id="13335" name="AutoShape 16"/>
              <p:cNvSpPr>
                <a:spLocks/>
              </p:cNvSpPr>
              <p:nvPr/>
            </p:nvSpPr>
            <p:spPr bwMode="auto">
              <a:xfrm rot="-2951294">
                <a:off x="1421" y="1301"/>
                <a:ext cx="541" cy="3103"/>
              </a:xfrm>
              <a:prstGeom prst="leftBrace">
                <a:avLst>
                  <a:gd name="adj1" fmla="val 47797"/>
                  <a:gd name="adj2" fmla="val 50000"/>
                </a:avLst>
              </a:prstGeom>
              <a:noFill/>
              <a:ln w="38100">
                <a:solidFill>
                  <a:schemeClr val="tx2"/>
                </a:solidFill>
                <a:round/>
                <a:headEnd/>
                <a:tailEnd/>
              </a:ln>
            </p:spPr>
            <p:txBody>
              <a:bodyPr wrap="none" lIns="88348" tIns="44175" rIns="88348" bIns="44175" anchor="ctr"/>
              <a:lstStyle/>
              <a:p>
                <a:endParaRPr lang="en-US" altLang="en-US"/>
              </a:p>
            </p:txBody>
          </p:sp>
          <p:sp>
            <p:nvSpPr>
              <p:cNvPr id="13336" name="Text Box 17"/>
              <p:cNvSpPr txBox="1">
                <a:spLocks noChangeArrowheads="1"/>
              </p:cNvSpPr>
              <p:nvPr/>
            </p:nvSpPr>
            <p:spPr bwMode="auto">
              <a:xfrm rot="2466958">
                <a:off x="503" y="3037"/>
                <a:ext cx="1732" cy="184"/>
              </a:xfrm>
              <a:prstGeom prst="rect">
                <a:avLst/>
              </a:prstGeom>
              <a:noFill/>
              <a:ln w="9525">
                <a:noFill/>
                <a:miter lim="800000"/>
                <a:headEnd/>
                <a:tailEnd/>
              </a:ln>
            </p:spPr>
            <p:txBody>
              <a:bodyPr wrap="none" lIns="88348" tIns="44175" rIns="88348" bIns="44175" anchor="ctr"/>
              <a:lstStyle/>
              <a:p>
                <a:pPr marL="282575" indent="-282575" algn="ctr" defTabSz="903288">
                  <a:lnSpc>
                    <a:spcPct val="90000"/>
                  </a:lnSpc>
                  <a:spcBef>
                    <a:spcPct val="50000"/>
                  </a:spcBef>
                  <a:buClr>
                    <a:schemeClr val="tx2"/>
                  </a:buClr>
                  <a:buFontTx/>
                  <a:buNone/>
                </a:pPr>
                <a:r>
                  <a:rPr lang="en-US" altLang="en-US" sz="1800" i="0">
                    <a:solidFill>
                      <a:srgbClr val="FF0000"/>
                    </a:solidFill>
                  </a:rPr>
                  <a:t>ISO 27001:2005</a:t>
                </a:r>
                <a:endParaRPr lang="en-US" altLang="en-US" sz="2400" i="0">
                  <a:solidFill>
                    <a:srgbClr val="FF0000"/>
                  </a:solidFill>
                  <a:latin typeface="Times New Roman" pitchFamily="18" charset="0"/>
                </a:endParaRPr>
              </a:p>
            </p:txBody>
          </p:sp>
        </p:grpSp>
        <p:grpSp>
          <p:nvGrpSpPr>
            <p:cNvPr id="13329" name="Group 18"/>
            <p:cNvGrpSpPr>
              <a:grpSpLocks/>
            </p:cNvGrpSpPr>
            <p:nvPr/>
          </p:nvGrpSpPr>
          <p:grpSpPr bwMode="auto">
            <a:xfrm>
              <a:off x="572" y="768"/>
              <a:ext cx="571" cy="701"/>
              <a:chOff x="472" y="824"/>
              <a:chExt cx="571" cy="701"/>
            </a:xfrm>
          </p:grpSpPr>
          <p:sp>
            <p:nvSpPr>
              <p:cNvPr id="13330" name="Rectangle 19"/>
              <p:cNvSpPr>
                <a:spLocks noChangeArrowheads="1"/>
              </p:cNvSpPr>
              <p:nvPr/>
            </p:nvSpPr>
            <p:spPr bwMode="auto">
              <a:xfrm>
                <a:off x="472" y="824"/>
                <a:ext cx="571" cy="701"/>
              </a:xfrm>
              <a:prstGeom prst="rect">
                <a:avLst/>
              </a:prstGeom>
              <a:solidFill>
                <a:srgbClr val="DDDDDD"/>
              </a:solidFill>
              <a:ln w="38100">
                <a:solidFill>
                  <a:schemeClr val="tx1"/>
                </a:solidFill>
                <a:miter lim="800000"/>
                <a:headEnd/>
                <a:tailEnd/>
              </a:ln>
            </p:spPr>
            <p:txBody>
              <a:bodyPr wrap="none" lIns="88348" tIns="44175" rIns="88348" bIns="44175" anchor="ctr"/>
              <a:lstStyle/>
              <a:p>
                <a:endParaRPr lang="en-US" altLang="en-US"/>
              </a:p>
            </p:txBody>
          </p:sp>
          <p:sp>
            <p:nvSpPr>
              <p:cNvPr id="13331" name="AutoShape 20"/>
              <p:cNvSpPr>
                <a:spLocks noChangeArrowheads="1"/>
              </p:cNvSpPr>
              <p:nvPr/>
            </p:nvSpPr>
            <p:spPr bwMode="auto">
              <a:xfrm>
                <a:off x="613" y="1405"/>
                <a:ext cx="52" cy="61"/>
              </a:xfrm>
              <a:prstGeom prst="diamond">
                <a:avLst/>
              </a:prstGeom>
              <a:solidFill>
                <a:srgbClr val="777777"/>
              </a:solidFill>
              <a:ln w="9525">
                <a:solidFill>
                  <a:srgbClr val="000000"/>
                </a:solidFill>
                <a:miter lim="800000"/>
                <a:headEnd/>
                <a:tailEnd/>
              </a:ln>
            </p:spPr>
            <p:txBody>
              <a:bodyPr wrap="none" lIns="88348" tIns="44175" rIns="88348" bIns="44175" anchor="ctr"/>
              <a:lstStyle/>
              <a:p>
                <a:endParaRPr lang="en-US" altLang="en-US"/>
              </a:p>
            </p:txBody>
          </p:sp>
          <p:sp>
            <p:nvSpPr>
              <p:cNvPr id="13332" name="Rectangle 21"/>
              <p:cNvSpPr>
                <a:spLocks noChangeArrowheads="1"/>
              </p:cNvSpPr>
              <p:nvPr/>
            </p:nvSpPr>
            <p:spPr bwMode="auto">
              <a:xfrm>
                <a:off x="866" y="1406"/>
                <a:ext cx="73" cy="66"/>
              </a:xfrm>
              <a:prstGeom prst="rect">
                <a:avLst/>
              </a:prstGeom>
              <a:solidFill>
                <a:srgbClr val="777777"/>
              </a:solidFill>
              <a:ln w="19050">
                <a:solidFill>
                  <a:srgbClr val="000000"/>
                </a:solidFill>
                <a:miter lim="800000"/>
                <a:headEnd/>
                <a:tailEnd/>
              </a:ln>
            </p:spPr>
            <p:txBody>
              <a:bodyPr wrap="none" lIns="88348" tIns="44175" rIns="88348" bIns="44175" anchor="ctr"/>
              <a:lstStyle/>
              <a:p>
                <a:endParaRPr lang="en-US" altLang="en-US"/>
              </a:p>
            </p:txBody>
          </p:sp>
          <p:graphicFrame>
            <p:nvGraphicFramePr>
              <p:cNvPr id="13333" name="Object 22"/>
              <p:cNvGraphicFramePr>
                <a:graphicFrameLocks noChangeAspect="1"/>
              </p:cNvGraphicFramePr>
              <p:nvPr/>
            </p:nvGraphicFramePr>
            <p:xfrm>
              <a:off x="487" y="841"/>
              <a:ext cx="499" cy="559"/>
            </p:xfrm>
            <a:graphic>
              <a:graphicData uri="http://schemas.openxmlformats.org/presentationml/2006/ole">
                <p:oleObj spid="_x0000_s13333" name="Document" r:id="rId4" imgW="5486400" imgH="6548628" progId="Word.Document.8">
                  <p:embed/>
                </p:oleObj>
              </a:graphicData>
            </a:graphic>
          </p:graphicFrame>
          <p:sp>
            <p:nvSpPr>
              <p:cNvPr id="13334" name="Oval 23"/>
              <p:cNvSpPr>
                <a:spLocks noChangeArrowheads="1"/>
              </p:cNvSpPr>
              <p:nvPr/>
            </p:nvSpPr>
            <p:spPr bwMode="auto">
              <a:xfrm>
                <a:off x="526" y="869"/>
                <a:ext cx="47" cy="51"/>
              </a:xfrm>
              <a:prstGeom prst="ellipse">
                <a:avLst/>
              </a:prstGeom>
              <a:solidFill>
                <a:srgbClr val="777777"/>
              </a:solidFill>
              <a:ln w="9525">
                <a:solidFill>
                  <a:srgbClr val="000000"/>
                </a:solidFill>
                <a:round/>
                <a:headEnd/>
                <a:tailEnd/>
              </a:ln>
            </p:spPr>
            <p:txBody>
              <a:bodyPr wrap="none" lIns="88348" tIns="44175" rIns="88348" bIns="44175" anchor="ctr"/>
              <a:lstStyle/>
              <a:p>
                <a:endParaRPr lang="en-US" altLang="en-US"/>
              </a:p>
            </p:txBody>
          </p:sp>
        </p:grpSp>
      </p:gr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ctrTitle"/>
          </p:nvPr>
        </p:nvSpPr>
        <p:spPr>
          <a:xfrm>
            <a:off x="711200" y="2311400"/>
            <a:ext cx="7756525" cy="693738"/>
          </a:xfrm>
        </p:spPr>
        <p:txBody>
          <a:bodyPr/>
          <a:lstStyle/>
          <a:p>
            <a:r>
              <a:rPr lang="en-US" altLang="en-US" smtClean="0"/>
              <a:t>ISMS process framework requirements</a:t>
            </a:r>
          </a:p>
        </p:txBody>
      </p:sp>
      <p:sp>
        <p:nvSpPr>
          <p:cNvPr id="14339" name="Text Box 4"/>
          <p:cNvSpPr txBox="1">
            <a:spLocks noChangeArrowheads="1"/>
          </p:cNvSpPr>
          <p:nvPr/>
        </p:nvSpPr>
        <p:spPr bwMode="auto">
          <a:xfrm>
            <a:off x="1779588" y="3698875"/>
            <a:ext cx="5407025" cy="369888"/>
          </a:xfrm>
          <a:prstGeom prst="rect">
            <a:avLst/>
          </a:prstGeom>
          <a:noFill/>
          <a:ln w="12700" cap="sq">
            <a:noFill/>
            <a:miter lim="800000"/>
            <a:headEnd type="none" w="sm" len="sm"/>
            <a:tailEnd type="none" w="sm" len="sm"/>
          </a:ln>
        </p:spPr>
        <p:txBody>
          <a:bodyPr>
            <a:spAutoFit/>
          </a:bodyPr>
          <a:lstStyle/>
          <a:p>
            <a:pPr>
              <a:lnSpc>
                <a:spcPct val="90000"/>
              </a:lnSpc>
              <a:spcBef>
                <a:spcPct val="50000"/>
              </a:spcBef>
              <a:buClr>
                <a:schemeClr val="bg2"/>
              </a:buClr>
              <a:buFont typeface="Wingdings" pitchFamily="2" charset="2"/>
              <a:buNone/>
            </a:pPr>
            <a:endParaRPr lang="en-US" altLang="en-US"/>
          </a:p>
        </p:txBody>
      </p:sp>
      <p:sp>
        <p:nvSpPr>
          <p:cNvPr id="14340" name="Text Box 5"/>
          <p:cNvSpPr txBox="1">
            <a:spLocks noChangeArrowheads="1"/>
          </p:cNvSpPr>
          <p:nvPr/>
        </p:nvSpPr>
        <p:spPr bwMode="auto">
          <a:xfrm>
            <a:off x="2347913" y="3698875"/>
            <a:ext cx="5265737" cy="592138"/>
          </a:xfrm>
          <a:prstGeom prst="rect">
            <a:avLst/>
          </a:prstGeom>
          <a:noFill/>
          <a:ln w="12700" cap="sq">
            <a:noFill/>
            <a:miter lim="800000"/>
            <a:headEnd type="none" w="sm" len="sm"/>
            <a:tailEnd type="none" w="sm" len="sm"/>
          </a:ln>
        </p:spPr>
        <p:txBody>
          <a:bodyPr>
            <a:spAutoFit/>
          </a:bodyPr>
          <a:lstStyle/>
          <a:p>
            <a:pPr>
              <a:lnSpc>
                <a:spcPct val="90000"/>
              </a:lnSpc>
              <a:spcBef>
                <a:spcPct val="50000"/>
              </a:spcBef>
              <a:buClr>
                <a:schemeClr val="bg2"/>
              </a:buClr>
              <a:buFont typeface="Wingdings" pitchFamily="2" charset="2"/>
              <a:buNone/>
            </a:pPr>
            <a:r>
              <a:rPr lang="en-US" altLang="en-US" sz="3600"/>
              <a:t>ISO 27001 Clause 4-8</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US" altLang="en-US" smtClean="0"/>
              <a:t>ISMS process framework requirements</a:t>
            </a:r>
          </a:p>
        </p:txBody>
      </p:sp>
      <p:sp>
        <p:nvSpPr>
          <p:cNvPr id="15363" name="Content Placeholder 2"/>
          <p:cNvSpPr>
            <a:spLocks noGrp="1"/>
          </p:cNvSpPr>
          <p:nvPr>
            <p:ph idx="1"/>
          </p:nvPr>
        </p:nvSpPr>
        <p:spPr/>
        <p:txBody>
          <a:bodyPr/>
          <a:lstStyle/>
          <a:p>
            <a:pPr>
              <a:buFont typeface="Wingdings" pitchFamily="2" charset="2"/>
              <a:buNone/>
            </a:pPr>
            <a:r>
              <a:rPr lang="en-US" altLang="en-US" smtClean="0">
                <a:solidFill>
                  <a:srgbClr val="003366"/>
                </a:solidFill>
              </a:rPr>
              <a:t>4. Information Security Management System</a:t>
            </a:r>
          </a:p>
          <a:p>
            <a:pPr lvl="1"/>
            <a:r>
              <a:rPr lang="en-US" altLang="en-US" smtClean="0"/>
              <a:t>4.2	Establishing and managing the ISMS</a:t>
            </a:r>
          </a:p>
          <a:p>
            <a:pPr lvl="1"/>
            <a:r>
              <a:rPr lang="en-US" altLang="en-US" smtClean="0"/>
              <a:t>4.3	Documentation requirements</a:t>
            </a:r>
          </a:p>
          <a:p>
            <a:pPr>
              <a:buFont typeface="Wingdings" pitchFamily="2" charset="2"/>
              <a:buNone/>
            </a:pPr>
            <a:r>
              <a:rPr lang="en-US" altLang="en-US" smtClean="0"/>
              <a:t>5. Management Responsibility</a:t>
            </a:r>
          </a:p>
          <a:p>
            <a:pPr>
              <a:buFont typeface="Wingdings" pitchFamily="2" charset="2"/>
              <a:buNone/>
            </a:pPr>
            <a:r>
              <a:rPr lang="en-US" altLang="en-US" smtClean="0"/>
              <a:t>6. Internal ISMS Audits</a:t>
            </a:r>
          </a:p>
          <a:p>
            <a:pPr>
              <a:buFont typeface="Wingdings" pitchFamily="2" charset="2"/>
              <a:buNone/>
            </a:pPr>
            <a:r>
              <a:rPr lang="en-US" altLang="en-US" smtClean="0"/>
              <a:t>7. Management Review of the ISMS</a:t>
            </a:r>
          </a:p>
          <a:p>
            <a:pPr>
              <a:buFont typeface="Wingdings" pitchFamily="2" charset="2"/>
              <a:buNone/>
            </a:pPr>
            <a:r>
              <a:rPr lang="en-US" altLang="en-US" smtClean="0"/>
              <a:t>8. ISMS Improvements</a:t>
            </a:r>
          </a:p>
        </p:txBody>
      </p:sp>
      <p:sp>
        <p:nvSpPr>
          <p:cNvPr id="15364" name="Slide Number Placeholder 3"/>
          <p:cNvSpPr>
            <a:spLocks noGrp="1"/>
          </p:cNvSpPr>
          <p:nvPr>
            <p:ph type="sldNum" sz="quarter" idx="10"/>
          </p:nvPr>
        </p:nvSpPr>
        <p:spPr>
          <a:noFill/>
        </p:spPr>
        <p:txBody>
          <a:bodyPr/>
          <a:lstStyle/>
          <a:p>
            <a:endParaRPr lang="en-US" altLang="en-US" smtClean="0"/>
          </a:p>
          <a:p>
            <a:fld id="{A79116A8-0118-4065-B041-15D97C79DA01}" type="slidenum">
              <a:rPr lang="en-US" altLang="en-US" smtClean="0"/>
              <a:pPr/>
              <a:t>13</a:t>
            </a:fld>
            <a:endParaRPr lang="en-US" altLang="en-US" smtClean="0"/>
          </a:p>
        </p:txBody>
      </p:sp>
      <p:sp>
        <p:nvSpPr>
          <p:cNvPr id="6" name="Text Box 4"/>
          <p:cNvSpPr txBox="1">
            <a:spLocks noChangeArrowheads="1"/>
          </p:cNvSpPr>
          <p:nvPr/>
        </p:nvSpPr>
        <p:spPr bwMode="auto">
          <a:xfrm>
            <a:off x="5181600" y="3200400"/>
            <a:ext cx="3733800" cy="646113"/>
          </a:xfrm>
          <a:prstGeom prst="rect">
            <a:avLst/>
          </a:prstGeom>
          <a:solidFill>
            <a:srgbClr val="99FFCC"/>
          </a:solidFill>
          <a:ln w="12700">
            <a:noFill/>
            <a:miter lim="800000"/>
            <a:headEnd type="none" w="sm" len="sm"/>
            <a:tailEnd type="none" w="sm" len="sm"/>
          </a:ln>
        </p:spPr>
        <p:txBody>
          <a:bodyPr>
            <a:spAutoFit/>
          </a:bodyPr>
          <a:lstStyle/>
          <a:p>
            <a:pPr algn="ctr" eaLnBrk="1" hangingPunct="1">
              <a:buFontTx/>
              <a:buNone/>
            </a:pPr>
            <a:r>
              <a:rPr lang="en-US" altLang="en-US" sz="1800" b="0" i="0">
                <a:solidFill>
                  <a:schemeClr val="tx1"/>
                </a:solidFill>
                <a:latin typeface="Century Schoolbook" pitchFamily="18" charset="0"/>
              </a:rPr>
              <a:t>Why conduct Internal Audits?</a:t>
            </a:r>
          </a:p>
          <a:p>
            <a:pPr algn="ctr" eaLnBrk="1" hangingPunct="1">
              <a:buFontTx/>
              <a:buNone/>
            </a:pPr>
            <a:r>
              <a:rPr lang="en-US" altLang="en-US" sz="1800" b="0" i="0">
                <a:solidFill>
                  <a:schemeClr val="tx1"/>
                </a:solidFill>
                <a:latin typeface="Century Schoolbook" pitchFamily="18" charset="0"/>
              </a:rPr>
              <a:t>Who conducts Internal Audits?</a:t>
            </a:r>
          </a:p>
        </p:txBody>
      </p:sp>
      <p:sp>
        <p:nvSpPr>
          <p:cNvPr id="7" name="Text Box 4"/>
          <p:cNvSpPr txBox="1">
            <a:spLocks noChangeArrowheads="1"/>
          </p:cNvSpPr>
          <p:nvPr/>
        </p:nvSpPr>
        <p:spPr bwMode="auto">
          <a:xfrm>
            <a:off x="5181600" y="4724400"/>
            <a:ext cx="3657600" cy="923925"/>
          </a:xfrm>
          <a:prstGeom prst="rect">
            <a:avLst/>
          </a:prstGeom>
          <a:solidFill>
            <a:srgbClr val="99FFCC"/>
          </a:solidFill>
          <a:ln w="12700">
            <a:noFill/>
            <a:miter lim="800000"/>
            <a:headEnd type="none" w="sm" len="sm"/>
            <a:tailEnd type="none" w="sm" len="sm"/>
          </a:ln>
        </p:spPr>
        <p:txBody>
          <a:bodyPr>
            <a:spAutoFit/>
          </a:bodyPr>
          <a:lstStyle/>
          <a:p>
            <a:pPr algn="ctr" eaLnBrk="1" hangingPunct="1">
              <a:buFontTx/>
              <a:buNone/>
            </a:pPr>
            <a:r>
              <a:rPr lang="en-US" altLang="en-US" sz="1800" b="0" i="0">
                <a:solidFill>
                  <a:schemeClr val="tx1"/>
                </a:solidFill>
                <a:latin typeface="Century Schoolbook" pitchFamily="18" charset="0"/>
              </a:rPr>
              <a:t>What is the difference between </a:t>
            </a:r>
          </a:p>
          <a:p>
            <a:pPr algn="ctr" eaLnBrk="1" hangingPunct="1">
              <a:buFontTx/>
              <a:buNone/>
            </a:pPr>
            <a:r>
              <a:rPr lang="en-US" altLang="en-US" sz="1800" b="0" i="0">
                <a:solidFill>
                  <a:schemeClr val="tx1"/>
                </a:solidFill>
                <a:latin typeface="Century Schoolbook" pitchFamily="18" charset="0"/>
              </a:rPr>
              <a:t>Corrective Action and </a:t>
            </a:r>
          </a:p>
          <a:p>
            <a:pPr algn="ctr" eaLnBrk="1" hangingPunct="1">
              <a:buFontTx/>
              <a:buNone/>
            </a:pPr>
            <a:r>
              <a:rPr lang="en-US" altLang="en-US" sz="1800" b="0" i="0">
                <a:solidFill>
                  <a:schemeClr val="tx1"/>
                </a:solidFill>
                <a:latin typeface="Century Schoolbook" pitchFamily="18" charset="0"/>
              </a:rPr>
              <a:t>Preventive action?</a:t>
            </a:r>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1+#ppt_w/2"/>
                                          </p:val>
                                        </p:tav>
                                        <p:tav tm="100000">
                                          <p:val>
                                            <p:strVal val="#ppt_x"/>
                                          </p:val>
                                        </p:tav>
                                      </p:tavLst>
                                    </p:anim>
                                    <p:anim calcmode="lin" valueType="num">
                                      <p:cBhvr additive="base">
                                        <p:cTn id="14"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ctrTitle"/>
          </p:nvPr>
        </p:nvSpPr>
        <p:spPr/>
        <p:txBody>
          <a:bodyPr/>
          <a:lstStyle/>
          <a:p>
            <a:r>
              <a:rPr lang="en-US" altLang="en-US" smtClean="0"/>
              <a:t>ISMS control requirements</a:t>
            </a:r>
          </a:p>
        </p:txBody>
      </p:sp>
      <p:sp>
        <p:nvSpPr>
          <p:cNvPr id="16387" name="Rectangle 3"/>
          <p:cNvSpPr>
            <a:spLocks noGrp="1" noChangeArrowheads="1"/>
          </p:cNvSpPr>
          <p:nvPr>
            <p:ph type="subTitle" idx="1"/>
          </p:nvPr>
        </p:nvSpPr>
        <p:spPr>
          <a:xfrm>
            <a:off x="1352550" y="3852863"/>
            <a:ext cx="6475413" cy="1155700"/>
          </a:xfrm>
        </p:spPr>
        <p:txBody>
          <a:bodyPr/>
          <a:lstStyle/>
          <a:p>
            <a:r>
              <a:rPr lang="en-US" altLang="en-US" sz="3600" b="0" smtClean="0"/>
              <a:t>Annexure – A : Control objectives &amp; controls</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Number Placeholder 2"/>
          <p:cNvSpPr>
            <a:spLocks noGrp="1"/>
          </p:cNvSpPr>
          <p:nvPr>
            <p:ph type="sldNum" sz="quarter" idx="10"/>
          </p:nvPr>
        </p:nvSpPr>
        <p:spPr>
          <a:noFill/>
        </p:spPr>
        <p:txBody>
          <a:bodyPr/>
          <a:lstStyle/>
          <a:p>
            <a:endParaRPr lang="en-US" altLang="en-US" smtClean="0"/>
          </a:p>
          <a:p>
            <a:fld id="{3632BFF9-1338-4512-960C-45E69CD3CB1D}" type="slidenum">
              <a:rPr lang="en-US" altLang="en-US" smtClean="0">
                <a:solidFill>
                  <a:schemeClr val="tx1"/>
                </a:solidFill>
              </a:rPr>
              <a:pPr/>
              <a:t>15</a:t>
            </a:fld>
            <a:endParaRPr lang="en-US" altLang="en-US" smtClean="0"/>
          </a:p>
        </p:txBody>
      </p:sp>
      <p:sp>
        <p:nvSpPr>
          <p:cNvPr id="17411" name="Rectangle 2"/>
          <p:cNvSpPr>
            <a:spLocks noGrp="1" noChangeArrowheads="1"/>
          </p:cNvSpPr>
          <p:nvPr>
            <p:ph type="title"/>
          </p:nvPr>
        </p:nvSpPr>
        <p:spPr>
          <a:xfrm>
            <a:off x="838200" y="144463"/>
            <a:ext cx="7543800" cy="733425"/>
          </a:xfrm>
        </p:spPr>
        <p:txBody>
          <a:bodyPr/>
          <a:lstStyle/>
          <a:p>
            <a:r>
              <a:rPr lang="en-US" altLang="en-US" b="1" smtClean="0"/>
              <a:t>ISO 27001: Control Objectives and Controls</a:t>
            </a:r>
          </a:p>
        </p:txBody>
      </p:sp>
      <p:sp>
        <p:nvSpPr>
          <p:cNvPr id="1271811" name="Rectangle 3"/>
          <p:cNvSpPr>
            <a:spLocks noChangeArrowheads="1"/>
          </p:cNvSpPr>
          <p:nvPr/>
        </p:nvSpPr>
        <p:spPr bwMode="auto">
          <a:xfrm>
            <a:off x="3352800" y="2438400"/>
            <a:ext cx="2514600" cy="990600"/>
          </a:xfrm>
          <a:prstGeom prst="rect">
            <a:avLst/>
          </a:prstGeom>
          <a:solidFill>
            <a:srgbClr val="FFCC00"/>
          </a:solidFill>
          <a:ln w="9525">
            <a:miter lim="800000"/>
            <a:headEnd/>
            <a:tailEnd/>
          </a:ln>
          <a:scene3d>
            <a:camera prst="legacyObliqueTopLeft"/>
            <a:lightRig rig="legacyFlat3" dir="t"/>
          </a:scene3d>
          <a:sp3d extrusionH="430200" prstMaterial="legacyMatte">
            <a:bevelT w="13500" h="13500" prst="angle"/>
            <a:bevelB w="13500" h="13500" prst="angle"/>
            <a:extrusionClr>
              <a:srgbClr val="FFCC00"/>
            </a:extrusionClr>
          </a:sp3d>
        </p:spPr>
        <p:txBody>
          <a:bodyPr wrap="none" lIns="90398" tIns="45199" rIns="90398" bIns="45199" anchor="ctr">
            <a:flatTx/>
          </a:bodyPr>
          <a:lstStyle/>
          <a:p>
            <a:pPr algn="ctr" defTabSz="903288">
              <a:buFontTx/>
              <a:buNone/>
            </a:pPr>
            <a:r>
              <a:rPr lang="en-US" altLang="en-US" sz="2400" b="0" i="0">
                <a:solidFill>
                  <a:srgbClr val="000099"/>
                </a:solidFill>
                <a:latin typeface="Times New Roman" pitchFamily="18" charset="0"/>
              </a:rPr>
              <a:t>39 Control </a:t>
            </a:r>
            <a:br>
              <a:rPr lang="en-US" altLang="en-US" sz="2400" b="0" i="0">
                <a:solidFill>
                  <a:srgbClr val="000099"/>
                </a:solidFill>
                <a:latin typeface="Times New Roman" pitchFamily="18" charset="0"/>
              </a:rPr>
            </a:br>
            <a:r>
              <a:rPr lang="en-US" altLang="en-US" sz="2400" b="0" i="0">
                <a:solidFill>
                  <a:srgbClr val="000099"/>
                </a:solidFill>
                <a:latin typeface="Times New Roman" pitchFamily="18" charset="0"/>
              </a:rPr>
              <a:t>Objectives</a:t>
            </a:r>
          </a:p>
        </p:txBody>
      </p:sp>
      <p:sp>
        <p:nvSpPr>
          <p:cNvPr id="1271812" name="Rectangle 4"/>
          <p:cNvSpPr>
            <a:spLocks noChangeArrowheads="1"/>
          </p:cNvSpPr>
          <p:nvPr/>
        </p:nvSpPr>
        <p:spPr bwMode="auto">
          <a:xfrm>
            <a:off x="3352800" y="3962400"/>
            <a:ext cx="2514600" cy="990600"/>
          </a:xfrm>
          <a:prstGeom prst="rect">
            <a:avLst/>
          </a:prstGeom>
          <a:solidFill>
            <a:srgbClr val="FFCC00"/>
          </a:solidFill>
          <a:ln w="9525">
            <a:miter lim="800000"/>
            <a:headEnd/>
            <a:tailEnd/>
          </a:ln>
          <a:scene3d>
            <a:camera prst="legacyObliqueTopLeft"/>
            <a:lightRig rig="legacyFlat3" dir="t"/>
          </a:scene3d>
          <a:sp3d extrusionH="430200" prstMaterial="legacyMatte">
            <a:bevelT w="13500" h="13500" prst="angle"/>
            <a:bevelB w="13500" h="13500" prst="angle"/>
            <a:extrusionClr>
              <a:srgbClr val="FFCC00"/>
            </a:extrusionClr>
          </a:sp3d>
        </p:spPr>
        <p:txBody>
          <a:bodyPr wrap="none" lIns="90398" tIns="45199" rIns="90398" bIns="45199" anchor="ctr">
            <a:flatTx/>
          </a:bodyPr>
          <a:lstStyle/>
          <a:p>
            <a:pPr algn="ctr" defTabSz="903288">
              <a:buFontTx/>
              <a:buNone/>
            </a:pPr>
            <a:r>
              <a:rPr lang="en-US" altLang="en-US" sz="2400" b="0" i="0">
                <a:solidFill>
                  <a:srgbClr val="000099"/>
                </a:solidFill>
                <a:latin typeface="Times New Roman" pitchFamily="18" charset="0"/>
              </a:rPr>
              <a:t>133 Controls</a:t>
            </a:r>
          </a:p>
        </p:txBody>
      </p:sp>
      <p:sp>
        <p:nvSpPr>
          <p:cNvPr id="1271813" name="AutoShape 5"/>
          <p:cNvSpPr>
            <a:spLocks noChangeArrowheads="1"/>
          </p:cNvSpPr>
          <p:nvPr/>
        </p:nvSpPr>
        <p:spPr bwMode="auto">
          <a:xfrm>
            <a:off x="2362200" y="2971800"/>
            <a:ext cx="914400" cy="1600200"/>
          </a:xfrm>
          <a:prstGeom prst="curvedRightArrow">
            <a:avLst>
              <a:gd name="adj1" fmla="val 35000"/>
              <a:gd name="adj2" fmla="val 70000"/>
              <a:gd name="adj3" fmla="val 33333"/>
            </a:avLst>
          </a:prstGeom>
          <a:solidFill>
            <a:schemeClr val="accent1"/>
          </a:solidFill>
          <a:ln w="9525">
            <a:solidFill>
              <a:schemeClr val="tx1"/>
            </a:solidFill>
            <a:miter lim="800000"/>
            <a:headEnd/>
            <a:tailEnd/>
          </a:ln>
        </p:spPr>
        <p:txBody>
          <a:bodyPr wrap="none" anchor="ctr"/>
          <a:lstStyle/>
          <a:p>
            <a:endParaRPr lang="en-US" altLang="en-US"/>
          </a:p>
        </p:txBody>
      </p:sp>
      <p:sp>
        <p:nvSpPr>
          <p:cNvPr id="1271814" name="Text Box 6"/>
          <p:cNvSpPr txBox="1">
            <a:spLocks noChangeArrowheads="1"/>
          </p:cNvSpPr>
          <p:nvPr/>
        </p:nvSpPr>
        <p:spPr bwMode="auto">
          <a:xfrm>
            <a:off x="7010400" y="3352800"/>
            <a:ext cx="1219200" cy="641350"/>
          </a:xfrm>
          <a:prstGeom prst="rect">
            <a:avLst/>
          </a:prstGeom>
          <a:noFill/>
          <a:ln w="9525">
            <a:noFill/>
            <a:miter lim="800000"/>
            <a:headEnd/>
            <a:tailEnd/>
          </a:ln>
        </p:spPr>
        <p:txBody>
          <a:bodyPr lIns="90398" tIns="45199" rIns="90398" bIns="45199">
            <a:spAutoFit/>
          </a:bodyPr>
          <a:lstStyle/>
          <a:p>
            <a:pPr algn="ctr" defTabSz="903288">
              <a:spcBef>
                <a:spcPct val="50000"/>
              </a:spcBef>
              <a:buFontTx/>
              <a:buNone/>
            </a:pPr>
            <a:r>
              <a:rPr lang="en-US" altLang="en-US" sz="1800" b="0" i="0">
                <a:solidFill>
                  <a:schemeClr val="tx1"/>
                </a:solidFill>
                <a:latin typeface="Times New Roman" pitchFamily="18" charset="0"/>
              </a:rPr>
              <a:t>Satisfies Objectives</a:t>
            </a:r>
          </a:p>
        </p:txBody>
      </p:sp>
      <p:sp>
        <p:nvSpPr>
          <p:cNvPr id="1271815" name="Text Box 7"/>
          <p:cNvSpPr txBox="1">
            <a:spLocks noChangeArrowheads="1"/>
          </p:cNvSpPr>
          <p:nvPr/>
        </p:nvSpPr>
        <p:spPr bwMode="auto">
          <a:xfrm>
            <a:off x="609600" y="3429000"/>
            <a:ext cx="1600200" cy="641350"/>
          </a:xfrm>
          <a:prstGeom prst="rect">
            <a:avLst/>
          </a:prstGeom>
          <a:noFill/>
          <a:ln w="9525">
            <a:noFill/>
            <a:miter lim="800000"/>
            <a:headEnd/>
            <a:tailEnd/>
          </a:ln>
        </p:spPr>
        <p:txBody>
          <a:bodyPr lIns="90398" tIns="45199" rIns="90398" bIns="45199">
            <a:spAutoFit/>
          </a:bodyPr>
          <a:lstStyle/>
          <a:p>
            <a:pPr algn="ctr" defTabSz="903288">
              <a:spcBef>
                <a:spcPct val="50000"/>
              </a:spcBef>
              <a:buFontTx/>
              <a:buNone/>
            </a:pPr>
            <a:r>
              <a:rPr lang="en-US" altLang="en-US" sz="1800" b="0" i="0">
                <a:solidFill>
                  <a:schemeClr val="tx1"/>
                </a:solidFill>
                <a:latin typeface="Times New Roman" pitchFamily="18" charset="0"/>
              </a:rPr>
              <a:t>Specifies Requirements</a:t>
            </a:r>
          </a:p>
        </p:txBody>
      </p:sp>
      <p:sp>
        <p:nvSpPr>
          <p:cNvPr id="1271816" name="Oval 8"/>
          <p:cNvSpPr>
            <a:spLocks noChangeArrowheads="1"/>
          </p:cNvSpPr>
          <p:nvPr/>
        </p:nvSpPr>
        <p:spPr bwMode="auto">
          <a:xfrm>
            <a:off x="304800" y="1981200"/>
            <a:ext cx="8534400" cy="3505200"/>
          </a:xfrm>
          <a:prstGeom prst="ellipse">
            <a:avLst/>
          </a:prstGeom>
          <a:noFill/>
          <a:ln w="9525">
            <a:solidFill>
              <a:srgbClr val="808000"/>
            </a:solidFill>
            <a:round/>
            <a:headEnd/>
            <a:tailEnd/>
          </a:ln>
          <a:scene3d>
            <a:camera prst="legacyObliqueTopLeft"/>
            <a:lightRig rig="legacyFlat3" dir="t"/>
          </a:scene3d>
          <a:sp3d extrusionH="430200" prstMaterial="legacyMatte">
            <a:bevelT w="13500" h="13500" prst="angle"/>
            <a:bevelB w="13500" h="13500" prst="angle"/>
            <a:extrusionClr>
              <a:srgbClr val="808000"/>
            </a:extrusionClr>
          </a:sp3d>
        </p:spPr>
        <p:txBody>
          <a:bodyPr wrap="none" anchor="ctr">
            <a:flatTx/>
          </a:bodyPr>
          <a:lstStyle/>
          <a:p>
            <a:endParaRPr lang="en-US" altLang="en-US"/>
          </a:p>
        </p:txBody>
      </p:sp>
      <p:sp>
        <p:nvSpPr>
          <p:cNvPr id="1271817" name="Text Box 9"/>
          <p:cNvSpPr txBox="1">
            <a:spLocks noChangeArrowheads="1"/>
          </p:cNvSpPr>
          <p:nvPr/>
        </p:nvSpPr>
        <p:spPr bwMode="auto">
          <a:xfrm>
            <a:off x="3733800" y="5562600"/>
            <a:ext cx="1600200" cy="365125"/>
          </a:xfrm>
          <a:prstGeom prst="rect">
            <a:avLst/>
          </a:prstGeom>
          <a:noFill/>
          <a:ln w="9525">
            <a:noFill/>
            <a:miter lim="800000"/>
            <a:headEnd/>
            <a:tailEnd/>
          </a:ln>
        </p:spPr>
        <p:txBody>
          <a:bodyPr lIns="90398" tIns="45199" rIns="90398" bIns="45199">
            <a:spAutoFit/>
          </a:bodyPr>
          <a:lstStyle/>
          <a:p>
            <a:pPr algn="ctr" defTabSz="903288">
              <a:spcBef>
                <a:spcPct val="50000"/>
              </a:spcBef>
              <a:buFontTx/>
              <a:buNone/>
            </a:pPr>
            <a:r>
              <a:rPr lang="en-US" altLang="en-US" sz="1800" b="0" i="0">
                <a:solidFill>
                  <a:schemeClr val="tx1"/>
                </a:solidFill>
                <a:latin typeface="Times New Roman" pitchFamily="18" charset="0"/>
              </a:rPr>
              <a:t>11 Domains</a:t>
            </a:r>
          </a:p>
        </p:txBody>
      </p:sp>
      <p:sp>
        <p:nvSpPr>
          <p:cNvPr id="1271818" name="AutoShape 10"/>
          <p:cNvSpPr>
            <a:spLocks noChangeArrowheads="1"/>
          </p:cNvSpPr>
          <p:nvPr/>
        </p:nvSpPr>
        <p:spPr bwMode="auto">
          <a:xfrm rot="10731010">
            <a:off x="5867400" y="2895600"/>
            <a:ext cx="914400" cy="1600200"/>
          </a:xfrm>
          <a:prstGeom prst="curvedRightArrow">
            <a:avLst>
              <a:gd name="adj1" fmla="val 35000"/>
              <a:gd name="adj2" fmla="val 70000"/>
              <a:gd name="adj3" fmla="val 33333"/>
            </a:avLst>
          </a:prstGeom>
          <a:solidFill>
            <a:schemeClr val="accent1"/>
          </a:solidFill>
          <a:ln w="9525">
            <a:solidFill>
              <a:schemeClr val="tx1"/>
            </a:solidFill>
            <a:miter lim="800000"/>
            <a:headEnd/>
            <a:tailEnd/>
          </a:ln>
        </p:spPr>
        <p:txBody>
          <a:bodyPr wrap="none" anchor="ctr"/>
          <a:lstStyle/>
          <a:p>
            <a:endParaRPr lang="en-US"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1" fill="hold" grpId="0" nodeType="clickEffect">
                                  <p:stCondLst>
                                    <p:cond delay="0"/>
                                  </p:stCondLst>
                                  <p:childTnLst>
                                    <p:set>
                                      <p:cBhvr>
                                        <p:cTn id="6" dur="1" fill="hold">
                                          <p:stCondLst>
                                            <p:cond delay="0"/>
                                          </p:stCondLst>
                                        </p:cTn>
                                        <p:tgtEl>
                                          <p:spTgt spid="1271816"/>
                                        </p:tgtEl>
                                        <p:attrNameLst>
                                          <p:attrName>style.visibility</p:attrName>
                                        </p:attrNameLst>
                                      </p:cBhvr>
                                      <p:to>
                                        <p:strVal val="visible"/>
                                      </p:to>
                                    </p:set>
                                    <p:anim calcmode="lin" valueType="num">
                                      <p:cBhvr additive="base">
                                        <p:cTn id="7" dur="500" fill="hold"/>
                                        <p:tgtEl>
                                          <p:spTgt spid="1271816"/>
                                        </p:tgtEl>
                                        <p:attrNameLst>
                                          <p:attrName>ppt_x</p:attrName>
                                        </p:attrNameLst>
                                      </p:cBhvr>
                                      <p:tavLst>
                                        <p:tav tm="0">
                                          <p:val>
                                            <p:strVal val="#ppt_x"/>
                                          </p:val>
                                        </p:tav>
                                        <p:tav tm="100000">
                                          <p:val>
                                            <p:strVal val="#ppt_x"/>
                                          </p:val>
                                        </p:tav>
                                      </p:tavLst>
                                    </p:anim>
                                    <p:anim calcmode="lin" valueType="num">
                                      <p:cBhvr additive="base">
                                        <p:cTn id="8" dur="500" fill="hold"/>
                                        <p:tgtEl>
                                          <p:spTgt spid="1271816"/>
                                        </p:tgtEl>
                                        <p:attrNameLst>
                                          <p:attrName>ppt_y</p:attrName>
                                        </p:attrNameLst>
                                      </p:cBhvr>
                                      <p:tavLst>
                                        <p:tav tm="0">
                                          <p:val>
                                            <p:strVal val="0-#ppt_h/2"/>
                                          </p:val>
                                        </p:tav>
                                        <p:tav tm="100000">
                                          <p:val>
                                            <p:strVal val="#ppt_y"/>
                                          </p:val>
                                        </p:tav>
                                      </p:tavLst>
                                    </p:anim>
                                  </p:childTnLst>
                                </p:cTn>
                              </p:par>
                            </p:childTnLst>
                          </p:cTn>
                        </p:par>
                        <p:par>
                          <p:cTn id="9" fill="hold" nodeType="afterGroup">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271817"/>
                                        </p:tgtEl>
                                        <p:attrNameLst>
                                          <p:attrName>style.visibility</p:attrName>
                                        </p:attrNameLst>
                                      </p:cBhvr>
                                      <p:to>
                                        <p:strVal val="visible"/>
                                      </p:to>
                                    </p:set>
                                    <p:anim calcmode="lin" valueType="num">
                                      <p:cBhvr additive="base">
                                        <p:cTn id="12" dur="500" fill="hold"/>
                                        <p:tgtEl>
                                          <p:spTgt spid="1271817"/>
                                        </p:tgtEl>
                                        <p:attrNameLst>
                                          <p:attrName>ppt_x</p:attrName>
                                        </p:attrNameLst>
                                      </p:cBhvr>
                                      <p:tavLst>
                                        <p:tav tm="0">
                                          <p:val>
                                            <p:strVal val="#ppt_x"/>
                                          </p:val>
                                        </p:tav>
                                        <p:tav tm="100000">
                                          <p:val>
                                            <p:strVal val="#ppt_x"/>
                                          </p:val>
                                        </p:tav>
                                      </p:tavLst>
                                    </p:anim>
                                    <p:anim calcmode="lin" valueType="num">
                                      <p:cBhvr additive="base">
                                        <p:cTn id="13" dur="500" fill="hold"/>
                                        <p:tgtEl>
                                          <p:spTgt spid="1271817"/>
                                        </p:tgtEl>
                                        <p:attrNameLst>
                                          <p:attrName>ppt_y</p:attrName>
                                        </p:attrNameLst>
                                      </p:cBhvr>
                                      <p:tavLst>
                                        <p:tav tm="0">
                                          <p:val>
                                            <p:strVal val="1+#ppt_h/2"/>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2" presetClass="entr" presetSubtype="1" fill="hold" grpId="0" nodeType="clickEffect">
                                  <p:stCondLst>
                                    <p:cond delay="0"/>
                                  </p:stCondLst>
                                  <p:childTnLst>
                                    <p:set>
                                      <p:cBhvr>
                                        <p:cTn id="17" dur="1" fill="hold">
                                          <p:stCondLst>
                                            <p:cond delay="0"/>
                                          </p:stCondLst>
                                        </p:cTn>
                                        <p:tgtEl>
                                          <p:spTgt spid="1271811"/>
                                        </p:tgtEl>
                                        <p:attrNameLst>
                                          <p:attrName>style.visibility</p:attrName>
                                        </p:attrNameLst>
                                      </p:cBhvr>
                                      <p:to>
                                        <p:strVal val="visible"/>
                                      </p:to>
                                    </p:set>
                                    <p:anim calcmode="lin" valueType="num">
                                      <p:cBhvr additive="base">
                                        <p:cTn id="18" dur="500" fill="hold"/>
                                        <p:tgtEl>
                                          <p:spTgt spid="1271811"/>
                                        </p:tgtEl>
                                        <p:attrNameLst>
                                          <p:attrName>ppt_x</p:attrName>
                                        </p:attrNameLst>
                                      </p:cBhvr>
                                      <p:tavLst>
                                        <p:tav tm="0">
                                          <p:val>
                                            <p:strVal val="#ppt_x"/>
                                          </p:val>
                                        </p:tav>
                                        <p:tav tm="100000">
                                          <p:val>
                                            <p:strVal val="#ppt_x"/>
                                          </p:val>
                                        </p:tav>
                                      </p:tavLst>
                                    </p:anim>
                                    <p:anim calcmode="lin" valueType="num">
                                      <p:cBhvr additive="base">
                                        <p:cTn id="19" dur="500" fill="hold"/>
                                        <p:tgtEl>
                                          <p:spTgt spid="1271811"/>
                                        </p:tgtEl>
                                        <p:attrNameLst>
                                          <p:attrName>ppt_y</p:attrName>
                                        </p:attrNameLst>
                                      </p:cBhvr>
                                      <p:tavLst>
                                        <p:tav tm="0">
                                          <p:val>
                                            <p:strVal val="0-#ppt_h/2"/>
                                          </p:val>
                                        </p:tav>
                                        <p:tav tm="100000">
                                          <p:val>
                                            <p:strVal val="#ppt_y"/>
                                          </p:val>
                                        </p:tav>
                                      </p:tavLst>
                                    </p:anim>
                                  </p:childTnLst>
                                </p:cTn>
                              </p:par>
                            </p:childTnLst>
                          </p:cTn>
                        </p:par>
                      </p:childTnLst>
                    </p:cTn>
                  </p:par>
                  <p:par>
                    <p:cTn id="20" fill="hold" nodeType="clickPar">
                      <p:stCondLst>
                        <p:cond delay="indefinite"/>
                      </p:stCondLst>
                      <p:childTnLst>
                        <p:par>
                          <p:cTn id="21" fill="hold" nodeType="withGroup">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1271812"/>
                                        </p:tgtEl>
                                        <p:attrNameLst>
                                          <p:attrName>style.visibility</p:attrName>
                                        </p:attrNameLst>
                                      </p:cBhvr>
                                      <p:to>
                                        <p:strVal val="visible"/>
                                      </p:to>
                                    </p:set>
                                    <p:anim calcmode="lin" valueType="num">
                                      <p:cBhvr additive="base">
                                        <p:cTn id="24" dur="500" fill="hold"/>
                                        <p:tgtEl>
                                          <p:spTgt spid="1271812"/>
                                        </p:tgtEl>
                                        <p:attrNameLst>
                                          <p:attrName>ppt_x</p:attrName>
                                        </p:attrNameLst>
                                      </p:cBhvr>
                                      <p:tavLst>
                                        <p:tav tm="0">
                                          <p:val>
                                            <p:strVal val="#ppt_x"/>
                                          </p:val>
                                        </p:tav>
                                        <p:tav tm="100000">
                                          <p:val>
                                            <p:strVal val="#ppt_x"/>
                                          </p:val>
                                        </p:tav>
                                      </p:tavLst>
                                    </p:anim>
                                    <p:anim calcmode="lin" valueType="num">
                                      <p:cBhvr additive="base">
                                        <p:cTn id="25" dur="500" fill="hold"/>
                                        <p:tgtEl>
                                          <p:spTgt spid="1271812"/>
                                        </p:tgtEl>
                                        <p:attrNameLst>
                                          <p:attrName>ppt_y</p:attrName>
                                        </p:attrNameLst>
                                      </p:cBhvr>
                                      <p:tavLst>
                                        <p:tav tm="0">
                                          <p:val>
                                            <p:strVal val="1+#ppt_h/2"/>
                                          </p:val>
                                        </p:tav>
                                        <p:tav tm="100000">
                                          <p:val>
                                            <p:strVal val="#ppt_y"/>
                                          </p:val>
                                        </p:tav>
                                      </p:tavLst>
                                    </p:anim>
                                  </p:childTnLst>
                                </p:cTn>
                              </p:par>
                            </p:childTnLst>
                          </p:cTn>
                        </p:par>
                      </p:childTnLst>
                    </p:cTn>
                  </p:par>
                  <p:par>
                    <p:cTn id="26" fill="hold" nodeType="clickPar">
                      <p:stCondLst>
                        <p:cond delay="indefinite"/>
                      </p:stCondLst>
                      <p:childTnLst>
                        <p:par>
                          <p:cTn id="27" fill="hold" nodeType="withGroup">
                            <p:stCondLst>
                              <p:cond delay="0"/>
                            </p:stCondLst>
                            <p:childTnLst>
                              <p:par>
                                <p:cTn id="28" presetID="2" presetClass="entr" presetSubtype="8" fill="hold" grpId="0" nodeType="clickEffect">
                                  <p:stCondLst>
                                    <p:cond delay="0"/>
                                  </p:stCondLst>
                                  <p:childTnLst>
                                    <p:set>
                                      <p:cBhvr>
                                        <p:cTn id="29" dur="1" fill="hold">
                                          <p:stCondLst>
                                            <p:cond delay="0"/>
                                          </p:stCondLst>
                                        </p:cTn>
                                        <p:tgtEl>
                                          <p:spTgt spid="1271813"/>
                                        </p:tgtEl>
                                        <p:attrNameLst>
                                          <p:attrName>style.visibility</p:attrName>
                                        </p:attrNameLst>
                                      </p:cBhvr>
                                      <p:to>
                                        <p:strVal val="visible"/>
                                      </p:to>
                                    </p:set>
                                    <p:anim calcmode="lin" valueType="num">
                                      <p:cBhvr additive="base">
                                        <p:cTn id="30" dur="500" fill="hold"/>
                                        <p:tgtEl>
                                          <p:spTgt spid="1271813"/>
                                        </p:tgtEl>
                                        <p:attrNameLst>
                                          <p:attrName>ppt_x</p:attrName>
                                        </p:attrNameLst>
                                      </p:cBhvr>
                                      <p:tavLst>
                                        <p:tav tm="0">
                                          <p:val>
                                            <p:strVal val="0-#ppt_w/2"/>
                                          </p:val>
                                        </p:tav>
                                        <p:tav tm="100000">
                                          <p:val>
                                            <p:strVal val="#ppt_x"/>
                                          </p:val>
                                        </p:tav>
                                      </p:tavLst>
                                    </p:anim>
                                    <p:anim calcmode="lin" valueType="num">
                                      <p:cBhvr additive="base">
                                        <p:cTn id="31" dur="500" fill="hold"/>
                                        <p:tgtEl>
                                          <p:spTgt spid="1271813"/>
                                        </p:tgtEl>
                                        <p:attrNameLst>
                                          <p:attrName>ppt_y</p:attrName>
                                        </p:attrNameLst>
                                      </p:cBhvr>
                                      <p:tavLst>
                                        <p:tav tm="0">
                                          <p:val>
                                            <p:strVal val="#ppt_y"/>
                                          </p:val>
                                        </p:tav>
                                        <p:tav tm="100000">
                                          <p:val>
                                            <p:strVal val="#ppt_y"/>
                                          </p:val>
                                        </p:tav>
                                      </p:tavLst>
                                    </p:anim>
                                  </p:childTnLst>
                                </p:cTn>
                              </p:par>
                            </p:childTnLst>
                          </p:cTn>
                        </p:par>
                        <p:par>
                          <p:cTn id="32" fill="hold" nodeType="afterGroup">
                            <p:stCondLst>
                              <p:cond delay="500"/>
                            </p:stCondLst>
                            <p:childTnLst>
                              <p:par>
                                <p:cTn id="33" presetID="2" presetClass="entr" presetSubtype="8" fill="hold" grpId="0" nodeType="afterEffect">
                                  <p:stCondLst>
                                    <p:cond delay="0"/>
                                  </p:stCondLst>
                                  <p:childTnLst>
                                    <p:set>
                                      <p:cBhvr>
                                        <p:cTn id="34" dur="1" fill="hold">
                                          <p:stCondLst>
                                            <p:cond delay="0"/>
                                          </p:stCondLst>
                                        </p:cTn>
                                        <p:tgtEl>
                                          <p:spTgt spid="1271815"/>
                                        </p:tgtEl>
                                        <p:attrNameLst>
                                          <p:attrName>style.visibility</p:attrName>
                                        </p:attrNameLst>
                                      </p:cBhvr>
                                      <p:to>
                                        <p:strVal val="visible"/>
                                      </p:to>
                                    </p:set>
                                    <p:anim calcmode="lin" valueType="num">
                                      <p:cBhvr additive="base">
                                        <p:cTn id="35" dur="500" fill="hold"/>
                                        <p:tgtEl>
                                          <p:spTgt spid="1271815"/>
                                        </p:tgtEl>
                                        <p:attrNameLst>
                                          <p:attrName>ppt_x</p:attrName>
                                        </p:attrNameLst>
                                      </p:cBhvr>
                                      <p:tavLst>
                                        <p:tav tm="0">
                                          <p:val>
                                            <p:strVal val="0-#ppt_w/2"/>
                                          </p:val>
                                        </p:tav>
                                        <p:tav tm="100000">
                                          <p:val>
                                            <p:strVal val="#ppt_x"/>
                                          </p:val>
                                        </p:tav>
                                      </p:tavLst>
                                    </p:anim>
                                    <p:anim calcmode="lin" valueType="num">
                                      <p:cBhvr additive="base">
                                        <p:cTn id="36" dur="500" fill="hold"/>
                                        <p:tgtEl>
                                          <p:spTgt spid="1271815"/>
                                        </p:tgtEl>
                                        <p:attrNameLst>
                                          <p:attrName>ppt_y</p:attrName>
                                        </p:attrNameLst>
                                      </p:cBhvr>
                                      <p:tavLst>
                                        <p:tav tm="0">
                                          <p:val>
                                            <p:strVal val="#ppt_y"/>
                                          </p:val>
                                        </p:tav>
                                        <p:tav tm="100000">
                                          <p:val>
                                            <p:strVal val="#ppt_y"/>
                                          </p:val>
                                        </p:tav>
                                      </p:tavLst>
                                    </p:anim>
                                  </p:childTnLst>
                                </p:cTn>
                              </p:par>
                            </p:childTnLst>
                          </p:cTn>
                        </p:par>
                      </p:childTnLst>
                    </p:cTn>
                  </p:par>
                  <p:par>
                    <p:cTn id="37" fill="hold" nodeType="clickPar">
                      <p:stCondLst>
                        <p:cond delay="indefinite"/>
                      </p:stCondLst>
                      <p:childTnLst>
                        <p:par>
                          <p:cTn id="38" fill="hold" nodeType="withGroup">
                            <p:stCondLst>
                              <p:cond delay="0"/>
                            </p:stCondLst>
                            <p:childTnLst>
                              <p:par>
                                <p:cTn id="39" presetID="2" presetClass="entr" presetSubtype="2" fill="hold" grpId="0" nodeType="clickEffect">
                                  <p:stCondLst>
                                    <p:cond delay="0"/>
                                  </p:stCondLst>
                                  <p:childTnLst>
                                    <p:set>
                                      <p:cBhvr>
                                        <p:cTn id="40" dur="1" fill="hold">
                                          <p:stCondLst>
                                            <p:cond delay="0"/>
                                          </p:stCondLst>
                                        </p:cTn>
                                        <p:tgtEl>
                                          <p:spTgt spid="1271818"/>
                                        </p:tgtEl>
                                        <p:attrNameLst>
                                          <p:attrName>style.visibility</p:attrName>
                                        </p:attrNameLst>
                                      </p:cBhvr>
                                      <p:to>
                                        <p:strVal val="visible"/>
                                      </p:to>
                                    </p:set>
                                    <p:anim calcmode="lin" valueType="num">
                                      <p:cBhvr additive="base">
                                        <p:cTn id="41" dur="500" fill="hold"/>
                                        <p:tgtEl>
                                          <p:spTgt spid="1271818"/>
                                        </p:tgtEl>
                                        <p:attrNameLst>
                                          <p:attrName>ppt_x</p:attrName>
                                        </p:attrNameLst>
                                      </p:cBhvr>
                                      <p:tavLst>
                                        <p:tav tm="0">
                                          <p:val>
                                            <p:strVal val="1+#ppt_w/2"/>
                                          </p:val>
                                        </p:tav>
                                        <p:tav tm="100000">
                                          <p:val>
                                            <p:strVal val="#ppt_x"/>
                                          </p:val>
                                        </p:tav>
                                      </p:tavLst>
                                    </p:anim>
                                    <p:anim calcmode="lin" valueType="num">
                                      <p:cBhvr additive="base">
                                        <p:cTn id="42" dur="500" fill="hold"/>
                                        <p:tgtEl>
                                          <p:spTgt spid="1271818"/>
                                        </p:tgtEl>
                                        <p:attrNameLst>
                                          <p:attrName>ppt_y</p:attrName>
                                        </p:attrNameLst>
                                      </p:cBhvr>
                                      <p:tavLst>
                                        <p:tav tm="0">
                                          <p:val>
                                            <p:strVal val="#ppt_y"/>
                                          </p:val>
                                        </p:tav>
                                        <p:tav tm="100000">
                                          <p:val>
                                            <p:strVal val="#ppt_y"/>
                                          </p:val>
                                        </p:tav>
                                      </p:tavLst>
                                    </p:anim>
                                  </p:childTnLst>
                                </p:cTn>
                              </p:par>
                            </p:childTnLst>
                          </p:cTn>
                        </p:par>
                        <p:par>
                          <p:cTn id="43" fill="hold" nodeType="afterGroup">
                            <p:stCondLst>
                              <p:cond delay="500"/>
                            </p:stCondLst>
                            <p:childTnLst>
                              <p:par>
                                <p:cTn id="44" presetID="2" presetClass="entr" presetSubtype="2" fill="hold" grpId="0" nodeType="afterEffect">
                                  <p:stCondLst>
                                    <p:cond delay="0"/>
                                  </p:stCondLst>
                                  <p:childTnLst>
                                    <p:set>
                                      <p:cBhvr>
                                        <p:cTn id="45" dur="1" fill="hold">
                                          <p:stCondLst>
                                            <p:cond delay="0"/>
                                          </p:stCondLst>
                                        </p:cTn>
                                        <p:tgtEl>
                                          <p:spTgt spid="1271814"/>
                                        </p:tgtEl>
                                        <p:attrNameLst>
                                          <p:attrName>style.visibility</p:attrName>
                                        </p:attrNameLst>
                                      </p:cBhvr>
                                      <p:to>
                                        <p:strVal val="visible"/>
                                      </p:to>
                                    </p:set>
                                    <p:anim calcmode="lin" valueType="num">
                                      <p:cBhvr additive="base">
                                        <p:cTn id="46" dur="500" fill="hold"/>
                                        <p:tgtEl>
                                          <p:spTgt spid="1271814"/>
                                        </p:tgtEl>
                                        <p:attrNameLst>
                                          <p:attrName>ppt_x</p:attrName>
                                        </p:attrNameLst>
                                      </p:cBhvr>
                                      <p:tavLst>
                                        <p:tav tm="0">
                                          <p:val>
                                            <p:strVal val="1+#ppt_w/2"/>
                                          </p:val>
                                        </p:tav>
                                        <p:tav tm="100000">
                                          <p:val>
                                            <p:strVal val="#ppt_x"/>
                                          </p:val>
                                        </p:tav>
                                      </p:tavLst>
                                    </p:anim>
                                    <p:anim calcmode="lin" valueType="num">
                                      <p:cBhvr additive="base">
                                        <p:cTn id="47" dur="500" fill="hold"/>
                                        <p:tgtEl>
                                          <p:spTgt spid="12718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1811" grpId="0" animBg="1" autoUpdateAnimBg="0"/>
      <p:bldP spid="1271812" grpId="0" animBg="1" autoUpdateAnimBg="0"/>
      <p:bldP spid="1271813" grpId="0" animBg="1"/>
      <p:bldP spid="1271814" grpId="0" autoUpdateAnimBg="0"/>
      <p:bldP spid="1271815" grpId="0" autoUpdateAnimBg="0"/>
      <p:bldP spid="1271816" grpId="0" animBg="1"/>
      <p:bldP spid="1271817" grpId="0" autoUpdateAnimBg="0"/>
      <p:bldP spid="1271818"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Number Placeholder 2"/>
          <p:cNvSpPr>
            <a:spLocks noGrp="1"/>
          </p:cNvSpPr>
          <p:nvPr>
            <p:ph type="sldNum" sz="quarter" idx="10"/>
          </p:nvPr>
        </p:nvSpPr>
        <p:spPr>
          <a:noFill/>
        </p:spPr>
        <p:txBody>
          <a:bodyPr/>
          <a:lstStyle/>
          <a:p>
            <a:endParaRPr lang="en-US" altLang="en-US" smtClean="0"/>
          </a:p>
          <a:p>
            <a:fld id="{23C2C05C-2DF4-4A83-A860-DA5B3CD004AD}" type="slidenum">
              <a:rPr lang="en-US" altLang="en-US" smtClean="0">
                <a:solidFill>
                  <a:schemeClr val="tx1"/>
                </a:solidFill>
              </a:rPr>
              <a:pPr/>
              <a:t>16</a:t>
            </a:fld>
            <a:endParaRPr lang="en-US" altLang="en-US" smtClean="0"/>
          </a:p>
        </p:txBody>
      </p:sp>
      <p:sp>
        <p:nvSpPr>
          <p:cNvPr id="18435" name="Rectangle 2"/>
          <p:cNvSpPr>
            <a:spLocks noGrp="1" noChangeArrowheads="1"/>
          </p:cNvSpPr>
          <p:nvPr>
            <p:ph type="title"/>
          </p:nvPr>
        </p:nvSpPr>
        <p:spPr>
          <a:xfrm>
            <a:off x="685800" y="231775"/>
            <a:ext cx="7585075" cy="606425"/>
          </a:xfrm>
        </p:spPr>
        <p:txBody>
          <a:bodyPr/>
          <a:lstStyle/>
          <a:p>
            <a:r>
              <a:rPr lang="en-US" altLang="en-US" b="1" smtClean="0"/>
              <a:t>Structure of Annexure-A</a:t>
            </a:r>
          </a:p>
        </p:txBody>
      </p:sp>
      <p:grpSp>
        <p:nvGrpSpPr>
          <p:cNvPr id="18436" name="Group 3"/>
          <p:cNvGrpSpPr>
            <a:grpSpLocks/>
          </p:cNvGrpSpPr>
          <p:nvPr/>
        </p:nvGrpSpPr>
        <p:grpSpPr bwMode="auto">
          <a:xfrm>
            <a:off x="212725" y="1155700"/>
            <a:ext cx="8696325" cy="5257800"/>
            <a:chOff x="154" y="997"/>
            <a:chExt cx="5866" cy="3275"/>
          </a:xfrm>
        </p:grpSpPr>
        <p:sp>
          <p:nvSpPr>
            <p:cNvPr id="18437" name="Rectangle 4"/>
            <p:cNvSpPr>
              <a:spLocks noChangeArrowheads="1"/>
            </p:cNvSpPr>
            <p:nvPr/>
          </p:nvSpPr>
          <p:spPr bwMode="auto">
            <a:xfrm>
              <a:off x="154" y="997"/>
              <a:ext cx="5860" cy="414"/>
            </a:xfrm>
            <a:prstGeom prst="rect">
              <a:avLst/>
            </a:prstGeom>
            <a:solidFill>
              <a:srgbClr val="FFCC66"/>
            </a:solidFill>
            <a:ln w="76200" cmpd="tri">
              <a:solidFill>
                <a:schemeClr val="tx1"/>
              </a:solidFill>
              <a:miter lim="800000"/>
              <a:headEnd type="none" w="sm" len="sm"/>
              <a:tailEnd type="none" w="sm" len="sm"/>
            </a:ln>
          </p:spPr>
          <p:txBody>
            <a:bodyPr wrap="none" anchor="ctr"/>
            <a:lstStyle/>
            <a:p>
              <a:pPr algn="ctr" eaLnBrk="1" hangingPunct="1">
                <a:buFontTx/>
                <a:buNone/>
              </a:pPr>
              <a:r>
                <a:rPr lang="en-US" altLang="en-US" sz="1800" i="0">
                  <a:solidFill>
                    <a:schemeClr val="tx1"/>
                  </a:solidFill>
                </a:rPr>
                <a:t>A.5  Security Policy</a:t>
              </a:r>
              <a:endParaRPr lang="en-US" altLang="en-US" sz="2400" i="0">
                <a:solidFill>
                  <a:schemeClr val="tx1"/>
                </a:solidFill>
              </a:endParaRPr>
            </a:p>
          </p:txBody>
        </p:sp>
        <p:sp>
          <p:nvSpPr>
            <p:cNvPr id="18438" name="Rectangle 5"/>
            <p:cNvSpPr>
              <a:spLocks noChangeArrowheads="1"/>
            </p:cNvSpPr>
            <p:nvPr/>
          </p:nvSpPr>
          <p:spPr bwMode="auto">
            <a:xfrm>
              <a:off x="154" y="1411"/>
              <a:ext cx="5860" cy="295"/>
            </a:xfrm>
            <a:prstGeom prst="rect">
              <a:avLst/>
            </a:prstGeom>
            <a:solidFill>
              <a:srgbClr val="FFFF00"/>
            </a:solidFill>
            <a:ln w="76200" cmpd="tri">
              <a:solidFill>
                <a:schemeClr val="tx1"/>
              </a:solidFill>
              <a:miter lim="800000"/>
              <a:headEnd type="none" w="sm" len="sm"/>
              <a:tailEnd type="none" w="sm" len="sm"/>
            </a:ln>
          </p:spPr>
          <p:txBody>
            <a:bodyPr wrap="none" anchor="ctr"/>
            <a:lstStyle/>
            <a:p>
              <a:pPr algn="ctr" eaLnBrk="1" hangingPunct="1">
                <a:buFontTx/>
                <a:buNone/>
              </a:pPr>
              <a:r>
                <a:rPr lang="en-US" altLang="en-US" sz="1800" i="0">
                  <a:solidFill>
                    <a:schemeClr val="tx1"/>
                  </a:solidFill>
                </a:rPr>
                <a:t>A.6 Organization of Information Security</a:t>
              </a:r>
              <a:endParaRPr lang="en-US" altLang="en-US" sz="2400" i="0">
                <a:solidFill>
                  <a:schemeClr val="tx1"/>
                </a:solidFill>
                <a:latin typeface="Tekton"/>
              </a:endParaRPr>
            </a:p>
          </p:txBody>
        </p:sp>
        <p:sp>
          <p:nvSpPr>
            <p:cNvPr id="18439" name="Rectangle 6"/>
            <p:cNvSpPr>
              <a:spLocks noChangeArrowheads="1"/>
            </p:cNvSpPr>
            <p:nvPr/>
          </p:nvSpPr>
          <p:spPr bwMode="auto">
            <a:xfrm>
              <a:off x="154" y="1706"/>
              <a:ext cx="5860" cy="354"/>
            </a:xfrm>
            <a:prstGeom prst="rect">
              <a:avLst/>
            </a:prstGeom>
            <a:solidFill>
              <a:srgbClr val="D0E151"/>
            </a:solidFill>
            <a:ln w="76200" cmpd="tri">
              <a:solidFill>
                <a:schemeClr val="tx1"/>
              </a:solidFill>
              <a:miter lim="800000"/>
              <a:headEnd type="none" w="sm" len="sm"/>
              <a:tailEnd type="none" w="sm" len="sm"/>
            </a:ln>
          </p:spPr>
          <p:txBody>
            <a:bodyPr wrap="none" anchor="ctr"/>
            <a:lstStyle/>
            <a:p>
              <a:pPr algn="ctr" eaLnBrk="1" hangingPunct="1">
                <a:buFontTx/>
                <a:buNone/>
              </a:pPr>
              <a:r>
                <a:rPr lang="en-US" altLang="en-US" sz="1800" i="0">
                  <a:solidFill>
                    <a:schemeClr val="tx1"/>
                  </a:solidFill>
                </a:rPr>
                <a:t>A.7 Asset  Management</a:t>
              </a:r>
              <a:endParaRPr lang="en-US" altLang="en-US" sz="2400" i="0">
                <a:solidFill>
                  <a:schemeClr val="tx1"/>
                </a:solidFill>
              </a:endParaRPr>
            </a:p>
          </p:txBody>
        </p:sp>
        <p:sp>
          <p:nvSpPr>
            <p:cNvPr id="18440" name="Rectangle 7"/>
            <p:cNvSpPr>
              <a:spLocks noChangeArrowheads="1"/>
            </p:cNvSpPr>
            <p:nvPr/>
          </p:nvSpPr>
          <p:spPr bwMode="auto">
            <a:xfrm>
              <a:off x="154" y="2060"/>
              <a:ext cx="1182" cy="828"/>
            </a:xfrm>
            <a:prstGeom prst="rect">
              <a:avLst/>
            </a:prstGeom>
            <a:solidFill>
              <a:srgbClr val="3366FF"/>
            </a:solidFill>
            <a:ln w="76200" cmpd="tri">
              <a:solidFill>
                <a:schemeClr val="tx1"/>
              </a:solidFill>
              <a:miter lim="800000"/>
              <a:headEnd type="none" w="sm" len="sm"/>
              <a:tailEnd type="none" w="sm" len="sm"/>
            </a:ln>
          </p:spPr>
          <p:txBody>
            <a:bodyPr wrap="none" anchor="ctr"/>
            <a:lstStyle/>
            <a:p>
              <a:pPr algn="ctr" eaLnBrk="1" hangingPunct="1">
                <a:buFontTx/>
                <a:buNone/>
              </a:pPr>
              <a:r>
                <a:rPr lang="en-US" altLang="en-US" sz="1800" i="0">
                  <a:solidFill>
                    <a:srgbClr val="FFFFFF"/>
                  </a:solidFill>
                </a:rPr>
                <a:t>A.8 Human </a:t>
              </a:r>
            </a:p>
            <a:p>
              <a:pPr algn="ctr" eaLnBrk="1" hangingPunct="1">
                <a:buFontTx/>
                <a:buNone/>
              </a:pPr>
              <a:r>
                <a:rPr lang="en-US" altLang="en-US" sz="1800" i="0">
                  <a:solidFill>
                    <a:srgbClr val="FFFFFF"/>
                  </a:solidFill>
                </a:rPr>
                <a:t>Resources </a:t>
              </a:r>
            </a:p>
            <a:p>
              <a:pPr algn="ctr" eaLnBrk="1" hangingPunct="1">
                <a:buFontTx/>
                <a:buNone/>
              </a:pPr>
              <a:r>
                <a:rPr lang="en-US" altLang="en-US" sz="1800" i="0">
                  <a:solidFill>
                    <a:srgbClr val="FFFFFF"/>
                  </a:solidFill>
                </a:rPr>
                <a:t>Security</a:t>
              </a:r>
              <a:endParaRPr lang="en-US" altLang="en-US" sz="2400" i="0">
                <a:solidFill>
                  <a:schemeClr val="tx1"/>
                </a:solidFill>
                <a:latin typeface="Tekton"/>
              </a:endParaRPr>
            </a:p>
          </p:txBody>
        </p:sp>
        <p:sp>
          <p:nvSpPr>
            <p:cNvPr id="18441" name="Rectangle 8"/>
            <p:cNvSpPr>
              <a:spLocks noChangeArrowheads="1"/>
            </p:cNvSpPr>
            <p:nvPr/>
          </p:nvSpPr>
          <p:spPr bwMode="auto">
            <a:xfrm>
              <a:off x="1336" y="2060"/>
              <a:ext cx="1285" cy="827"/>
            </a:xfrm>
            <a:prstGeom prst="rect">
              <a:avLst/>
            </a:prstGeom>
            <a:solidFill>
              <a:srgbClr val="99CCFF"/>
            </a:solidFill>
            <a:ln w="76200" cmpd="tri">
              <a:solidFill>
                <a:schemeClr val="tx1"/>
              </a:solidFill>
              <a:miter lim="800000"/>
              <a:headEnd type="none" w="sm" len="sm"/>
              <a:tailEnd type="none" w="sm" len="sm"/>
            </a:ln>
          </p:spPr>
          <p:txBody>
            <a:bodyPr wrap="none" anchor="ctr"/>
            <a:lstStyle/>
            <a:p>
              <a:pPr algn="ctr" eaLnBrk="1" hangingPunct="1">
                <a:buFontTx/>
                <a:buNone/>
              </a:pPr>
              <a:r>
                <a:rPr lang="en-US" altLang="en-US" sz="1800" i="0">
                  <a:solidFill>
                    <a:schemeClr val="tx1"/>
                  </a:solidFill>
                </a:rPr>
                <a:t>A.9 Physical &amp;</a:t>
              </a:r>
            </a:p>
            <a:p>
              <a:pPr algn="ctr" eaLnBrk="1" hangingPunct="1">
                <a:buFontTx/>
                <a:buNone/>
              </a:pPr>
              <a:r>
                <a:rPr lang="en-US" altLang="en-US" sz="1800" i="0">
                  <a:solidFill>
                    <a:schemeClr val="tx1"/>
                  </a:solidFill>
                </a:rPr>
                <a:t>environmental</a:t>
              </a:r>
            </a:p>
            <a:p>
              <a:pPr algn="ctr" eaLnBrk="1" hangingPunct="1">
                <a:buFontTx/>
                <a:buNone/>
              </a:pPr>
              <a:r>
                <a:rPr lang="en-US" altLang="en-US" sz="1800" i="0">
                  <a:solidFill>
                    <a:schemeClr val="tx1"/>
                  </a:solidFill>
                </a:rPr>
                <a:t>security</a:t>
              </a:r>
              <a:r>
                <a:rPr lang="en-US" altLang="en-US" sz="2400" i="0">
                  <a:solidFill>
                    <a:schemeClr val="tx1"/>
                  </a:solidFill>
                  <a:latin typeface="Tekton"/>
                </a:rPr>
                <a:t> </a:t>
              </a:r>
            </a:p>
          </p:txBody>
        </p:sp>
        <p:sp>
          <p:nvSpPr>
            <p:cNvPr id="18442" name="Rectangle 9"/>
            <p:cNvSpPr>
              <a:spLocks noChangeArrowheads="1"/>
            </p:cNvSpPr>
            <p:nvPr/>
          </p:nvSpPr>
          <p:spPr bwMode="auto">
            <a:xfrm>
              <a:off x="2621" y="2060"/>
              <a:ext cx="1645" cy="827"/>
            </a:xfrm>
            <a:prstGeom prst="rect">
              <a:avLst/>
            </a:prstGeom>
            <a:solidFill>
              <a:srgbClr val="CCFFFF"/>
            </a:solidFill>
            <a:ln w="76200" cmpd="tri">
              <a:solidFill>
                <a:schemeClr val="tx1"/>
              </a:solidFill>
              <a:miter lim="800000"/>
              <a:headEnd type="none" w="sm" len="sm"/>
              <a:tailEnd type="none" w="sm" len="sm"/>
            </a:ln>
          </p:spPr>
          <p:txBody>
            <a:bodyPr wrap="none" anchor="ctr"/>
            <a:lstStyle/>
            <a:p>
              <a:pPr algn="ctr" eaLnBrk="1" hangingPunct="1">
                <a:buFontTx/>
                <a:buNone/>
              </a:pPr>
              <a:r>
                <a:rPr lang="en-US" altLang="en-US" sz="1600" i="0">
                  <a:solidFill>
                    <a:schemeClr val="tx1"/>
                  </a:solidFill>
                </a:rPr>
                <a:t>A.10 Communications</a:t>
              </a:r>
              <a:r>
                <a:rPr lang="en-US" altLang="en-US" sz="1800" i="0">
                  <a:solidFill>
                    <a:schemeClr val="tx1"/>
                  </a:solidFill>
                </a:rPr>
                <a:t> </a:t>
              </a:r>
            </a:p>
            <a:p>
              <a:pPr algn="ctr" eaLnBrk="1" hangingPunct="1">
                <a:buFontTx/>
                <a:buNone/>
              </a:pPr>
              <a:r>
                <a:rPr lang="en-US" altLang="en-US" sz="1800" i="0">
                  <a:solidFill>
                    <a:schemeClr val="tx1"/>
                  </a:solidFill>
                </a:rPr>
                <a:t>&amp; operations </a:t>
              </a:r>
            </a:p>
            <a:p>
              <a:pPr algn="ctr" eaLnBrk="1" hangingPunct="1">
                <a:buFontTx/>
                <a:buNone/>
              </a:pPr>
              <a:r>
                <a:rPr lang="en-US" altLang="en-US" sz="1800" i="0">
                  <a:solidFill>
                    <a:schemeClr val="tx1"/>
                  </a:solidFill>
                </a:rPr>
                <a:t>management</a:t>
              </a:r>
            </a:p>
          </p:txBody>
        </p:sp>
        <p:sp>
          <p:nvSpPr>
            <p:cNvPr id="18443" name="Rectangle 10"/>
            <p:cNvSpPr>
              <a:spLocks noChangeArrowheads="1"/>
            </p:cNvSpPr>
            <p:nvPr/>
          </p:nvSpPr>
          <p:spPr bwMode="auto">
            <a:xfrm>
              <a:off x="4266" y="2060"/>
              <a:ext cx="1748" cy="1123"/>
            </a:xfrm>
            <a:prstGeom prst="rect">
              <a:avLst/>
            </a:prstGeom>
            <a:solidFill>
              <a:srgbClr val="C9F8F0"/>
            </a:solidFill>
            <a:ln w="76200" cmpd="tri">
              <a:solidFill>
                <a:schemeClr val="tx1"/>
              </a:solidFill>
              <a:miter lim="800000"/>
              <a:headEnd type="none" w="sm" len="sm"/>
              <a:tailEnd type="none" w="sm" len="sm"/>
            </a:ln>
          </p:spPr>
          <p:txBody>
            <a:bodyPr wrap="none" anchor="ctr"/>
            <a:lstStyle/>
            <a:p>
              <a:pPr algn="ctr" eaLnBrk="1" hangingPunct="1">
                <a:buFontTx/>
                <a:buNone/>
              </a:pPr>
              <a:r>
                <a:rPr lang="en-US" altLang="en-US" sz="1800" i="0">
                  <a:solidFill>
                    <a:schemeClr val="tx1"/>
                  </a:solidFill>
                </a:rPr>
                <a:t>A.12  Info. Systems</a:t>
              </a:r>
            </a:p>
            <a:p>
              <a:pPr algn="ctr" eaLnBrk="1" hangingPunct="1">
                <a:buFontTx/>
                <a:buNone/>
              </a:pPr>
              <a:r>
                <a:rPr lang="en-US" altLang="en-US" sz="1800" i="0">
                  <a:solidFill>
                    <a:schemeClr val="tx1"/>
                  </a:solidFill>
                </a:rPr>
                <a:t>Acquisition</a:t>
              </a:r>
            </a:p>
            <a:p>
              <a:pPr algn="ctr" eaLnBrk="1" hangingPunct="1">
                <a:buFontTx/>
                <a:buNone/>
              </a:pPr>
              <a:r>
                <a:rPr lang="en-US" altLang="en-US" sz="1800" i="0">
                  <a:solidFill>
                    <a:schemeClr val="tx1"/>
                  </a:solidFill>
                </a:rPr>
                <a:t>development &amp;</a:t>
              </a:r>
            </a:p>
            <a:p>
              <a:pPr algn="ctr" eaLnBrk="1" hangingPunct="1">
                <a:buFontTx/>
                <a:buNone/>
              </a:pPr>
              <a:r>
                <a:rPr lang="en-US" altLang="en-US" sz="1800" i="0">
                  <a:solidFill>
                    <a:schemeClr val="tx1"/>
                  </a:solidFill>
                </a:rPr>
                <a:t>maintenance</a:t>
              </a:r>
              <a:r>
                <a:rPr lang="en-US" altLang="en-US" sz="2400" i="0">
                  <a:solidFill>
                    <a:schemeClr val="tx1"/>
                  </a:solidFill>
                  <a:latin typeface="Tekton"/>
                </a:rPr>
                <a:t> </a:t>
              </a:r>
            </a:p>
          </p:txBody>
        </p:sp>
        <p:sp>
          <p:nvSpPr>
            <p:cNvPr id="18444" name="Rectangle 11"/>
            <p:cNvSpPr>
              <a:spLocks noChangeArrowheads="1"/>
            </p:cNvSpPr>
            <p:nvPr/>
          </p:nvSpPr>
          <p:spPr bwMode="auto">
            <a:xfrm>
              <a:off x="154" y="2888"/>
              <a:ext cx="4112" cy="295"/>
            </a:xfrm>
            <a:prstGeom prst="rect">
              <a:avLst/>
            </a:prstGeom>
            <a:solidFill>
              <a:srgbClr val="FFFF66"/>
            </a:solidFill>
            <a:ln w="76200" cmpd="tri">
              <a:solidFill>
                <a:schemeClr val="tx1"/>
              </a:solidFill>
              <a:miter lim="800000"/>
              <a:headEnd type="none" w="sm" len="sm"/>
              <a:tailEnd type="none" w="sm" len="sm"/>
            </a:ln>
          </p:spPr>
          <p:txBody>
            <a:bodyPr wrap="none" anchor="ctr"/>
            <a:lstStyle/>
            <a:p>
              <a:pPr algn="ctr" eaLnBrk="1" hangingPunct="1">
                <a:buFontTx/>
                <a:buNone/>
              </a:pPr>
              <a:r>
                <a:rPr lang="en-US" altLang="en-US" sz="1800" i="0">
                  <a:solidFill>
                    <a:schemeClr val="tx1"/>
                  </a:solidFill>
                </a:rPr>
                <a:t>A.11 Access control</a:t>
              </a:r>
              <a:endParaRPr lang="en-US" altLang="en-US" sz="2400" i="0">
                <a:solidFill>
                  <a:schemeClr val="tx1"/>
                </a:solidFill>
                <a:latin typeface="Tekton"/>
              </a:endParaRPr>
            </a:p>
          </p:txBody>
        </p:sp>
        <p:sp>
          <p:nvSpPr>
            <p:cNvPr id="18445" name="Rectangle 12"/>
            <p:cNvSpPr>
              <a:spLocks noChangeArrowheads="1"/>
            </p:cNvSpPr>
            <p:nvPr/>
          </p:nvSpPr>
          <p:spPr bwMode="auto">
            <a:xfrm>
              <a:off x="154" y="3183"/>
              <a:ext cx="5860" cy="355"/>
            </a:xfrm>
            <a:prstGeom prst="rect">
              <a:avLst/>
            </a:prstGeom>
            <a:solidFill>
              <a:srgbClr val="E3EEAA"/>
            </a:solidFill>
            <a:ln w="76200" cmpd="tri">
              <a:solidFill>
                <a:schemeClr val="tx1"/>
              </a:solidFill>
              <a:miter lim="800000"/>
              <a:headEnd type="none" w="sm" len="sm"/>
              <a:tailEnd type="none" w="sm" len="sm"/>
            </a:ln>
          </p:spPr>
          <p:txBody>
            <a:bodyPr wrap="none" anchor="ctr"/>
            <a:lstStyle/>
            <a:p>
              <a:pPr algn="ctr" eaLnBrk="1" hangingPunct="1">
                <a:buFontTx/>
                <a:buNone/>
              </a:pPr>
              <a:r>
                <a:rPr lang="en-US" altLang="en-US" sz="1800" i="0">
                  <a:solidFill>
                    <a:schemeClr val="tx1"/>
                  </a:solidFill>
                </a:rPr>
                <a:t>A.13 Information Security Incident Management </a:t>
              </a:r>
              <a:endParaRPr lang="en-US" altLang="en-US" sz="2400" i="0">
                <a:solidFill>
                  <a:schemeClr val="tx1"/>
                </a:solidFill>
              </a:endParaRPr>
            </a:p>
          </p:txBody>
        </p:sp>
        <p:sp>
          <p:nvSpPr>
            <p:cNvPr id="18446" name="Rectangle 13"/>
            <p:cNvSpPr>
              <a:spLocks noChangeArrowheads="1"/>
            </p:cNvSpPr>
            <p:nvPr/>
          </p:nvSpPr>
          <p:spPr bwMode="auto">
            <a:xfrm>
              <a:off x="160" y="3552"/>
              <a:ext cx="5860" cy="354"/>
            </a:xfrm>
            <a:prstGeom prst="rect">
              <a:avLst/>
            </a:prstGeom>
            <a:solidFill>
              <a:srgbClr val="F9FE9A"/>
            </a:solidFill>
            <a:ln w="76200" cmpd="tri">
              <a:solidFill>
                <a:schemeClr val="tx1"/>
              </a:solidFill>
              <a:miter lim="800000"/>
              <a:headEnd type="none" w="sm" len="sm"/>
              <a:tailEnd type="none" w="sm" len="sm"/>
            </a:ln>
          </p:spPr>
          <p:txBody>
            <a:bodyPr wrap="none" anchor="ctr"/>
            <a:lstStyle/>
            <a:p>
              <a:pPr algn="ctr" eaLnBrk="1" hangingPunct="1">
                <a:buFontTx/>
                <a:buNone/>
              </a:pPr>
              <a:r>
                <a:rPr lang="en-US" altLang="en-US" sz="1800" i="0">
                  <a:solidFill>
                    <a:schemeClr val="tx1"/>
                  </a:solidFill>
                </a:rPr>
                <a:t>A.14 Business Continuity Management</a:t>
              </a:r>
            </a:p>
          </p:txBody>
        </p:sp>
        <p:sp>
          <p:nvSpPr>
            <p:cNvPr id="18447" name="Rectangle 14"/>
            <p:cNvSpPr>
              <a:spLocks noChangeArrowheads="1"/>
            </p:cNvSpPr>
            <p:nvPr/>
          </p:nvSpPr>
          <p:spPr bwMode="auto">
            <a:xfrm>
              <a:off x="160" y="3918"/>
              <a:ext cx="5860" cy="354"/>
            </a:xfrm>
            <a:prstGeom prst="rect">
              <a:avLst/>
            </a:prstGeom>
            <a:solidFill>
              <a:srgbClr val="F9FE9A"/>
            </a:solidFill>
            <a:ln w="76200" cmpd="tri">
              <a:solidFill>
                <a:schemeClr val="tx1"/>
              </a:solidFill>
              <a:miter lim="800000"/>
              <a:headEnd type="none" w="sm" len="sm"/>
              <a:tailEnd type="none" w="sm" len="sm"/>
            </a:ln>
          </p:spPr>
          <p:txBody>
            <a:bodyPr wrap="none" anchor="ctr"/>
            <a:lstStyle/>
            <a:p>
              <a:pPr algn="ctr" eaLnBrk="1" hangingPunct="1">
                <a:buFontTx/>
                <a:buNone/>
              </a:pPr>
              <a:r>
                <a:rPr lang="en-US" altLang="en-US" sz="1800" i="0">
                  <a:solidFill>
                    <a:schemeClr val="tx1"/>
                  </a:solidFill>
                </a:rPr>
                <a:t>A.15 Compliance</a:t>
              </a:r>
            </a:p>
          </p:txBody>
        </p:sp>
      </p:gr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498475" y="153988"/>
            <a:ext cx="4483100" cy="769937"/>
          </a:xfrm>
        </p:spPr>
        <p:txBody>
          <a:bodyPr/>
          <a:lstStyle/>
          <a:p>
            <a:pPr eaLnBrk="1" hangingPunct="1"/>
            <a:r>
              <a:rPr lang="en-US" smtClean="0"/>
              <a:t>A.5	Security policy</a:t>
            </a:r>
            <a:endParaRPr lang="en-US" smtClean="0">
              <a:solidFill>
                <a:srgbClr val="3366FF"/>
              </a:solidFill>
            </a:endParaRPr>
          </a:p>
        </p:txBody>
      </p:sp>
      <p:sp>
        <p:nvSpPr>
          <p:cNvPr id="19459" name="Rectangle 3"/>
          <p:cNvSpPr>
            <a:spLocks noGrp="1" noChangeArrowheads="1"/>
          </p:cNvSpPr>
          <p:nvPr>
            <p:ph idx="1"/>
          </p:nvPr>
        </p:nvSpPr>
        <p:spPr>
          <a:xfrm>
            <a:off x="990600" y="923925"/>
            <a:ext cx="7772400" cy="5019675"/>
          </a:xfrm>
        </p:spPr>
        <p:txBody>
          <a:bodyPr/>
          <a:lstStyle/>
          <a:p>
            <a:pPr marL="0" indent="0" eaLnBrk="1" hangingPunct="1">
              <a:buFont typeface="Wingdings" pitchFamily="2" charset="2"/>
              <a:buNone/>
            </a:pPr>
            <a:r>
              <a:rPr lang="en-US" altLang="en-US" sz="2800" smtClean="0">
                <a:solidFill>
                  <a:srgbClr val="3366FF"/>
                </a:solidFill>
              </a:rPr>
              <a:t>A.5.1 Information security policy</a:t>
            </a:r>
            <a:endParaRPr lang="en-US" altLang="en-US" sz="2800" smtClean="0"/>
          </a:p>
          <a:p>
            <a:pPr marL="0" indent="0" eaLnBrk="1" hangingPunct="1">
              <a:buFont typeface="Wingdings" pitchFamily="2" charset="2"/>
              <a:buNone/>
            </a:pPr>
            <a:r>
              <a:rPr lang="en-US" altLang="en-US" smtClean="0"/>
              <a:t>Objective :  To provide  management direction and support for information security</a:t>
            </a:r>
            <a:r>
              <a:rPr lang="en-US" altLang="en-US" smtClean="0">
                <a:solidFill>
                  <a:schemeClr val="bg2"/>
                </a:solidFill>
              </a:rPr>
              <a:t>.</a:t>
            </a:r>
          </a:p>
          <a:p>
            <a:pPr marL="0" indent="0" eaLnBrk="1" hangingPunct="1">
              <a:buFont typeface="Wingdings" pitchFamily="2" charset="2"/>
              <a:buNone/>
            </a:pPr>
            <a:r>
              <a:rPr lang="en-US" altLang="en-US" smtClean="0"/>
              <a:t>Controls :</a:t>
            </a:r>
          </a:p>
          <a:p>
            <a:pPr marL="760413" lvl="1" eaLnBrk="1" hangingPunct="1">
              <a:buClr>
                <a:srgbClr val="0000FF"/>
              </a:buClr>
            </a:pPr>
            <a:r>
              <a:rPr lang="en-US" altLang="en-US" smtClean="0"/>
              <a:t>Information security policy document</a:t>
            </a:r>
          </a:p>
          <a:p>
            <a:pPr marL="760413" lvl="1" eaLnBrk="1" hangingPunct="1">
              <a:buClr>
                <a:srgbClr val="0000FF"/>
              </a:buClr>
            </a:pPr>
            <a:r>
              <a:rPr lang="en-US" altLang="en-US" smtClean="0"/>
              <a:t>Review of  policy</a:t>
            </a:r>
          </a:p>
        </p:txBody>
      </p:sp>
      <p:sp>
        <p:nvSpPr>
          <p:cNvPr id="19460" name="Date Placeholder 3"/>
          <p:cNvSpPr>
            <a:spLocks noGrp="1"/>
          </p:cNvSpPr>
          <p:nvPr>
            <p:ph type="dt" sz="quarter" idx="4294967295"/>
          </p:nvPr>
        </p:nvSpPr>
        <p:spPr bwMode="auto">
          <a:xfrm>
            <a:off x="6934200" y="6400800"/>
            <a:ext cx="1905000" cy="381000"/>
          </a:xfrm>
          <a:prstGeom prst="rect">
            <a:avLst/>
          </a:prstGeom>
          <a:noFill/>
          <a:ln>
            <a:miter lim="800000"/>
            <a:headEnd/>
            <a:tailEnd/>
          </a:ln>
        </p:spPr>
        <p:txBody>
          <a:bodyPr/>
          <a:lstStyle/>
          <a:p>
            <a:pPr algn="r" defTabSz="912813">
              <a:buFontTx/>
              <a:buNone/>
            </a:pPr>
            <a:fld id="{3CE7F492-3655-4538-90F7-7E4C5B25EB00}" type="datetime1">
              <a:rPr lang="en-US" altLang="en-US" sz="1200" b="0" i="0">
                <a:solidFill>
                  <a:schemeClr val="accent2"/>
                </a:solidFill>
                <a:latin typeface="Times New Roman" pitchFamily="18" charset="0"/>
              </a:rPr>
              <a:pPr algn="r" defTabSz="912813">
                <a:buFontTx/>
                <a:buNone/>
              </a:pPr>
              <a:t>9/20/2013</a:t>
            </a:fld>
            <a:endParaRPr lang="en-US" altLang="en-US" sz="1200" b="0" i="0">
              <a:solidFill>
                <a:schemeClr val="accent2"/>
              </a:solidFill>
              <a:latin typeface="Times New Roman" pitchFamily="18" charset="0"/>
            </a:endParaRPr>
          </a:p>
        </p:txBody>
      </p:sp>
      <p:sp>
        <p:nvSpPr>
          <p:cNvPr id="19461" name="Footer Placeholder 4"/>
          <p:cNvSpPr>
            <a:spLocks noGrp="1"/>
          </p:cNvSpPr>
          <p:nvPr>
            <p:ph type="ftr" sz="quarter" idx="11"/>
          </p:nvPr>
        </p:nvSpPr>
        <p:spPr>
          <a:noFill/>
        </p:spPr>
        <p:txBody>
          <a:bodyPr/>
          <a:lstStyle/>
          <a:p>
            <a:pPr defTabSz="912813"/>
            <a:r>
              <a:rPr lang="en-US" altLang="en-US" smtClean="0"/>
              <a:t>ISMS Implementation and Certification</a:t>
            </a:r>
          </a:p>
        </p:txBody>
      </p:sp>
      <p:pic>
        <p:nvPicPr>
          <p:cNvPr id="19462" name="Picture 4" descr="BD05012_"/>
          <p:cNvPicPr>
            <a:picLocks noChangeAspect="1" noChangeArrowheads="1"/>
          </p:cNvPicPr>
          <p:nvPr/>
        </p:nvPicPr>
        <p:blipFill>
          <a:blip r:embed="rId3"/>
          <a:srcRect/>
          <a:stretch>
            <a:fillRect/>
          </a:stretch>
        </p:blipFill>
        <p:spPr bwMode="auto">
          <a:xfrm>
            <a:off x="712788" y="4006850"/>
            <a:ext cx="2560637" cy="2035175"/>
          </a:xfrm>
          <a:prstGeom prst="rect">
            <a:avLst/>
          </a:prstGeom>
          <a:noFill/>
          <a:ln w="9525">
            <a:noFill/>
            <a:miter lim="800000"/>
            <a:headEnd/>
            <a:tailEnd/>
          </a:ln>
        </p:spPr>
      </p:pic>
      <p:pic>
        <p:nvPicPr>
          <p:cNvPr id="19463" name="Picture 5" descr="BD19923_"/>
          <p:cNvPicPr>
            <a:picLocks noChangeAspect="1" noChangeArrowheads="1"/>
          </p:cNvPicPr>
          <p:nvPr/>
        </p:nvPicPr>
        <p:blipFill>
          <a:blip r:embed="rId4"/>
          <a:srcRect/>
          <a:stretch>
            <a:fillRect/>
          </a:stretch>
        </p:blipFill>
        <p:spPr bwMode="auto">
          <a:xfrm>
            <a:off x="4554538" y="3740150"/>
            <a:ext cx="3841750" cy="21161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3"/>
          <p:cNvSpPr>
            <a:spLocks noGrp="1"/>
          </p:cNvSpPr>
          <p:nvPr>
            <p:ph type="title"/>
          </p:nvPr>
        </p:nvSpPr>
        <p:spPr>
          <a:xfrm>
            <a:off x="457200" y="274638"/>
            <a:ext cx="8229600" cy="715962"/>
          </a:xfrm>
        </p:spPr>
        <p:txBody>
          <a:bodyPr/>
          <a:lstStyle/>
          <a:p>
            <a:pPr eaLnBrk="1" hangingPunct="1"/>
            <a:r>
              <a:rPr lang="en-US" altLang="en-US" smtClean="0"/>
              <a:t>A5 Security Policy</a:t>
            </a:r>
          </a:p>
        </p:txBody>
      </p:sp>
      <p:sp>
        <p:nvSpPr>
          <p:cNvPr id="5" name="Rectangle 4"/>
          <p:cNvSpPr/>
          <p:nvPr/>
        </p:nvSpPr>
        <p:spPr>
          <a:xfrm>
            <a:off x="457200" y="1600200"/>
            <a:ext cx="8153400" cy="8382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lstStyle/>
          <a:p>
            <a:pPr fontAlgn="auto">
              <a:spcBef>
                <a:spcPts val="0"/>
              </a:spcBef>
              <a:spcAft>
                <a:spcPts val="0"/>
              </a:spcAft>
              <a:defRPr/>
            </a:pPr>
            <a:r>
              <a:rPr lang="en-US" dirty="0">
                <a:solidFill>
                  <a:srgbClr val="000000"/>
                </a:solidFill>
              </a:rPr>
              <a:t>A5.1 Information Security Policy </a:t>
            </a:r>
          </a:p>
          <a:p>
            <a:pPr fontAlgn="auto">
              <a:spcBef>
                <a:spcPts val="0"/>
              </a:spcBef>
              <a:spcAft>
                <a:spcPts val="0"/>
              </a:spcAft>
              <a:defRPr/>
            </a:pPr>
            <a:r>
              <a:rPr lang="en-US" sz="1400" dirty="0">
                <a:solidFill>
                  <a:srgbClr val="000000">
                    <a:lumMod val="60000"/>
                    <a:lumOff val="40000"/>
                  </a:srgbClr>
                </a:solidFill>
              </a:rPr>
              <a:t>Objective  : To Provide Management Direction &amp; Support for information Security in accordance with business requirements, relevant laws and regulations</a:t>
            </a:r>
          </a:p>
          <a:p>
            <a:pPr fontAlgn="auto">
              <a:spcBef>
                <a:spcPts val="0"/>
              </a:spcBef>
              <a:spcAft>
                <a:spcPts val="0"/>
              </a:spcAft>
              <a:defRPr/>
            </a:pPr>
            <a:endParaRPr lang="en-US" dirty="0">
              <a:solidFill>
                <a:srgbClr val="000000"/>
              </a:solidFill>
            </a:endParaRPr>
          </a:p>
        </p:txBody>
      </p:sp>
      <p:cxnSp>
        <p:nvCxnSpPr>
          <p:cNvPr id="7" name="Straight Connector 6"/>
          <p:cNvCxnSpPr>
            <a:stCxn id="5" idx="2"/>
          </p:cNvCxnSpPr>
          <p:nvPr/>
        </p:nvCxnSpPr>
        <p:spPr>
          <a:xfrm>
            <a:off x="4533900" y="2438400"/>
            <a:ext cx="38100" cy="1371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4572000" y="3810000"/>
            <a:ext cx="20574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H="1">
            <a:off x="2209800" y="3810000"/>
            <a:ext cx="2362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2209800" y="3810000"/>
            <a:ext cx="0" cy="990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H="1">
            <a:off x="4572000" y="3810000"/>
            <a:ext cx="2362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6934200" y="3810000"/>
            <a:ext cx="0" cy="990600"/>
          </a:xfrm>
          <a:prstGeom prst="line">
            <a:avLst/>
          </a:prstGeom>
        </p:spPr>
        <p:style>
          <a:lnRef idx="1">
            <a:schemeClr val="accent1"/>
          </a:lnRef>
          <a:fillRef idx="0">
            <a:schemeClr val="accent1"/>
          </a:fillRef>
          <a:effectRef idx="0">
            <a:schemeClr val="accent1"/>
          </a:effectRef>
          <a:fontRef idx="minor">
            <a:schemeClr val="tx1"/>
          </a:fontRef>
        </p:style>
      </p:cxnSp>
      <p:sp>
        <p:nvSpPr>
          <p:cNvPr id="22" name="Rectangle 21"/>
          <p:cNvSpPr/>
          <p:nvPr/>
        </p:nvSpPr>
        <p:spPr>
          <a:xfrm>
            <a:off x="457200" y="4800600"/>
            <a:ext cx="3581400"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solidFill>
                  <a:srgbClr val="000000"/>
                </a:solidFill>
              </a:rPr>
              <a:t>A5.1.1 information Security Policy	</a:t>
            </a:r>
            <a:endParaRPr lang="en-US" dirty="0">
              <a:solidFill>
                <a:srgbClr val="FFFFFF"/>
              </a:solidFill>
            </a:endParaRPr>
          </a:p>
        </p:txBody>
      </p:sp>
      <p:sp>
        <p:nvSpPr>
          <p:cNvPr id="23" name="Rectangle 22"/>
          <p:cNvSpPr/>
          <p:nvPr/>
        </p:nvSpPr>
        <p:spPr>
          <a:xfrm>
            <a:off x="4953000" y="4800600"/>
            <a:ext cx="3581400"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ndParaRPr>
          </a:p>
        </p:txBody>
      </p:sp>
      <p:sp>
        <p:nvSpPr>
          <p:cNvPr id="20492" name="Rectangle 23"/>
          <p:cNvSpPr>
            <a:spLocks noChangeArrowheads="1"/>
          </p:cNvSpPr>
          <p:nvPr/>
        </p:nvSpPr>
        <p:spPr bwMode="auto">
          <a:xfrm>
            <a:off x="5105400" y="4953000"/>
            <a:ext cx="3024188" cy="646113"/>
          </a:xfrm>
          <a:prstGeom prst="rect">
            <a:avLst/>
          </a:prstGeom>
          <a:noFill/>
          <a:ln w="9525">
            <a:noFill/>
            <a:miter lim="800000"/>
            <a:headEnd/>
            <a:tailEnd/>
          </a:ln>
        </p:spPr>
        <p:txBody>
          <a:bodyPr wrap="none">
            <a:spAutoFit/>
          </a:bodyPr>
          <a:lstStyle/>
          <a:p>
            <a:r>
              <a:rPr lang="en-US" altLang="en-US">
                <a:solidFill>
                  <a:srgbClr val="00CC99"/>
                </a:solidFill>
                <a:latin typeface="Calibri" pitchFamily="34" charset="0"/>
              </a:rPr>
              <a:t>A5.1.2 Review of  Information </a:t>
            </a:r>
          </a:p>
          <a:p>
            <a:r>
              <a:rPr lang="en-US" altLang="en-US">
                <a:solidFill>
                  <a:srgbClr val="00CC99"/>
                </a:solidFill>
                <a:latin typeface="Calibri" pitchFamily="34" charset="0"/>
              </a:rPr>
              <a:t>Security policy</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026"/>
          <p:cNvSpPr>
            <a:spLocks noGrp="1" noChangeArrowheads="1"/>
          </p:cNvSpPr>
          <p:nvPr>
            <p:ph type="title"/>
          </p:nvPr>
        </p:nvSpPr>
        <p:spPr>
          <a:xfrm>
            <a:off x="284163" y="152400"/>
            <a:ext cx="8610600" cy="914400"/>
          </a:xfrm>
        </p:spPr>
        <p:txBody>
          <a:bodyPr/>
          <a:lstStyle/>
          <a:p>
            <a:pPr defTabSz="923925" eaLnBrk="1" hangingPunct="1"/>
            <a:r>
              <a:rPr lang="en-US" altLang="en-US" sz="3200" smtClean="0">
                <a:latin typeface="Arial" pitchFamily="34" charset="0"/>
                <a:cs typeface="Arial" pitchFamily="34" charset="0"/>
              </a:rPr>
              <a:t>A.6	Organization of information security</a:t>
            </a:r>
          </a:p>
        </p:txBody>
      </p:sp>
      <p:sp>
        <p:nvSpPr>
          <p:cNvPr id="21507" name="Rectangle 1027"/>
          <p:cNvSpPr>
            <a:spLocks noGrp="1" noChangeArrowheads="1"/>
          </p:cNvSpPr>
          <p:nvPr>
            <p:ph idx="1"/>
          </p:nvPr>
        </p:nvSpPr>
        <p:spPr>
          <a:xfrm>
            <a:off x="381000" y="1143000"/>
            <a:ext cx="7115175" cy="1047750"/>
          </a:xfrm>
        </p:spPr>
        <p:txBody>
          <a:bodyPr/>
          <a:lstStyle/>
          <a:p>
            <a:pPr marL="0" indent="0" eaLnBrk="1" hangingPunct="1">
              <a:buFont typeface="Wingdings" pitchFamily="2" charset="2"/>
              <a:buNone/>
            </a:pPr>
            <a:r>
              <a:rPr lang="en-US" altLang="en-US" smtClean="0"/>
              <a:t> </a:t>
            </a:r>
            <a:endParaRPr lang="en-US" altLang="en-US" smtClean="0">
              <a:solidFill>
                <a:schemeClr val="bg2"/>
              </a:solidFill>
              <a:latin typeface="Times New Roman" pitchFamily="18" charset="0"/>
            </a:endParaRPr>
          </a:p>
          <a:p>
            <a:pPr marL="0" indent="0" eaLnBrk="1" hangingPunct="1">
              <a:buFont typeface="Wingdings" pitchFamily="2" charset="2"/>
              <a:buNone/>
            </a:pPr>
            <a:r>
              <a:rPr lang="en-US" altLang="en-US" smtClean="0">
                <a:solidFill>
                  <a:schemeClr val="bg2"/>
                </a:solidFill>
              </a:rPr>
              <a:t> </a:t>
            </a:r>
            <a:endParaRPr lang="en-US" altLang="en-US" smtClean="0"/>
          </a:p>
        </p:txBody>
      </p:sp>
      <p:sp>
        <p:nvSpPr>
          <p:cNvPr id="21508" name="Date Placeholder 3"/>
          <p:cNvSpPr>
            <a:spLocks noGrp="1"/>
          </p:cNvSpPr>
          <p:nvPr>
            <p:ph type="dt" sz="quarter" idx="4294967295"/>
          </p:nvPr>
        </p:nvSpPr>
        <p:spPr bwMode="auto">
          <a:xfrm>
            <a:off x="6934200" y="6400800"/>
            <a:ext cx="1905000" cy="381000"/>
          </a:xfrm>
          <a:prstGeom prst="rect">
            <a:avLst/>
          </a:prstGeom>
          <a:noFill/>
          <a:ln>
            <a:miter lim="800000"/>
            <a:headEnd/>
            <a:tailEnd/>
          </a:ln>
        </p:spPr>
        <p:txBody>
          <a:bodyPr/>
          <a:lstStyle/>
          <a:p>
            <a:pPr algn="r" defTabSz="912813">
              <a:buFontTx/>
              <a:buNone/>
            </a:pPr>
            <a:fld id="{CFAD0625-0999-4162-AA8B-58B5F784B303}" type="datetime1">
              <a:rPr lang="en-US" altLang="en-US" sz="1200" b="0" i="0">
                <a:solidFill>
                  <a:schemeClr val="accent2"/>
                </a:solidFill>
                <a:latin typeface="Times New Roman" pitchFamily="18" charset="0"/>
              </a:rPr>
              <a:pPr algn="r" defTabSz="912813">
                <a:buFontTx/>
                <a:buNone/>
              </a:pPr>
              <a:t>9/20/2013</a:t>
            </a:fld>
            <a:endParaRPr lang="en-US" altLang="en-US" sz="1200" b="0" i="0">
              <a:solidFill>
                <a:schemeClr val="accent2"/>
              </a:solidFill>
              <a:latin typeface="Times New Roman" pitchFamily="18" charset="0"/>
            </a:endParaRPr>
          </a:p>
        </p:txBody>
      </p:sp>
      <p:sp>
        <p:nvSpPr>
          <p:cNvPr id="21509" name="Footer Placeholder 4"/>
          <p:cNvSpPr>
            <a:spLocks noGrp="1"/>
          </p:cNvSpPr>
          <p:nvPr>
            <p:ph type="ftr" sz="quarter" idx="11"/>
          </p:nvPr>
        </p:nvSpPr>
        <p:spPr>
          <a:noFill/>
        </p:spPr>
        <p:txBody>
          <a:bodyPr/>
          <a:lstStyle/>
          <a:p>
            <a:pPr defTabSz="912813"/>
            <a:r>
              <a:rPr lang="en-US" altLang="en-US" smtClean="0"/>
              <a:t>ISMS Implementation and Certification</a:t>
            </a:r>
          </a:p>
        </p:txBody>
      </p:sp>
      <p:grpSp>
        <p:nvGrpSpPr>
          <p:cNvPr id="21510" name="Group 1028"/>
          <p:cNvGrpSpPr>
            <a:grpSpLocks/>
          </p:cNvGrpSpPr>
          <p:nvPr/>
        </p:nvGrpSpPr>
        <p:grpSpPr bwMode="auto">
          <a:xfrm>
            <a:off x="4648200" y="2590800"/>
            <a:ext cx="1920875" cy="825500"/>
            <a:chOff x="4128" y="1116"/>
            <a:chExt cx="1210" cy="520"/>
          </a:xfrm>
        </p:grpSpPr>
        <p:sp>
          <p:nvSpPr>
            <p:cNvPr id="21520" name="Rectangle 1029"/>
            <p:cNvSpPr>
              <a:spLocks noChangeArrowheads="1"/>
            </p:cNvSpPr>
            <p:nvPr/>
          </p:nvSpPr>
          <p:spPr bwMode="auto">
            <a:xfrm>
              <a:off x="4438" y="1116"/>
              <a:ext cx="493" cy="146"/>
            </a:xfrm>
            <a:prstGeom prst="rect">
              <a:avLst/>
            </a:prstGeom>
            <a:solidFill>
              <a:schemeClr val="bg1"/>
            </a:solidFill>
            <a:ln w="12700" cap="sq">
              <a:solidFill>
                <a:schemeClr val="tx1"/>
              </a:solidFill>
              <a:miter lim="800000"/>
              <a:headEnd type="none" w="sm" len="sm"/>
              <a:tailEnd type="none" w="sm" len="sm"/>
            </a:ln>
          </p:spPr>
          <p:txBody>
            <a:bodyPr wrap="none" anchor="ctr"/>
            <a:lstStyle/>
            <a:p>
              <a:pPr algn="ctr">
                <a:lnSpc>
                  <a:spcPct val="90000"/>
                </a:lnSpc>
                <a:spcBef>
                  <a:spcPct val="20000"/>
                </a:spcBef>
                <a:buClr>
                  <a:schemeClr val="bg2"/>
                </a:buClr>
                <a:buFont typeface="Wingdings" pitchFamily="2" charset="2"/>
                <a:buNone/>
              </a:pPr>
              <a:endParaRPr lang="en-US" altLang="en-US">
                <a:solidFill>
                  <a:schemeClr val="bg1"/>
                </a:solidFill>
                <a:latin typeface="Calibri" pitchFamily="34" charset="0"/>
              </a:endParaRPr>
            </a:p>
          </p:txBody>
        </p:sp>
        <p:sp>
          <p:nvSpPr>
            <p:cNvPr id="21521" name="Line 1030"/>
            <p:cNvSpPr>
              <a:spLocks noChangeShapeType="1"/>
            </p:cNvSpPr>
            <p:nvPr/>
          </p:nvSpPr>
          <p:spPr bwMode="auto">
            <a:xfrm>
              <a:off x="4303" y="1359"/>
              <a:ext cx="852" cy="0"/>
            </a:xfrm>
            <a:prstGeom prst="line">
              <a:avLst/>
            </a:prstGeom>
            <a:noFill/>
            <a:ln w="12700" cap="sq">
              <a:solidFill>
                <a:schemeClr val="tx1"/>
              </a:solidFill>
              <a:round/>
              <a:headEnd type="none" w="sm" len="sm"/>
              <a:tailEnd type="none" w="sm" len="sm"/>
            </a:ln>
          </p:spPr>
          <p:txBody>
            <a:bodyPr wrap="none"/>
            <a:lstStyle/>
            <a:p>
              <a:endParaRPr lang="en-US"/>
            </a:p>
          </p:txBody>
        </p:sp>
        <p:grpSp>
          <p:nvGrpSpPr>
            <p:cNvPr id="21522" name="Group 1031"/>
            <p:cNvGrpSpPr>
              <a:grpSpLocks/>
            </p:cNvGrpSpPr>
            <p:nvPr/>
          </p:nvGrpSpPr>
          <p:grpSpPr bwMode="auto">
            <a:xfrm>
              <a:off x="4128" y="1248"/>
              <a:ext cx="1210" cy="388"/>
              <a:chOff x="4704" y="1296"/>
              <a:chExt cx="1296" cy="384"/>
            </a:xfrm>
          </p:grpSpPr>
          <p:sp>
            <p:nvSpPr>
              <p:cNvPr id="21523" name="Line 1032"/>
              <p:cNvSpPr>
                <a:spLocks noChangeShapeType="1"/>
              </p:cNvSpPr>
              <p:nvPr/>
            </p:nvSpPr>
            <p:spPr bwMode="auto">
              <a:xfrm>
                <a:off x="5328" y="1296"/>
                <a:ext cx="0" cy="96"/>
              </a:xfrm>
              <a:prstGeom prst="line">
                <a:avLst/>
              </a:prstGeom>
              <a:noFill/>
              <a:ln w="12700" cap="sq">
                <a:solidFill>
                  <a:schemeClr val="tx1"/>
                </a:solidFill>
                <a:round/>
                <a:headEnd type="none" w="sm" len="sm"/>
                <a:tailEnd type="none" w="sm" len="sm"/>
              </a:ln>
            </p:spPr>
            <p:txBody>
              <a:bodyPr wrap="none"/>
              <a:lstStyle/>
              <a:p>
                <a:endParaRPr lang="en-US"/>
              </a:p>
            </p:txBody>
          </p:sp>
          <p:sp>
            <p:nvSpPr>
              <p:cNvPr id="21524" name="Rectangle 1033"/>
              <p:cNvSpPr>
                <a:spLocks noChangeArrowheads="1"/>
              </p:cNvSpPr>
              <p:nvPr/>
            </p:nvSpPr>
            <p:spPr bwMode="auto">
              <a:xfrm>
                <a:off x="4704" y="1488"/>
                <a:ext cx="384" cy="192"/>
              </a:xfrm>
              <a:prstGeom prst="rect">
                <a:avLst/>
              </a:prstGeom>
              <a:solidFill>
                <a:schemeClr val="bg1"/>
              </a:solidFill>
              <a:ln w="12700" cap="sq">
                <a:solidFill>
                  <a:schemeClr val="tx1"/>
                </a:solidFill>
                <a:miter lim="800000"/>
                <a:headEnd type="none" w="sm" len="sm"/>
                <a:tailEnd type="none" w="sm" len="sm"/>
              </a:ln>
            </p:spPr>
            <p:txBody>
              <a:bodyPr wrap="none" anchor="ctr"/>
              <a:lstStyle/>
              <a:p>
                <a:pPr>
                  <a:lnSpc>
                    <a:spcPct val="90000"/>
                  </a:lnSpc>
                  <a:spcBef>
                    <a:spcPct val="20000"/>
                  </a:spcBef>
                  <a:buClr>
                    <a:schemeClr val="bg2"/>
                  </a:buClr>
                  <a:buFont typeface="Wingdings" pitchFamily="2" charset="2"/>
                  <a:buNone/>
                </a:pPr>
                <a:endParaRPr lang="en-IN" altLang="en-US">
                  <a:latin typeface="Calibri" pitchFamily="34" charset="0"/>
                </a:endParaRPr>
              </a:p>
            </p:txBody>
          </p:sp>
          <p:sp>
            <p:nvSpPr>
              <p:cNvPr id="21525" name="Rectangle 1034"/>
              <p:cNvSpPr>
                <a:spLocks noChangeArrowheads="1"/>
              </p:cNvSpPr>
              <p:nvPr/>
            </p:nvSpPr>
            <p:spPr bwMode="auto">
              <a:xfrm>
                <a:off x="5184" y="1488"/>
                <a:ext cx="384" cy="192"/>
              </a:xfrm>
              <a:prstGeom prst="rect">
                <a:avLst/>
              </a:prstGeom>
              <a:solidFill>
                <a:schemeClr val="bg1"/>
              </a:solidFill>
              <a:ln w="12700" cap="sq">
                <a:solidFill>
                  <a:schemeClr val="tx1"/>
                </a:solidFill>
                <a:miter lim="800000"/>
                <a:headEnd type="none" w="sm" len="sm"/>
                <a:tailEnd type="none" w="sm" len="sm"/>
              </a:ln>
            </p:spPr>
            <p:txBody>
              <a:bodyPr wrap="none" anchor="ctr"/>
              <a:lstStyle/>
              <a:p>
                <a:pPr>
                  <a:lnSpc>
                    <a:spcPct val="90000"/>
                  </a:lnSpc>
                  <a:spcBef>
                    <a:spcPct val="20000"/>
                  </a:spcBef>
                  <a:buClr>
                    <a:schemeClr val="bg2"/>
                  </a:buClr>
                  <a:buFont typeface="Wingdings" pitchFamily="2" charset="2"/>
                  <a:buNone/>
                </a:pPr>
                <a:endParaRPr lang="en-IN" altLang="en-US">
                  <a:latin typeface="Calibri" pitchFamily="34" charset="0"/>
                </a:endParaRPr>
              </a:p>
            </p:txBody>
          </p:sp>
          <p:sp>
            <p:nvSpPr>
              <p:cNvPr id="21526" name="Rectangle 1035"/>
              <p:cNvSpPr>
                <a:spLocks noChangeArrowheads="1"/>
              </p:cNvSpPr>
              <p:nvPr/>
            </p:nvSpPr>
            <p:spPr bwMode="auto">
              <a:xfrm>
                <a:off x="5616" y="1488"/>
                <a:ext cx="384" cy="192"/>
              </a:xfrm>
              <a:prstGeom prst="rect">
                <a:avLst/>
              </a:prstGeom>
              <a:solidFill>
                <a:schemeClr val="bg1"/>
              </a:solidFill>
              <a:ln w="12700" cap="sq">
                <a:solidFill>
                  <a:schemeClr val="tx1"/>
                </a:solidFill>
                <a:miter lim="800000"/>
                <a:headEnd type="none" w="sm" len="sm"/>
                <a:tailEnd type="none" w="sm" len="sm"/>
              </a:ln>
            </p:spPr>
            <p:txBody>
              <a:bodyPr wrap="none" anchor="ctr"/>
              <a:lstStyle/>
              <a:p>
                <a:pPr>
                  <a:lnSpc>
                    <a:spcPct val="90000"/>
                  </a:lnSpc>
                  <a:spcBef>
                    <a:spcPct val="20000"/>
                  </a:spcBef>
                  <a:buClr>
                    <a:schemeClr val="bg2"/>
                  </a:buClr>
                  <a:buFont typeface="Wingdings" pitchFamily="2" charset="2"/>
                  <a:buNone/>
                </a:pPr>
                <a:endParaRPr lang="en-IN" altLang="en-US">
                  <a:latin typeface="Calibri" pitchFamily="34" charset="0"/>
                </a:endParaRPr>
              </a:p>
            </p:txBody>
          </p:sp>
          <p:sp>
            <p:nvSpPr>
              <p:cNvPr id="21527" name="Line 1036"/>
              <p:cNvSpPr>
                <a:spLocks noChangeShapeType="1"/>
              </p:cNvSpPr>
              <p:nvPr/>
            </p:nvSpPr>
            <p:spPr bwMode="auto">
              <a:xfrm>
                <a:off x="4896" y="1392"/>
                <a:ext cx="0" cy="96"/>
              </a:xfrm>
              <a:prstGeom prst="line">
                <a:avLst/>
              </a:prstGeom>
              <a:noFill/>
              <a:ln w="12700" cap="sq">
                <a:solidFill>
                  <a:schemeClr val="tx1"/>
                </a:solidFill>
                <a:round/>
                <a:headEnd type="none" w="sm" len="sm"/>
                <a:tailEnd type="none" w="sm" len="sm"/>
              </a:ln>
            </p:spPr>
            <p:txBody>
              <a:bodyPr wrap="none"/>
              <a:lstStyle/>
              <a:p>
                <a:endParaRPr lang="en-US"/>
              </a:p>
            </p:txBody>
          </p:sp>
          <p:sp>
            <p:nvSpPr>
              <p:cNvPr id="21528" name="Line 1037"/>
              <p:cNvSpPr>
                <a:spLocks noChangeShapeType="1"/>
              </p:cNvSpPr>
              <p:nvPr/>
            </p:nvSpPr>
            <p:spPr bwMode="auto">
              <a:xfrm>
                <a:off x="5328" y="1392"/>
                <a:ext cx="0" cy="96"/>
              </a:xfrm>
              <a:prstGeom prst="line">
                <a:avLst/>
              </a:prstGeom>
              <a:noFill/>
              <a:ln w="12700" cap="sq">
                <a:solidFill>
                  <a:schemeClr val="tx1"/>
                </a:solidFill>
                <a:round/>
                <a:headEnd type="none" w="sm" len="sm"/>
                <a:tailEnd type="none" w="sm" len="sm"/>
              </a:ln>
            </p:spPr>
            <p:txBody>
              <a:bodyPr wrap="none"/>
              <a:lstStyle/>
              <a:p>
                <a:endParaRPr lang="en-US"/>
              </a:p>
            </p:txBody>
          </p:sp>
          <p:sp>
            <p:nvSpPr>
              <p:cNvPr id="21529" name="Line 1038"/>
              <p:cNvSpPr>
                <a:spLocks noChangeShapeType="1"/>
              </p:cNvSpPr>
              <p:nvPr/>
            </p:nvSpPr>
            <p:spPr bwMode="auto">
              <a:xfrm>
                <a:off x="5808" y="1392"/>
                <a:ext cx="0" cy="96"/>
              </a:xfrm>
              <a:prstGeom prst="line">
                <a:avLst/>
              </a:prstGeom>
              <a:noFill/>
              <a:ln w="12700" cap="sq">
                <a:solidFill>
                  <a:schemeClr val="tx1"/>
                </a:solidFill>
                <a:round/>
                <a:headEnd type="none" w="sm" len="sm"/>
                <a:tailEnd type="none" w="sm" len="sm"/>
              </a:ln>
            </p:spPr>
            <p:txBody>
              <a:bodyPr wrap="none"/>
              <a:lstStyle/>
              <a:p>
                <a:endParaRPr lang="en-US"/>
              </a:p>
            </p:txBody>
          </p:sp>
        </p:grpSp>
      </p:grpSp>
      <p:pic>
        <p:nvPicPr>
          <p:cNvPr id="21511" name="Picture 1039" descr="PE01561_"/>
          <p:cNvPicPr>
            <a:picLocks noChangeAspect="1" noChangeArrowheads="1"/>
          </p:cNvPicPr>
          <p:nvPr/>
        </p:nvPicPr>
        <p:blipFill>
          <a:blip r:embed="rId3"/>
          <a:srcRect/>
          <a:stretch>
            <a:fillRect/>
          </a:stretch>
        </p:blipFill>
        <p:spPr bwMode="auto">
          <a:xfrm>
            <a:off x="6316663" y="1447800"/>
            <a:ext cx="1760537" cy="1219200"/>
          </a:xfrm>
          <a:prstGeom prst="rect">
            <a:avLst/>
          </a:prstGeom>
          <a:noFill/>
          <a:ln w="9525">
            <a:noFill/>
            <a:miter lim="800000"/>
            <a:headEnd/>
            <a:tailEnd/>
          </a:ln>
        </p:spPr>
      </p:pic>
      <p:sp>
        <p:nvSpPr>
          <p:cNvPr id="21512" name="Text Box 1040"/>
          <p:cNvSpPr txBox="1">
            <a:spLocks noChangeArrowheads="1"/>
          </p:cNvSpPr>
          <p:nvPr/>
        </p:nvSpPr>
        <p:spPr bwMode="auto">
          <a:xfrm>
            <a:off x="568325" y="1258888"/>
            <a:ext cx="3008313" cy="1201737"/>
          </a:xfrm>
          <a:prstGeom prst="rect">
            <a:avLst/>
          </a:prstGeom>
          <a:noFill/>
          <a:ln w="12700">
            <a:noFill/>
            <a:miter lim="800000"/>
            <a:headEnd type="none" w="sm" len="sm"/>
            <a:tailEnd type="none" w="sm" len="sm"/>
          </a:ln>
        </p:spPr>
        <p:txBody>
          <a:bodyPr wrap="none" lIns="92482" tIns="46241" rIns="92482" bIns="46241">
            <a:spAutoFit/>
          </a:bodyPr>
          <a:lstStyle/>
          <a:p>
            <a:pPr eaLnBrk="1" hangingPunct="1"/>
            <a:r>
              <a:rPr lang="en-US" altLang="en-US">
                <a:solidFill>
                  <a:srgbClr val="0000FF"/>
                </a:solidFill>
                <a:cs typeface="Arial" pitchFamily="34" charset="0"/>
              </a:rPr>
              <a:t>A.6.1  Internal organization </a:t>
            </a:r>
          </a:p>
          <a:p>
            <a:pPr eaLnBrk="1" hangingPunct="1"/>
            <a:endParaRPr lang="en-US" altLang="en-US">
              <a:solidFill>
                <a:srgbClr val="0000FF"/>
              </a:solidFill>
              <a:cs typeface="Arial" pitchFamily="34" charset="0"/>
            </a:endParaRPr>
          </a:p>
          <a:p>
            <a:pPr eaLnBrk="1" hangingPunct="1"/>
            <a:r>
              <a:rPr lang="en-US" altLang="en-US">
                <a:solidFill>
                  <a:srgbClr val="0000FF"/>
                </a:solidFill>
                <a:cs typeface="Arial" pitchFamily="34" charset="0"/>
              </a:rPr>
              <a:t>A.6.2  External parties</a:t>
            </a:r>
          </a:p>
          <a:p>
            <a:pPr eaLnBrk="1" hangingPunct="1"/>
            <a:endParaRPr lang="en-US" altLang="en-US">
              <a:solidFill>
                <a:srgbClr val="0000FF"/>
              </a:solidFill>
              <a:cs typeface="Arial" pitchFamily="34" charset="0"/>
            </a:endParaRPr>
          </a:p>
        </p:txBody>
      </p:sp>
      <p:grpSp>
        <p:nvGrpSpPr>
          <p:cNvPr id="21513" name="Group 1041"/>
          <p:cNvGrpSpPr>
            <a:grpSpLocks/>
          </p:cNvGrpSpPr>
          <p:nvPr/>
        </p:nvGrpSpPr>
        <p:grpSpPr bwMode="auto">
          <a:xfrm>
            <a:off x="5029200" y="3429000"/>
            <a:ext cx="3787775" cy="1447800"/>
            <a:chOff x="3264" y="1536"/>
            <a:chExt cx="2387" cy="912"/>
          </a:xfrm>
        </p:grpSpPr>
        <p:sp>
          <p:nvSpPr>
            <p:cNvPr id="21515" name="AutoShape 1042"/>
            <p:cNvSpPr>
              <a:spLocks noChangeArrowheads="1"/>
            </p:cNvSpPr>
            <p:nvPr/>
          </p:nvSpPr>
          <p:spPr bwMode="auto">
            <a:xfrm>
              <a:off x="4032" y="1632"/>
              <a:ext cx="864" cy="768"/>
            </a:xfrm>
            <a:prstGeom prst="horizontalScroll">
              <a:avLst>
                <a:gd name="adj" fmla="val 12500"/>
              </a:avLst>
            </a:prstGeom>
            <a:solidFill>
              <a:schemeClr val="bg1"/>
            </a:solidFill>
            <a:ln w="12700" cap="sq">
              <a:solidFill>
                <a:schemeClr val="tx1"/>
              </a:solidFill>
              <a:round/>
              <a:headEnd type="none" w="sm" len="sm"/>
              <a:tailEnd type="none" w="sm" len="sm"/>
            </a:ln>
          </p:spPr>
          <p:txBody>
            <a:bodyPr wrap="none" anchor="ctr"/>
            <a:lstStyle/>
            <a:p>
              <a:pPr algn="ctr">
                <a:lnSpc>
                  <a:spcPct val="90000"/>
                </a:lnSpc>
                <a:spcBef>
                  <a:spcPct val="20000"/>
                </a:spcBef>
                <a:buClr>
                  <a:schemeClr val="bg2"/>
                </a:buClr>
                <a:buFont typeface="Wingdings" pitchFamily="2" charset="2"/>
                <a:buNone/>
              </a:pPr>
              <a:r>
                <a:rPr lang="en-US" altLang="en-US" sz="1400"/>
                <a:t>Third Party </a:t>
              </a:r>
            </a:p>
            <a:p>
              <a:pPr algn="ctr">
                <a:lnSpc>
                  <a:spcPct val="90000"/>
                </a:lnSpc>
                <a:spcBef>
                  <a:spcPct val="20000"/>
                </a:spcBef>
                <a:buClr>
                  <a:schemeClr val="bg2"/>
                </a:buClr>
                <a:buFont typeface="Wingdings" pitchFamily="2" charset="2"/>
                <a:buNone/>
              </a:pPr>
              <a:r>
                <a:rPr lang="en-US" altLang="en-US" sz="1400"/>
                <a:t>Agreements</a:t>
              </a:r>
            </a:p>
          </p:txBody>
        </p:sp>
        <p:pic>
          <p:nvPicPr>
            <p:cNvPr id="21516" name="Picture 1043" descr="BD07098_"/>
            <p:cNvPicPr>
              <a:picLocks noChangeAspect="1" noChangeArrowheads="1"/>
            </p:cNvPicPr>
            <p:nvPr/>
          </p:nvPicPr>
          <p:blipFill>
            <a:blip r:embed="rId4"/>
            <a:srcRect/>
            <a:stretch>
              <a:fillRect/>
            </a:stretch>
          </p:blipFill>
          <p:spPr bwMode="auto">
            <a:xfrm>
              <a:off x="3264" y="1728"/>
              <a:ext cx="659" cy="720"/>
            </a:xfrm>
            <a:prstGeom prst="rect">
              <a:avLst/>
            </a:prstGeom>
            <a:noFill/>
            <a:ln w="9525">
              <a:noFill/>
              <a:miter lim="800000"/>
              <a:headEnd/>
              <a:tailEnd/>
            </a:ln>
          </p:spPr>
        </p:pic>
        <p:pic>
          <p:nvPicPr>
            <p:cNvPr id="21517" name="Picture 1044" descr="BD06892_"/>
            <p:cNvPicPr>
              <a:picLocks noChangeAspect="1" noChangeArrowheads="1"/>
            </p:cNvPicPr>
            <p:nvPr/>
          </p:nvPicPr>
          <p:blipFill>
            <a:blip r:embed="rId5"/>
            <a:srcRect/>
            <a:stretch>
              <a:fillRect/>
            </a:stretch>
          </p:blipFill>
          <p:spPr bwMode="auto">
            <a:xfrm>
              <a:off x="5040" y="1536"/>
              <a:ext cx="611" cy="816"/>
            </a:xfrm>
            <a:prstGeom prst="rect">
              <a:avLst/>
            </a:prstGeom>
            <a:noFill/>
            <a:ln w="9525">
              <a:noFill/>
              <a:miter lim="800000"/>
              <a:headEnd/>
              <a:tailEnd/>
            </a:ln>
          </p:spPr>
        </p:pic>
        <p:sp>
          <p:nvSpPr>
            <p:cNvPr id="21518" name="Line 1045"/>
            <p:cNvSpPr>
              <a:spLocks noChangeShapeType="1"/>
            </p:cNvSpPr>
            <p:nvPr/>
          </p:nvSpPr>
          <p:spPr bwMode="auto">
            <a:xfrm flipV="1">
              <a:off x="3840" y="2208"/>
              <a:ext cx="202" cy="95"/>
            </a:xfrm>
            <a:prstGeom prst="line">
              <a:avLst/>
            </a:prstGeom>
            <a:noFill/>
            <a:ln w="12700" cap="sq">
              <a:solidFill>
                <a:schemeClr val="tx1"/>
              </a:solidFill>
              <a:round/>
              <a:headEnd type="none" w="sm" len="sm"/>
              <a:tailEnd type="none" w="sm" len="sm"/>
            </a:ln>
          </p:spPr>
          <p:txBody>
            <a:bodyPr wrap="none"/>
            <a:lstStyle/>
            <a:p>
              <a:endParaRPr lang="en-US"/>
            </a:p>
          </p:txBody>
        </p:sp>
        <p:sp>
          <p:nvSpPr>
            <p:cNvPr id="21519" name="Line 1046"/>
            <p:cNvSpPr>
              <a:spLocks noChangeShapeType="1"/>
            </p:cNvSpPr>
            <p:nvPr/>
          </p:nvSpPr>
          <p:spPr bwMode="auto">
            <a:xfrm flipV="1">
              <a:off x="4896" y="1822"/>
              <a:ext cx="143" cy="50"/>
            </a:xfrm>
            <a:prstGeom prst="line">
              <a:avLst/>
            </a:prstGeom>
            <a:noFill/>
            <a:ln w="12700" cap="sq">
              <a:solidFill>
                <a:schemeClr val="tx1"/>
              </a:solidFill>
              <a:round/>
              <a:headEnd type="none" w="sm" len="sm"/>
              <a:tailEnd type="none" w="sm" len="sm"/>
            </a:ln>
          </p:spPr>
          <p:txBody>
            <a:bodyPr wrap="none"/>
            <a:lstStyle/>
            <a:p>
              <a:endParaRPr lang="en-US"/>
            </a:p>
          </p:txBody>
        </p:sp>
      </p:grpSp>
      <p:sp>
        <p:nvSpPr>
          <p:cNvPr id="21514" name="Text Box 1047"/>
          <p:cNvSpPr txBox="1">
            <a:spLocks noChangeArrowheads="1"/>
          </p:cNvSpPr>
          <p:nvPr/>
        </p:nvSpPr>
        <p:spPr bwMode="auto">
          <a:xfrm>
            <a:off x="1143000" y="5410200"/>
            <a:ext cx="4648200" cy="461963"/>
          </a:xfrm>
          <a:prstGeom prst="rect">
            <a:avLst/>
          </a:prstGeom>
          <a:solidFill>
            <a:srgbClr val="99FFCC"/>
          </a:solidFill>
          <a:ln w="12700">
            <a:noFill/>
            <a:miter lim="800000"/>
            <a:headEnd type="none" w="sm" len="sm"/>
            <a:tailEnd type="none" w="sm" len="sm"/>
          </a:ln>
        </p:spPr>
        <p:txBody>
          <a:bodyPr lIns="92482" tIns="46241" rIns="92482" bIns="46241">
            <a:spAutoFit/>
          </a:bodyPr>
          <a:lstStyle/>
          <a:p>
            <a:pPr eaLnBrk="1" hangingPunct="1"/>
            <a:r>
              <a:rPr lang="en-US" altLang="en-US" sz="2400">
                <a:solidFill>
                  <a:schemeClr val="tx1"/>
                </a:solidFill>
                <a:cs typeface="Arial" pitchFamily="34" charset="0"/>
              </a:rPr>
              <a:t>Examples of External parties?</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8" name="Slide Number Placeholder 3"/>
          <p:cNvSpPr>
            <a:spLocks noGrp="1"/>
          </p:cNvSpPr>
          <p:nvPr>
            <p:ph type="sldNum" sz="quarter" idx="10"/>
          </p:nvPr>
        </p:nvSpPr>
        <p:spPr>
          <a:noFill/>
        </p:spPr>
        <p:txBody>
          <a:bodyPr/>
          <a:lstStyle/>
          <a:p>
            <a:endParaRPr lang="en-US" altLang="en-US" smtClean="0"/>
          </a:p>
          <a:p>
            <a:fld id="{36449E7F-8414-4F0E-9484-94DFA065D15E}" type="slidenum">
              <a:rPr lang="en-US" altLang="en-US" smtClean="0">
                <a:solidFill>
                  <a:schemeClr val="tx1"/>
                </a:solidFill>
              </a:rPr>
              <a:pPr/>
              <a:t>2</a:t>
            </a:fld>
            <a:endParaRPr lang="en-US" altLang="en-US" smtClean="0"/>
          </a:p>
        </p:txBody>
      </p:sp>
      <p:sp>
        <p:nvSpPr>
          <p:cNvPr id="4099" name="Rectangle 2"/>
          <p:cNvSpPr>
            <a:spLocks noGrp="1" noChangeArrowheads="1"/>
          </p:cNvSpPr>
          <p:nvPr>
            <p:ph type="title"/>
          </p:nvPr>
        </p:nvSpPr>
        <p:spPr>
          <a:xfrm>
            <a:off x="1849438" y="95250"/>
            <a:ext cx="6116637" cy="798513"/>
          </a:xfrm>
          <a:noFill/>
        </p:spPr>
        <p:txBody>
          <a:bodyPr/>
          <a:lstStyle/>
          <a:p>
            <a:r>
              <a:rPr lang="en-US" altLang="en-US" b="1" smtClean="0"/>
              <a:t>What is Information ? </a:t>
            </a:r>
          </a:p>
        </p:txBody>
      </p:sp>
      <p:sp>
        <p:nvSpPr>
          <p:cNvPr id="1216515" name="Rectangle 3"/>
          <p:cNvSpPr>
            <a:spLocks noGrp="1" noChangeArrowheads="1"/>
          </p:cNvSpPr>
          <p:nvPr>
            <p:ph type="body" idx="1"/>
          </p:nvPr>
        </p:nvSpPr>
        <p:spPr>
          <a:xfrm>
            <a:off x="569913" y="847725"/>
            <a:ext cx="7786687" cy="1066800"/>
          </a:xfrm>
        </p:spPr>
        <p:txBody>
          <a:bodyPr/>
          <a:lstStyle/>
          <a:p>
            <a:pPr marL="0" indent="0" defTabSz="903288">
              <a:lnSpc>
                <a:spcPct val="90000"/>
              </a:lnSpc>
              <a:buFont typeface="Wingdings" pitchFamily="2" charset="2"/>
              <a:buNone/>
            </a:pPr>
            <a:r>
              <a:rPr lang="en-US" altLang="en-US" sz="2000" smtClean="0"/>
              <a:t>Information </a:t>
            </a:r>
            <a:r>
              <a:rPr lang="en-US" altLang="en-US" sz="2000" b="0" smtClean="0">
                <a:solidFill>
                  <a:schemeClr val="accent2"/>
                </a:solidFill>
              </a:rPr>
              <a:t>is an asset that, </a:t>
            </a:r>
            <a:r>
              <a:rPr lang="en-GB" altLang="en-US" sz="2000" b="0" smtClean="0">
                <a:solidFill>
                  <a:schemeClr val="accent2"/>
                </a:solidFill>
              </a:rPr>
              <a:t> like other important business assets, is essential to an organization’s business and consequently needs to be suitably protected.</a:t>
            </a:r>
            <a:r>
              <a:rPr lang="en-GB" altLang="en-US" sz="2000" smtClean="0">
                <a:solidFill>
                  <a:srgbClr val="FF0000"/>
                </a:solidFill>
              </a:rPr>
              <a:t> </a:t>
            </a:r>
            <a:r>
              <a:rPr lang="en-GB" altLang="en-US" sz="1600" smtClean="0">
                <a:solidFill>
                  <a:srgbClr val="000066"/>
                </a:solidFill>
              </a:rPr>
              <a:t>(ISO/ IEC 27002)</a:t>
            </a:r>
          </a:p>
          <a:p>
            <a:pPr marL="0" indent="0" defTabSz="903288">
              <a:lnSpc>
                <a:spcPct val="90000"/>
              </a:lnSpc>
              <a:buFont typeface="Wingdings" pitchFamily="2" charset="2"/>
              <a:buNone/>
            </a:pPr>
            <a:r>
              <a:rPr lang="en-GB" altLang="en-US" sz="2000" smtClean="0">
                <a:solidFill>
                  <a:srgbClr val="000066"/>
                </a:solidFill>
              </a:rPr>
              <a:t>Asset: </a:t>
            </a:r>
            <a:r>
              <a:rPr lang="en-GB" altLang="en-US" sz="2000" b="0" smtClean="0">
                <a:solidFill>
                  <a:srgbClr val="000066"/>
                </a:solidFill>
                <a:latin typeface="TimesNewRoman" charset="0"/>
              </a:rPr>
              <a:t>Anything that has value to the organization</a:t>
            </a:r>
          </a:p>
          <a:p>
            <a:pPr marL="0" indent="0" defTabSz="903288">
              <a:lnSpc>
                <a:spcPct val="90000"/>
              </a:lnSpc>
              <a:buFont typeface="Wingdings" pitchFamily="2" charset="2"/>
              <a:buNone/>
            </a:pPr>
            <a:endParaRPr lang="en-GB" altLang="en-US" sz="1600" b="0" smtClean="0">
              <a:solidFill>
                <a:srgbClr val="000066"/>
              </a:solidFill>
              <a:latin typeface="Times New Roman" pitchFamily="18" charset="0"/>
            </a:endParaRPr>
          </a:p>
          <a:p>
            <a:pPr marL="0" indent="0" defTabSz="903288">
              <a:lnSpc>
                <a:spcPct val="90000"/>
              </a:lnSpc>
              <a:buFont typeface="Wingdings" pitchFamily="2" charset="2"/>
              <a:buNone/>
            </a:pPr>
            <a:endParaRPr lang="en-US" altLang="en-US" sz="1600" smtClean="0">
              <a:solidFill>
                <a:srgbClr val="000066"/>
              </a:solidFill>
            </a:endParaRPr>
          </a:p>
          <a:p>
            <a:pPr marL="0" indent="0" defTabSz="903288">
              <a:lnSpc>
                <a:spcPct val="90000"/>
              </a:lnSpc>
              <a:buFont typeface="Wingdings" pitchFamily="2" charset="2"/>
              <a:buNone/>
            </a:pPr>
            <a:endParaRPr lang="en-US" altLang="en-US" sz="1600" i="0" smtClean="0">
              <a:solidFill>
                <a:srgbClr val="000066"/>
              </a:solidFill>
            </a:endParaRPr>
          </a:p>
        </p:txBody>
      </p:sp>
      <p:sp>
        <p:nvSpPr>
          <p:cNvPr id="1216516" name="Text Box 4"/>
          <p:cNvSpPr txBox="1">
            <a:spLocks noChangeArrowheads="1"/>
          </p:cNvSpPr>
          <p:nvPr/>
        </p:nvSpPr>
        <p:spPr bwMode="auto">
          <a:xfrm>
            <a:off x="569913" y="2389188"/>
            <a:ext cx="4764087" cy="2797175"/>
          </a:xfrm>
          <a:prstGeom prst="rect">
            <a:avLst/>
          </a:prstGeom>
          <a:noFill/>
          <a:ln w="12700" cap="sq">
            <a:noFill/>
            <a:miter lim="800000"/>
            <a:headEnd type="none" w="sm" len="sm"/>
            <a:tailEnd type="none" w="sm" len="sm"/>
          </a:ln>
        </p:spPr>
        <p:txBody>
          <a:bodyPr lIns="90398" tIns="45199" rIns="90398" bIns="45199">
            <a:spAutoFit/>
          </a:bodyPr>
          <a:lstStyle/>
          <a:p>
            <a:pPr marL="452438" indent="-452438" defTabSz="903288">
              <a:lnSpc>
                <a:spcPct val="90000"/>
              </a:lnSpc>
              <a:spcBef>
                <a:spcPct val="20000"/>
              </a:spcBef>
              <a:buClr>
                <a:schemeClr val="bg2"/>
              </a:buClr>
              <a:buFont typeface="Wingdings" pitchFamily="2" charset="2"/>
              <a:buNone/>
            </a:pPr>
            <a:r>
              <a:rPr kumimoji="1" lang="en-US" altLang="en-US" sz="2400" i="0">
                <a:solidFill>
                  <a:schemeClr val="tx1"/>
                </a:solidFill>
              </a:rPr>
              <a:t>Can exist in many forms</a:t>
            </a:r>
          </a:p>
          <a:p>
            <a:pPr marL="452438" indent="-452438" defTabSz="903288">
              <a:lnSpc>
                <a:spcPct val="90000"/>
              </a:lnSpc>
              <a:spcBef>
                <a:spcPct val="20000"/>
              </a:spcBef>
              <a:buClr>
                <a:schemeClr val="bg2"/>
              </a:buClr>
              <a:buFont typeface="Wingdings" pitchFamily="2" charset="2"/>
              <a:buChar char="§"/>
            </a:pPr>
            <a:r>
              <a:rPr kumimoji="1" lang="en-US" altLang="en-US" sz="1600" i="0">
                <a:solidFill>
                  <a:schemeClr val="accent2"/>
                </a:solidFill>
              </a:rPr>
              <a:t>data stored on computers</a:t>
            </a:r>
          </a:p>
          <a:p>
            <a:pPr marL="452438" indent="-452438" defTabSz="903288">
              <a:lnSpc>
                <a:spcPct val="90000"/>
              </a:lnSpc>
              <a:spcBef>
                <a:spcPct val="20000"/>
              </a:spcBef>
              <a:buClr>
                <a:schemeClr val="bg2"/>
              </a:buClr>
              <a:buFont typeface="Wingdings" pitchFamily="2" charset="2"/>
              <a:buChar char="§"/>
            </a:pPr>
            <a:r>
              <a:rPr kumimoji="1" lang="en-US" altLang="en-US" sz="1600" i="0">
                <a:solidFill>
                  <a:schemeClr val="accent2"/>
                </a:solidFill>
              </a:rPr>
              <a:t>transmitted across networks </a:t>
            </a:r>
          </a:p>
          <a:p>
            <a:pPr marL="452438" indent="-452438" defTabSz="903288">
              <a:lnSpc>
                <a:spcPct val="90000"/>
              </a:lnSpc>
              <a:spcBef>
                <a:spcPct val="20000"/>
              </a:spcBef>
              <a:buClr>
                <a:schemeClr val="bg2"/>
              </a:buClr>
              <a:buFont typeface="Wingdings" pitchFamily="2" charset="2"/>
              <a:buChar char="§"/>
            </a:pPr>
            <a:r>
              <a:rPr kumimoji="1" lang="en-US" altLang="en-US" sz="1600" i="0">
                <a:solidFill>
                  <a:schemeClr val="accent2"/>
                </a:solidFill>
              </a:rPr>
              <a:t>printed out</a:t>
            </a:r>
          </a:p>
          <a:p>
            <a:pPr marL="452438" indent="-452438" defTabSz="903288">
              <a:lnSpc>
                <a:spcPct val="90000"/>
              </a:lnSpc>
              <a:spcBef>
                <a:spcPct val="20000"/>
              </a:spcBef>
              <a:buClr>
                <a:schemeClr val="bg2"/>
              </a:buClr>
              <a:buFont typeface="Wingdings" pitchFamily="2" charset="2"/>
              <a:buChar char="§"/>
            </a:pPr>
            <a:r>
              <a:rPr kumimoji="1" lang="en-US" altLang="en-US" sz="1600" i="0">
                <a:solidFill>
                  <a:schemeClr val="accent2"/>
                </a:solidFill>
              </a:rPr>
              <a:t>written on a paper sent by fax </a:t>
            </a:r>
          </a:p>
          <a:p>
            <a:pPr marL="452438" indent="-452438" defTabSz="903288">
              <a:lnSpc>
                <a:spcPct val="90000"/>
              </a:lnSpc>
              <a:spcBef>
                <a:spcPct val="20000"/>
              </a:spcBef>
              <a:buClr>
                <a:schemeClr val="bg2"/>
              </a:buClr>
              <a:buFont typeface="Wingdings" pitchFamily="2" charset="2"/>
              <a:buChar char="§"/>
            </a:pPr>
            <a:r>
              <a:rPr kumimoji="1" lang="en-US" altLang="en-US" sz="1600" i="0">
                <a:solidFill>
                  <a:schemeClr val="accent2"/>
                </a:solidFill>
              </a:rPr>
              <a:t>stored on disks</a:t>
            </a:r>
          </a:p>
          <a:p>
            <a:pPr marL="452438" indent="-452438" defTabSz="903288">
              <a:lnSpc>
                <a:spcPct val="90000"/>
              </a:lnSpc>
              <a:spcBef>
                <a:spcPct val="20000"/>
              </a:spcBef>
              <a:buClr>
                <a:schemeClr val="bg2"/>
              </a:buClr>
              <a:buFont typeface="Wingdings" pitchFamily="2" charset="2"/>
              <a:buChar char="§"/>
            </a:pPr>
            <a:r>
              <a:rPr kumimoji="1" lang="en-US" altLang="en-US" sz="1600" i="0">
                <a:solidFill>
                  <a:schemeClr val="accent2"/>
                </a:solidFill>
              </a:rPr>
              <a:t>held on microfilm </a:t>
            </a:r>
          </a:p>
          <a:p>
            <a:pPr marL="452438" indent="-452438" defTabSz="903288">
              <a:lnSpc>
                <a:spcPct val="90000"/>
              </a:lnSpc>
              <a:spcBef>
                <a:spcPct val="20000"/>
              </a:spcBef>
              <a:buClr>
                <a:schemeClr val="bg2"/>
              </a:buClr>
              <a:buFont typeface="Wingdings" pitchFamily="2" charset="2"/>
              <a:buChar char="§"/>
            </a:pPr>
            <a:r>
              <a:rPr kumimoji="1" lang="en-US" altLang="en-US" sz="1600" i="0">
                <a:solidFill>
                  <a:schemeClr val="accent2"/>
                </a:solidFill>
              </a:rPr>
              <a:t>spoken in conversations over the telephone</a:t>
            </a:r>
          </a:p>
          <a:p>
            <a:pPr marL="452438" indent="-452438" defTabSz="903288">
              <a:lnSpc>
                <a:spcPct val="90000"/>
              </a:lnSpc>
              <a:spcBef>
                <a:spcPct val="20000"/>
              </a:spcBef>
              <a:buClr>
                <a:schemeClr val="bg2"/>
              </a:buClr>
              <a:buFont typeface="Wingdings" pitchFamily="2" charset="2"/>
              <a:buChar char="§"/>
            </a:pPr>
            <a:r>
              <a:rPr kumimoji="1" lang="en-US" altLang="en-US" sz="1600" i="0">
                <a:solidFill>
                  <a:schemeClr val="accent2"/>
                </a:solidFill>
              </a:rPr>
              <a:t>..</a:t>
            </a:r>
          </a:p>
        </p:txBody>
      </p:sp>
      <p:sp>
        <p:nvSpPr>
          <p:cNvPr id="1216517" name="Rectangle 5"/>
          <p:cNvSpPr>
            <a:spLocks noChangeArrowheads="1"/>
          </p:cNvSpPr>
          <p:nvPr/>
        </p:nvSpPr>
        <p:spPr bwMode="auto">
          <a:xfrm>
            <a:off x="762000" y="5410200"/>
            <a:ext cx="7924800" cy="990600"/>
          </a:xfrm>
          <a:prstGeom prst="rect">
            <a:avLst/>
          </a:prstGeom>
          <a:solidFill>
            <a:srgbClr val="CCFF66"/>
          </a:solidFill>
          <a:ln w="9525">
            <a:noFill/>
            <a:miter lim="800000"/>
            <a:headEnd/>
            <a:tailEnd/>
          </a:ln>
        </p:spPr>
        <p:txBody>
          <a:bodyPr lIns="90398" tIns="45199" rIns="90398" bIns="45199"/>
          <a:lstStyle/>
          <a:p>
            <a:pPr defTabSz="280988">
              <a:spcBef>
                <a:spcPct val="20000"/>
              </a:spcBef>
              <a:buClr>
                <a:schemeClr val="tx1"/>
              </a:buClr>
              <a:buSzPct val="90000"/>
              <a:buFont typeface="Wingdings" pitchFamily="2" charset="2"/>
              <a:buNone/>
            </a:pPr>
            <a:r>
              <a:rPr lang="en-US" altLang="en-US" i="0">
                <a:solidFill>
                  <a:schemeClr val="tx1"/>
                </a:solidFill>
              </a:rPr>
              <a:t>Whatever form the information takes, or means by which it is shared or stored, it should always be appropriately protected throughout its life cycle</a:t>
            </a:r>
          </a:p>
        </p:txBody>
      </p:sp>
      <p:grpSp>
        <p:nvGrpSpPr>
          <p:cNvPr id="2" name="Group 33"/>
          <p:cNvGrpSpPr>
            <a:grpSpLocks/>
          </p:cNvGrpSpPr>
          <p:nvPr/>
        </p:nvGrpSpPr>
        <p:grpSpPr bwMode="auto">
          <a:xfrm>
            <a:off x="4876800" y="2057400"/>
            <a:ext cx="3962400" cy="3209925"/>
            <a:chOff x="3072" y="1296"/>
            <a:chExt cx="2496" cy="2022"/>
          </a:xfrm>
        </p:grpSpPr>
        <p:sp>
          <p:nvSpPr>
            <p:cNvPr id="4104" name="Rectangle 7"/>
            <p:cNvSpPr>
              <a:spLocks noChangeArrowheads="1"/>
            </p:cNvSpPr>
            <p:nvPr/>
          </p:nvSpPr>
          <p:spPr bwMode="auto">
            <a:xfrm>
              <a:off x="3072" y="1377"/>
              <a:ext cx="2496" cy="1941"/>
            </a:xfrm>
            <a:prstGeom prst="rect">
              <a:avLst/>
            </a:prstGeom>
            <a:solidFill>
              <a:srgbClr val="C9F8F0"/>
            </a:solidFill>
            <a:ln w="12700" cap="sq">
              <a:solidFill>
                <a:schemeClr val="tx1"/>
              </a:solidFill>
              <a:miter lim="800000"/>
              <a:headEnd type="none" w="sm" len="sm"/>
              <a:tailEnd type="none" w="sm" len="sm"/>
            </a:ln>
          </p:spPr>
          <p:txBody>
            <a:bodyPr wrap="none" anchor="ctr"/>
            <a:lstStyle/>
            <a:p>
              <a:endParaRPr lang="en-US" altLang="en-US"/>
            </a:p>
          </p:txBody>
        </p:sp>
        <p:sp>
          <p:nvSpPr>
            <p:cNvPr id="4105" name="Rectangle 8"/>
            <p:cNvSpPr>
              <a:spLocks noChangeArrowheads="1"/>
            </p:cNvSpPr>
            <p:nvPr/>
          </p:nvSpPr>
          <p:spPr bwMode="auto">
            <a:xfrm>
              <a:off x="3396" y="1425"/>
              <a:ext cx="1930" cy="225"/>
            </a:xfrm>
            <a:prstGeom prst="rect">
              <a:avLst/>
            </a:prstGeom>
            <a:solidFill>
              <a:schemeClr val="bg1"/>
            </a:solidFill>
            <a:ln w="9525">
              <a:solidFill>
                <a:srgbClr val="000000"/>
              </a:solidFill>
              <a:miter lim="800000"/>
              <a:headEnd/>
              <a:tailEnd/>
            </a:ln>
          </p:spPr>
          <p:txBody>
            <a:bodyPr/>
            <a:lstStyle/>
            <a:p>
              <a:pPr algn="ctr">
                <a:lnSpc>
                  <a:spcPct val="90000"/>
                </a:lnSpc>
                <a:spcBef>
                  <a:spcPct val="20000"/>
                </a:spcBef>
                <a:buClr>
                  <a:schemeClr val="bg2"/>
                </a:buClr>
                <a:buFont typeface="Wingdings" pitchFamily="2" charset="2"/>
                <a:buNone/>
              </a:pPr>
              <a:r>
                <a:rPr kumimoji="1" lang="en-US" altLang="en-US" sz="1600" i="0">
                  <a:solidFill>
                    <a:srgbClr val="000066"/>
                  </a:solidFill>
                </a:rPr>
                <a:t>Information Life Cycle </a:t>
              </a:r>
              <a:endParaRPr kumimoji="1" lang="en-US" altLang="en-US" sz="1600" i="0">
                <a:solidFill>
                  <a:srgbClr val="FF0066"/>
                </a:solidFill>
              </a:endParaRPr>
            </a:p>
            <a:p>
              <a:pPr algn="ctr">
                <a:buFontTx/>
                <a:buNone/>
              </a:pPr>
              <a:endParaRPr lang="en-US" altLang="en-US" sz="2400" b="0" i="0" u="sng">
                <a:solidFill>
                  <a:schemeClr val="tx1"/>
                </a:solidFill>
                <a:latin typeface="Times New Roman" pitchFamily="18" charset="0"/>
              </a:endParaRPr>
            </a:p>
          </p:txBody>
        </p:sp>
        <p:sp>
          <p:nvSpPr>
            <p:cNvPr id="4106" name="Rectangle 9"/>
            <p:cNvSpPr>
              <a:spLocks noChangeArrowheads="1"/>
            </p:cNvSpPr>
            <p:nvPr/>
          </p:nvSpPr>
          <p:spPr bwMode="auto">
            <a:xfrm>
              <a:off x="3118" y="1790"/>
              <a:ext cx="1091" cy="145"/>
            </a:xfrm>
            <a:prstGeom prst="rect">
              <a:avLst/>
            </a:prstGeom>
            <a:solidFill>
              <a:schemeClr val="bg1"/>
            </a:solidFill>
            <a:ln w="9525">
              <a:solidFill>
                <a:srgbClr val="000000"/>
              </a:solidFill>
              <a:miter lim="800000"/>
              <a:headEnd/>
              <a:tailEnd/>
            </a:ln>
          </p:spPr>
          <p:txBody>
            <a:bodyPr/>
            <a:lstStyle/>
            <a:p>
              <a:endParaRPr lang="en-US" altLang="en-US"/>
            </a:p>
          </p:txBody>
        </p:sp>
        <p:sp>
          <p:nvSpPr>
            <p:cNvPr id="4107" name="Rectangle 10"/>
            <p:cNvSpPr>
              <a:spLocks noChangeArrowheads="1"/>
            </p:cNvSpPr>
            <p:nvPr/>
          </p:nvSpPr>
          <p:spPr bwMode="auto">
            <a:xfrm>
              <a:off x="3206" y="1799"/>
              <a:ext cx="985" cy="121"/>
            </a:xfrm>
            <a:prstGeom prst="rect">
              <a:avLst/>
            </a:prstGeom>
            <a:solidFill>
              <a:schemeClr val="bg1"/>
            </a:solidFill>
            <a:ln w="9525">
              <a:noFill/>
              <a:miter lim="800000"/>
              <a:headEnd/>
              <a:tailEnd/>
            </a:ln>
          </p:spPr>
          <p:txBody>
            <a:bodyPr wrap="none" lIns="0" tIns="0" rIns="0" bIns="0">
              <a:spAutoFit/>
            </a:bodyPr>
            <a:lstStyle/>
            <a:p>
              <a:pPr>
                <a:lnSpc>
                  <a:spcPct val="90000"/>
                </a:lnSpc>
                <a:spcBef>
                  <a:spcPct val="20000"/>
                </a:spcBef>
                <a:buClr>
                  <a:schemeClr val="bg2"/>
                </a:buClr>
                <a:buFont typeface="Wingdings" pitchFamily="2" charset="2"/>
                <a:buNone/>
              </a:pPr>
              <a:r>
                <a:rPr kumimoji="1" lang="en-US" altLang="en-US" sz="1400" i="0">
                  <a:solidFill>
                    <a:srgbClr val="402000"/>
                  </a:solidFill>
                  <a:latin typeface="Times New Roman" pitchFamily="18" charset="0"/>
                </a:rPr>
                <a:t>Information can be :</a:t>
              </a:r>
              <a:endParaRPr kumimoji="1" lang="en-US" altLang="en-US" sz="2800" b="0" i="0">
                <a:solidFill>
                  <a:schemeClr val="tx1"/>
                </a:solidFill>
                <a:latin typeface="Times New Roman" pitchFamily="18" charset="0"/>
              </a:endParaRPr>
            </a:p>
          </p:txBody>
        </p:sp>
        <p:sp>
          <p:nvSpPr>
            <p:cNvPr id="4108" name="Rectangle 11"/>
            <p:cNvSpPr>
              <a:spLocks noChangeArrowheads="1"/>
            </p:cNvSpPr>
            <p:nvPr/>
          </p:nvSpPr>
          <p:spPr bwMode="auto">
            <a:xfrm>
              <a:off x="3228" y="2135"/>
              <a:ext cx="556" cy="178"/>
            </a:xfrm>
            <a:prstGeom prst="rect">
              <a:avLst/>
            </a:prstGeom>
            <a:solidFill>
              <a:schemeClr val="bg1"/>
            </a:solidFill>
            <a:ln w="6350">
              <a:solidFill>
                <a:srgbClr val="402000"/>
              </a:solidFill>
              <a:miter lim="800000"/>
              <a:headEnd/>
              <a:tailEnd/>
            </a:ln>
          </p:spPr>
          <p:txBody>
            <a:bodyPr/>
            <a:lstStyle/>
            <a:p>
              <a:endParaRPr lang="en-US" altLang="en-US"/>
            </a:p>
          </p:txBody>
        </p:sp>
        <p:sp>
          <p:nvSpPr>
            <p:cNvPr id="4109" name="Rectangle 12"/>
            <p:cNvSpPr>
              <a:spLocks noChangeArrowheads="1"/>
            </p:cNvSpPr>
            <p:nvPr/>
          </p:nvSpPr>
          <p:spPr bwMode="auto">
            <a:xfrm>
              <a:off x="3328" y="2159"/>
              <a:ext cx="386" cy="121"/>
            </a:xfrm>
            <a:prstGeom prst="rect">
              <a:avLst/>
            </a:prstGeom>
            <a:solidFill>
              <a:schemeClr val="bg1"/>
            </a:solidFill>
            <a:ln w="9525">
              <a:noFill/>
              <a:miter lim="800000"/>
              <a:headEnd/>
              <a:tailEnd/>
            </a:ln>
          </p:spPr>
          <p:txBody>
            <a:bodyPr wrap="none" lIns="0" tIns="0" rIns="0" bIns="0">
              <a:spAutoFit/>
            </a:bodyPr>
            <a:lstStyle/>
            <a:p>
              <a:pPr>
                <a:lnSpc>
                  <a:spcPct val="90000"/>
                </a:lnSpc>
                <a:spcBef>
                  <a:spcPct val="20000"/>
                </a:spcBef>
                <a:buClr>
                  <a:schemeClr val="bg2"/>
                </a:buClr>
                <a:buFont typeface="Wingdings" pitchFamily="2" charset="2"/>
                <a:buNone/>
              </a:pPr>
              <a:r>
                <a:rPr kumimoji="1" lang="en-US" altLang="en-US" sz="1400" i="0">
                  <a:solidFill>
                    <a:srgbClr val="402000"/>
                  </a:solidFill>
                  <a:latin typeface="Times New Roman" pitchFamily="18" charset="0"/>
                </a:rPr>
                <a:t>Created</a:t>
              </a:r>
              <a:endParaRPr kumimoji="1" lang="en-US" altLang="en-US" sz="2800" b="0" i="0">
                <a:solidFill>
                  <a:schemeClr val="tx1"/>
                </a:solidFill>
                <a:latin typeface="Times New Roman" pitchFamily="18" charset="0"/>
              </a:endParaRPr>
            </a:p>
          </p:txBody>
        </p:sp>
        <p:sp>
          <p:nvSpPr>
            <p:cNvPr id="4110" name="Rectangle 13"/>
            <p:cNvSpPr>
              <a:spLocks noChangeArrowheads="1"/>
            </p:cNvSpPr>
            <p:nvPr/>
          </p:nvSpPr>
          <p:spPr bwMode="auto">
            <a:xfrm>
              <a:off x="4063" y="2135"/>
              <a:ext cx="560" cy="178"/>
            </a:xfrm>
            <a:prstGeom prst="rect">
              <a:avLst/>
            </a:prstGeom>
            <a:solidFill>
              <a:schemeClr val="bg1"/>
            </a:solidFill>
            <a:ln w="6350">
              <a:solidFill>
                <a:srgbClr val="402000"/>
              </a:solidFill>
              <a:miter lim="800000"/>
              <a:headEnd/>
              <a:tailEnd/>
            </a:ln>
          </p:spPr>
          <p:txBody>
            <a:bodyPr/>
            <a:lstStyle/>
            <a:p>
              <a:endParaRPr lang="en-US" altLang="en-US"/>
            </a:p>
          </p:txBody>
        </p:sp>
        <p:sp>
          <p:nvSpPr>
            <p:cNvPr id="4111" name="Rectangle 14"/>
            <p:cNvSpPr>
              <a:spLocks noChangeArrowheads="1"/>
            </p:cNvSpPr>
            <p:nvPr/>
          </p:nvSpPr>
          <p:spPr bwMode="auto">
            <a:xfrm>
              <a:off x="4195" y="2159"/>
              <a:ext cx="317" cy="121"/>
            </a:xfrm>
            <a:prstGeom prst="rect">
              <a:avLst/>
            </a:prstGeom>
            <a:solidFill>
              <a:schemeClr val="bg1"/>
            </a:solidFill>
            <a:ln w="9525">
              <a:noFill/>
              <a:miter lim="800000"/>
              <a:headEnd/>
              <a:tailEnd/>
            </a:ln>
          </p:spPr>
          <p:txBody>
            <a:bodyPr wrap="none" lIns="0" tIns="0" rIns="0" bIns="0">
              <a:spAutoFit/>
            </a:bodyPr>
            <a:lstStyle/>
            <a:p>
              <a:pPr>
                <a:lnSpc>
                  <a:spcPct val="90000"/>
                </a:lnSpc>
                <a:spcBef>
                  <a:spcPct val="20000"/>
                </a:spcBef>
                <a:buClr>
                  <a:schemeClr val="bg2"/>
                </a:buClr>
                <a:buFont typeface="Wingdings" pitchFamily="2" charset="2"/>
                <a:buNone/>
              </a:pPr>
              <a:r>
                <a:rPr kumimoji="1" lang="en-US" altLang="en-US" sz="1400" i="0">
                  <a:solidFill>
                    <a:srgbClr val="402000"/>
                  </a:solidFill>
                  <a:latin typeface="Times New Roman" pitchFamily="18" charset="0"/>
                </a:rPr>
                <a:t>Stored</a:t>
              </a:r>
              <a:endParaRPr kumimoji="1" lang="en-US" altLang="en-US" sz="2800" b="0" i="0">
                <a:solidFill>
                  <a:schemeClr val="tx1"/>
                </a:solidFill>
                <a:latin typeface="Times New Roman" pitchFamily="18" charset="0"/>
              </a:endParaRPr>
            </a:p>
          </p:txBody>
        </p:sp>
        <p:sp>
          <p:nvSpPr>
            <p:cNvPr id="4112" name="Rectangle 15"/>
            <p:cNvSpPr>
              <a:spLocks noChangeArrowheads="1"/>
            </p:cNvSpPr>
            <p:nvPr/>
          </p:nvSpPr>
          <p:spPr bwMode="auto">
            <a:xfrm>
              <a:off x="4878" y="2135"/>
              <a:ext cx="559" cy="178"/>
            </a:xfrm>
            <a:prstGeom prst="rect">
              <a:avLst/>
            </a:prstGeom>
            <a:solidFill>
              <a:schemeClr val="bg1"/>
            </a:solidFill>
            <a:ln w="6350">
              <a:solidFill>
                <a:srgbClr val="402000"/>
              </a:solidFill>
              <a:miter lim="800000"/>
              <a:headEnd/>
              <a:tailEnd/>
            </a:ln>
          </p:spPr>
          <p:txBody>
            <a:bodyPr/>
            <a:lstStyle/>
            <a:p>
              <a:endParaRPr lang="en-US" altLang="en-US"/>
            </a:p>
          </p:txBody>
        </p:sp>
        <p:sp>
          <p:nvSpPr>
            <p:cNvPr id="4113" name="Rectangle 16"/>
            <p:cNvSpPr>
              <a:spLocks noChangeArrowheads="1"/>
            </p:cNvSpPr>
            <p:nvPr/>
          </p:nvSpPr>
          <p:spPr bwMode="auto">
            <a:xfrm>
              <a:off x="4894" y="2159"/>
              <a:ext cx="570" cy="121"/>
            </a:xfrm>
            <a:prstGeom prst="rect">
              <a:avLst/>
            </a:prstGeom>
            <a:solidFill>
              <a:schemeClr val="bg1"/>
            </a:solidFill>
            <a:ln w="9525">
              <a:noFill/>
              <a:miter lim="800000"/>
              <a:headEnd/>
              <a:tailEnd/>
            </a:ln>
          </p:spPr>
          <p:txBody>
            <a:bodyPr wrap="none" lIns="0" tIns="0" rIns="0" bIns="0">
              <a:spAutoFit/>
            </a:bodyPr>
            <a:lstStyle/>
            <a:p>
              <a:pPr>
                <a:lnSpc>
                  <a:spcPct val="90000"/>
                </a:lnSpc>
                <a:spcBef>
                  <a:spcPct val="20000"/>
                </a:spcBef>
                <a:buClr>
                  <a:schemeClr val="bg2"/>
                </a:buClr>
                <a:buFont typeface="Wingdings" pitchFamily="2" charset="2"/>
                <a:buNone/>
              </a:pPr>
              <a:r>
                <a:rPr kumimoji="1" lang="en-US" altLang="en-US" sz="1400" i="0">
                  <a:solidFill>
                    <a:srgbClr val="402000"/>
                  </a:solidFill>
                  <a:latin typeface="Times New Roman" pitchFamily="18" charset="0"/>
                </a:rPr>
                <a:t>Destroyed ?</a:t>
              </a:r>
              <a:endParaRPr kumimoji="1" lang="en-US" altLang="en-US" sz="2800" b="0" i="0">
                <a:solidFill>
                  <a:schemeClr val="tx1"/>
                </a:solidFill>
                <a:latin typeface="Times New Roman" pitchFamily="18" charset="0"/>
              </a:endParaRPr>
            </a:p>
          </p:txBody>
        </p:sp>
        <p:sp>
          <p:nvSpPr>
            <p:cNvPr id="4114" name="Rectangle 17"/>
            <p:cNvSpPr>
              <a:spLocks noChangeArrowheads="1"/>
            </p:cNvSpPr>
            <p:nvPr/>
          </p:nvSpPr>
          <p:spPr bwMode="auto">
            <a:xfrm>
              <a:off x="3270" y="2421"/>
              <a:ext cx="580" cy="177"/>
            </a:xfrm>
            <a:prstGeom prst="rect">
              <a:avLst/>
            </a:prstGeom>
            <a:solidFill>
              <a:schemeClr val="bg1"/>
            </a:solidFill>
            <a:ln w="6350">
              <a:solidFill>
                <a:srgbClr val="402000"/>
              </a:solidFill>
              <a:miter lim="800000"/>
              <a:headEnd/>
              <a:tailEnd/>
            </a:ln>
          </p:spPr>
          <p:txBody>
            <a:bodyPr/>
            <a:lstStyle/>
            <a:p>
              <a:endParaRPr lang="en-US" altLang="en-US"/>
            </a:p>
          </p:txBody>
        </p:sp>
        <p:sp>
          <p:nvSpPr>
            <p:cNvPr id="4115" name="Rectangle 18"/>
            <p:cNvSpPr>
              <a:spLocks noChangeArrowheads="1"/>
            </p:cNvSpPr>
            <p:nvPr/>
          </p:nvSpPr>
          <p:spPr bwMode="auto">
            <a:xfrm>
              <a:off x="3340" y="2444"/>
              <a:ext cx="474" cy="121"/>
            </a:xfrm>
            <a:prstGeom prst="rect">
              <a:avLst/>
            </a:prstGeom>
            <a:solidFill>
              <a:schemeClr val="bg1"/>
            </a:solidFill>
            <a:ln w="9525">
              <a:noFill/>
              <a:miter lim="800000"/>
              <a:headEnd/>
              <a:tailEnd/>
            </a:ln>
          </p:spPr>
          <p:txBody>
            <a:bodyPr wrap="none" lIns="0" tIns="0" rIns="0" bIns="0">
              <a:spAutoFit/>
            </a:bodyPr>
            <a:lstStyle/>
            <a:p>
              <a:pPr>
                <a:lnSpc>
                  <a:spcPct val="90000"/>
                </a:lnSpc>
                <a:spcBef>
                  <a:spcPct val="20000"/>
                </a:spcBef>
                <a:buClr>
                  <a:schemeClr val="bg2"/>
                </a:buClr>
                <a:buFont typeface="Wingdings" pitchFamily="2" charset="2"/>
                <a:buNone/>
              </a:pPr>
              <a:r>
                <a:rPr kumimoji="1" lang="en-US" altLang="en-US" sz="1400" i="0">
                  <a:solidFill>
                    <a:srgbClr val="402000"/>
                  </a:solidFill>
                  <a:latin typeface="Times New Roman" pitchFamily="18" charset="0"/>
                </a:rPr>
                <a:t>Processed</a:t>
              </a:r>
              <a:endParaRPr kumimoji="1" lang="en-US" altLang="en-US" sz="2800" b="0" i="0">
                <a:solidFill>
                  <a:schemeClr val="tx1"/>
                </a:solidFill>
                <a:latin typeface="Times New Roman" pitchFamily="18" charset="0"/>
              </a:endParaRPr>
            </a:p>
          </p:txBody>
        </p:sp>
        <p:sp>
          <p:nvSpPr>
            <p:cNvPr id="4116" name="Rectangle 19"/>
            <p:cNvSpPr>
              <a:spLocks noChangeArrowheads="1"/>
            </p:cNvSpPr>
            <p:nvPr/>
          </p:nvSpPr>
          <p:spPr bwMode="auto">
            <a:xfrm>
              <a:off x="4128" y="2399"/>
              <a:ext cx="666" cy="199"/>
            </a:xfrm>
            <a:prstGeom prst="rect">
              <a:avLst/>
            </a:prstGeom>
            <a:solidFill>
              <a:schemeClr val="bg1"/>
            </a:solidFill>
            <a:ln w="6350">
              <a:solidFill>
                <a:srgbClr val="402000"/>
              </a:solidFill>
              <a:miter lim="800000"/>
              <a:headEnd/>
              <a:tailEnd/>
            </a:ln>
          </p:spPr>
          <p:txBody>
            <a:bodyPr/>
            <a:lstStyle/>
            <a:p>
              <a:endParaRPr lang="en-US" altLang="en-US"/>
            </a:p>
          </p:txBody>
        </p:sp>
        <p:sp>
          <p:nvSpPr>
            <p:cNvPr id="4117" name="Rectangle 20"/>
            <p:cNvSpPr>
              <a:spLocks noChangeArrowheads="1"/>
            </p:cNvSpPr>
            <p:nvPr/>
          </p:nvSpPr>
          <p:spPr bwMode="auto">
            <a:xfrm>
              <a:off x="4182" y="2434"/>
              <a:ext cx="597" cy="121"/>
            </a:xfrm>
            <a:prstGeom prst="rect">
              <a:avLst/>
            </a:prstGeom>
            <a:solidFill>
              <a:schemeClr val="bg1"/>
            </a:solidFill>
            <a:ln w="9525">
              <a:noFill/>
              <a:miter lim="800000"/>
              <a:headEnd/>
              <a:tailEnd/>
            </a:ln>
          </p:spPr>
          <p:txBody>
            <a:bodyPr wrap="none" lIns="0" tIns="0" rIns="0" bIns="0">
              <a:spAutoFit/>
            </a:bodyPr>
            <a:lstStyle/>
            <a:p>
              <a:pPr>
                <a:lnSpc>
                  <a:spcPct val="90000"/>
                </a:lnSpc>
                <a:spcBef>
                  <a:spcPct val="20000"/>
                </a:spcBef>
                <a:buClr>
                  <a:schemeClr val="bg2"/>
                </a:buClr>
                <a:buFont typeface="Wingdings" pitchFamily="2" charset="2"/>
                <a:buNone/>
              </a:pPr>
              <a:r>
                <a:rPr kumimoji="1" lang="en-US" altLang="en-US" sz="1400" i="0">
                  <a:solidFill>
                    <a:srgbClr val="402000"/>
                  </a:solidFill>
                  <a:latin typeface="Times New Roman" pitchFamily="18" charset="0"/>
                </a:rPr>
                <a:t>Transmitted</a:t>
              </a:r>
              <a:endParaRPr kumimoji="1" lang="en-US" altLang="en-US" sz="2800" b="0" i="0">
                <a:solidFill>
                  <a:schemeClr val="tx1"/>
                </a:solidFill>
                <a:latin typeface="Times New Roman" pitchFamily="18" charset="0"/>
              </a:endParaRPr>
            </a:p>
          </p:txBody>
        </p:sp>
        <p:sp>
          <p:nvSpPr>
            <p:cNvPr id="4118" name="Rectangle 21"/>
            <p:cNvSpPr>
              <a:spLocks noChangeArrowheads="1"/>
            </p:cNvSpPr>
            <p:nvPr/>
          </p:nvSpPr>
          <p:spPr bwMode="auto">
            <a:xfrm>
              <a:off x="3141" y="2685"/>
              <a:ext cx="2382" cy="176"/>
            </a:xfrm>
            <a:prstGeom prst="rect">
              <a:avLst/>
            </a:prstGeom>
            <a:solidFill>
              <a:schemeClr val="bg1"/>
            </a:solidFill>
            <a:ln w="6350">
              <a:solidFill>
                <a:srgbClr val="000066"/>
              </a:solidFill>
              <a:miter lim="800000"/>
              <a:headEnd/>
              <a:tailEnd/>
            </a:ln>
          </p:spPr>
          <p:txBody>
            <a:bodyPr/>
            <a:lstStyle/>
            <a:p>
              <a:endParaRPr lang="en-US" altLang="en-US"/>
            </a:p>
          </p:txBody>
        </p:sp>
        <p:sp>
          <p:nvSpPr>
            <p:cNvPr id="4119" name="Rectangle 22"/>
            <p:cNvSpPr>
              <a:spLocks noChangeArrowheads="1"/>
            </p:cNvSpPr>
            <p:nvPr/>
          </p:nvSpPr>
          <p:spPr bwMode="auto">
            <a:xfrm>
              <a:off x="3437" y="2709"/>
              <a:ext cx="237" cy="121"/>
            </a:xfrm>
            <a:prstGeom prst="rect">
              <a:avLst/>
            </a:prstGeom>
            <a:solidFill>
              <a:schemeClr val="bg1"/>
            </a:solidFill>
            <a:ln w="9525">
              <a:noFill/>
              <a:miter lim="800000"/>
              <a:headEnd/>
              <a:tailEnd/>
            </a:ln>
          </p:spPr>
          <p:txBody>
            <a:bodyPr wrap="none" lIns="0" tIns="0" rIns="0" bIns="0">
              <a:spAutoFit/>
            </a:bodyPr>
            <a:lstStyle/>
            <a:p>
              <a:pPr>
                <a:lnSpc>
                  <a:spcPct val="90000"/>
                </a:lnSpc>
                <a:spcBef>
                  <a:spcPct val="20000"/>
                </a:spcBef>
                <a:buClr>
                  <a:schemeClr val="bg2"/>
                </a:buClr>
                <a:buFont typeface="Wingdings" pitchFamily="2" charset="2"/>
                <a:buNone/>
              </a:pPr>
              <a:r>
                <a:rPr kumimoji="1" lang="en-US" altLang="en-US" sz="1400" i="0">
                  <a:solidFill>
                    <a:srgbClr val="402000"/>
                  </a:solidFill>
                  <a:latin typeface="Times New Roman" pitchFamily="18" charset="0"/>
                </a:rPr>
                <a:t>Used</a:t>
              </a:r>
              <a:endParaRPr kumimoji="1" lang="en-US" altLang="en-US" sz="2800" b="0" i="0">
                <a:solidFill>
                  <a:schemeClr val="tx1"/>
                </a:solidFill>
                <a:latin typeface="Times New Roman" pitchFamily="18" charset="0"/>
              </a:endParaRPr>
            </a:p>
          </p:txBody>
        </p:sp>
        <p:sp>
          <p:nvSpPr>
            <p:cNvPr id="4120" name="Rectangle 23"/>
            <p:cNvSpPr>
              <a:spLocks noChangeArrowheads="1"/>
            </p:cNvSpPr>
            <p:nvPr/>
          </p:nvSpPr>
          <p:spPr bwMode="auto">
            <a:xfrm>
              <a:off x="3682" y="2712"/>
              <a:ext cx="56" cy="121"/>
            </a:xfrm>
            <a:prstGeom prst="rect">
              <a:avLst/>
            </a:prstGeom>
            <a:solidFill>
              <a:schemeClr val="bg1"/>
            </a:solidFill>
            <a:ln w="9525">
              <a:noFill/>
              <a:miter lim="800000"/>
              <a:headEnd/>
              <a:tailEnd/>
            </a:ln>
          </p:spPr>
          <p:txBody>
            <a:bodyPr wrap="none" lIns="0" tIns="0" rIns="0" bIns="0">
              <a:spAutoFit/>
            </a:bodyPr>
            <a:lstStyle/>
            <a:p>
              <a:pPr>
                <a:lnSpc>
                  <a:spcPct val="90000"/>
                </a:lnSpc>
                <a:spcBef>
                  <a:spcPct val="20000"/>
                </a:spcBef>
                <a:buClr>
                  <a:schemeClr val="bg2"/>
                </a:buClr>
                <a:buFont typeface="Wingdings" pitchFamily="2" charset="2"/>
                <a:buNone/>
              </a:pPr>
              <a:r>
                <a:rPr kumimoji="1" lang="en-US" altLang="en-US" sz="1400" b="0" i="0">
                  <a:solidFill>
                    <a:srgbClr val="402000"/>
                  </a:solidFill>
                  <a:latin typeface="Times New Roman" pitchFamily="18" charset="0"/>
                </a:rPr>
                <a:t>–</a:t>
              </a:r>
              <a:endParaRPr kumimoji="1" lang="en-US" altLang="en-US" sz="2800" b="0" i="0">
                <a:solidFill>
                  <a:schemeClr val="tx1"/>
                </a:solidFill>
                <a:latin typeface="Times New Roman" pitchFamily="18" charset="0"/>
              </a:endParaRPr>
            </a:p>
          </p:txBody>
        </p:sp>
        <p:sp>
          <p:nvSpPr>
            <p:cNvPr id="4121" name="Rectangle 24"/>
            <p:cNvSpPr>
              <a:spLocks noChangeArrowheads="1"/>
            </p:cNvSpPr>
            <p:nvPr/>
          </p:nvSpPr>
          <p:spPr bwMode="auto">
            <a:xfrm>
              <a:off x="3761" y="2712"/>
              <a:ext cx="1579" cy="121"/>
            </a:xfrm>
            <a:prstGeom prst="rect">
              <a:avLst/>
            </a:prstGeom>
            <a:solidFill>
              <a:schemeClr val="bg1"/>
            </a:solidFill>
            <a:ln w="9525">
              <a:noFill/>
              <a:miter lim="800000"/>
              <a:headEnd/>
              <a:tailEnd/>
            </a:ln>
          </p:spPr>
          <p:txBody>
            <a:bodyPr wrap="none" lIns="0" tIns="0" rIns="0" bIns="0">
              <a:spAutoFit/>
            </a:bodyPr>
            <a:lstStyle/>
            <a:p>
              <a:pPr>
                <a:lnSpc>
                  <a:spcPct val="90000"/>
                </a:lnSpc>
                <a:spcBef>
                  <a:spcPct val="20000"/>
                </a:spcBef>
                <a:buClr>
                  <a:schemeClr val="bg2"/>
                </a:buClr>
                <a:buFont typeface="Wingdings" pitchFamily="2" charset="2"/>
                <a:buNone/>
              </a:pPr>
              <a:r>
                <a:rPr kumimoji="1" lang="en-US" altLang="en-US" sz="1400" b="0" i="0">
                  <a:solidFill>
                    <a:srgbClr val="402000"/>
                  </a:solidFill>
                  <a:latin typeface="Times New Roman" pitchFamily="18" charset="0"/>
                </a:rPr>
                <a:t>(for proper and improper purposes)</a:t>
              </a:r>
              <a:endParaRPr kumimoji="1" lang="en-US" altLang="en-US" sz="2800" b="0" i="0">
                <a:solidFill>
                  <a:schemeClr val="tx1"/>
                </a:solidFill>
                <a:latin typeface="Times New Roman" pitchFamily="18" charset="0"/>
              </a:endParaRPr>
            </a:p>
          </p:txBody>
        </p:sp>
        <p:sp>
          <p:nvSpPr>
            <p:cNvPr id="4122" name="Rectangle 25"/>
            <p:cNvSpPr>
              <a:spLocks noChangeArrowheads="1"/>
            </p:cNvSpPr>
            <p:nvPr/>
          </p:nvSpPr>
          <p:spPr bwMode="auto">
            <a:xfrm>
              <a:off x="3528" y="2905"/>
              <a:ext cx="385" cy="175"/>
            </a:xfrm>
            <a:prstGeom prst="rect">
              <a:avLst/>
            </a:prstGeom>
            <a:solidFill>
              <a:schemeClr val="bg1"/>
            </a:solidFill>
            <a:ln w="6350">
              <a:solidFill>
                <a:srgbClr val="402000"/>
              </a:solidFill>
              <a:miter lim="800000"/>
              <a:headEnd/>
              <a:tailEnd/>
            </a:ln>
          </p:spPr>
          <p:txBody>
            <a:bodyPr/>
            <a:lstStyle/>
            <a:p>
              <a:endParaRPr lang="en-US" altLang="en-US"/>
            </a:p>
          </p:txBody>
        </p:sp>
        <p:sp>
          <p:nvSpPr>
            <p:cNvPr id="4123" name="Rectangle 26"/>
            <p:cNvSpPr>
              <a:spLocks noChangeArrowheads="1"/>
            </p:cNvSpPr>
            <p:nvPr/>
          </p:nvSpPr>
          <p:spPr bwMode="auto">
            <a:xfrm>
              <a:off x="3605" y="2929"/>
              <a:ext cx="250" cy="121"/>
            </a:xfrm>
            <a:prstGeom prst="rect">
              <a:avLst/>
            </a:prstGeom>
            <a:solidFill>
              <a:schemeClr val="bg1"/>
            </a:solidFill>
            <a:ln w="9525">
              <a:noFill/>
              <a:miter lim="800000"/>
              <a:headEnd/>
              <a:tailEnd/>
            </a:ln>
          </p:spPr>
          <p:txBody>
            <a:bodyPr wrap="none" lIns="0" tIns="0" rIns="0" bIns="0">
              <a:spAutoFit/>
            </a:bodyPr>
            <a:lstStyle/>
            <a:p>
              <a:pPr>
                <a:lnSpc>
                  <a:spcPct val="90000"/>
                </a:lnSpc>
                <a:spcBef>
                  <a:spcPct val="20000"/>
                </a:spcBef>
                <a:buClr>
                  <a:schemeClr val="bg2"/>
                </a:buClr>
                <a:buFont typeface="Wingdings" pitchFamily="2" charset="2"/>
                <a:buNone/>
              </a:pPr>
              <a:r>
                <a:rPr kumimoji="1" lang="en-US" altLang="en-US" sz="1400" i="0">
                  <a:solidFill>
                    <a:srgbClr val="402000"/>
                  </a:solidFill>
                  <a:latin typeface="Times New Roman" pitchFamily="18" charset="0"/>
                </a:rPr>
                <a:t>Lost!</a:t>
              </a:r>
              <a:endParaRPr kumimoji="1" lang="en-US" altLang="en-US" sz="2800" b="0" i="0">
                <a:solidFill>
                  <a:schemeClr val="tx1"/>
                </a:solidFill>
                <a:latin typeface="Times New Roman" pitchFamily="18" charset="0"/>
              </a:endParaRPr>
            </a:p>
          </p:txBody>
        </p:sp>
        <p:sp>
          <p:nvSpPr>
            <p:cNvPr id="4124" name="Rectangle 27"/>
            <p:cNvSpPr>
              <a:spLocks noChangeArrowheads="1"/>
            </p:cNvSpPr>
            <p:nvPr/>
          </p:nvSpPr>
          <p:spPr bwMode="auto">
            <a:xfrm>
              <a:off x="4321" y="2927"/>
              <a:ext cx="580" cy="198"/>
            </a:xfrm>
            <a:prstGeom prst="rect">
              <a:avLst/>
            </a:prstGeom>
            <a:solidFill>
              <a:schemeClr val="bg1"/>
            </a:solidFill>
            <a:ln w="6350">
              <a:solidFill>
                <a:srgbClr val="402000"/>
              </a:solidFill>
              <a:miter lim="800000"/>
              <a:headEnd/>
              <a:tailEnd/>
            </a:ln>
          </p:spPr>
          <p:txBody>
            <a:bodyPr/>
            <a:lstStyle/>
            <a:p>
              <a:endParaRPr lang="en-US" altLang="en-US"/>
            </a:p>
          </p:txBody>
        </p:sp>
        <p:sp>
          <p:nvSpPr>
            <p:cNvPr id="4125" name="Rectangle 28"/>
            <p:cNvSpPr>
              <a:spLocks noChangeArrowheads="1"/>
            </p:cNvSpPr>
            <p:nvPr/>
          </p:nvSpPr>
          <p:spPr bwMode="auto">
            <a:xfrm>
              <a:off x="4357" y="2961"/>
              <a:ext cx="547" cy="121"/>
            </a:xfrm>
            <a:prstGeom prst="rect">
              <a:avLst/>
            </a:prstGeom>
            <a:solidFill>
              <a:schemeClr val="bg1"/>
            </a:solidFill>
            <a:ln w="9525">
              <a:noFill/>
              <a:miter lim="800000"/>
              <a:headEnd/>
              <a:tailEnd/>
            </a:ln>
          </p:spPr>
          <p:txBody>
            <a:bodyPr wrap="none" lIns="0" tIns="0" rIns="0" bIns="0">
              <a:spAutoFit/>
            </a:bodyPr>
            <a:lstStyle/>
            <a:p>
              <a:pPr>
                <a:lnSpc>
                  <a:spcPct val="90000"/>
                </a:lnSpc>
                <a:spcBef>
                  <a:spcPct val="20000"/>
                </a:spcBef>
                <a:buClr>
                  <a:schemeClr val="bg2"/>
                </a:buClr>
                <a:buFont typeface="Wingdings" pitchFamily="2" charset="2"/>
                <a:buNone/>
              </a:pPr>
              <a:r>
                <a:rPr kumimoji="1" lang="en-US" altLang="en-US" sz="1400" i="0">
                  <a:solidFill>
                    <a:srgbClr val="402000"/>
                  </a:solidFill>
                  <a:latin typeface="Times New Roman" pitchFamily="18" charset="0"/>
                </a:rPr>
                <a:t>Corrupted!</a:t>
              </a:r>
              <a:endParaRPr kumimoji="1" lang="en-US" altLang="en-US" sz="2800" b="0" i="0">
                <a:solidFill>
                  <a:schemeClr val="tx1"/>
                </a:solidFill>
                <a:latin typeface="Times New Roman" pitchFamily="18" charset="0"/>
              </a:endParaRPr>
            </a:p>
          </p:txBody>
        </p:sp>
        <p:sp>
          <p:nvSpPr>
            <p:cNvPr id="4126" name="Text Box 29"/>
            <p:cNvSpPr txBox="1">
              <a:spLocks noChangeArrowheads="1"/>
            </p:cNvSpPr>
            <p:nvPr/>
          </p:nvSpPr>
          <p:spPr bwMode="auto">
            <a:xfrm>
              <a:off x="4967" y="2396"/>
              <a:ext cx="515" cy="205"/>
            </a:xfrm>
            <a:prstGeom prst="rect">
              <a:avLst/>
            </a:prstGeom>
            <a:solidFill>
              <a:schemeClr val="bg1"/>
            </a:solidFill>
            <a:ln w="12700" cap="sq">
              <a:solidFill>
                <a:schemeClr val="tx1"/>
              </a:solidFill>
              <a:miter lim="800000"/>
              <a:headEnd type="none" w="sm" len="sm"/>
              <a:tailEnd type="none" w="sm" len="sm"/>
            </a:ln>
          </p:spPr>
          <p:txBody>
            <a:bodyPr wrap="none">
              <a:spAutoFit/>
            </a:bodyPr>
            <a:lstStyle/>
            <a:p>
              <a:pPr>
                <a:lnSpc>
                  <a:spcPct val="90000"/>
                </a:lnSpc>
                <a:spcBef>
                  <a:spcPct val="20000"/>
                </a:spcBef>
                <a:buClr>
                  <a:schemeClr val="bg2"/>
                </a:buClr>
                <a:buFont typeface="Wingdings" pitchFamily="2" charset="2"/>
                <a:buNone/>
              </a:pPr>
              <a:r>
                <a:rPr kumimoji="1" lang="en-US" altLang="en-US" sz="1600" i="0">
                  <a:solidFill>
                    <a:schemeClr val="tx1"/>
                  </a:solidFill>
                  <a:latin typeface="Times New Roman" pitchFamily="18" charset="0"/>
                </a:rPr>
                <a:t>Copied</a:t>
              </a:r>
            </a:p>
          </p:txBody>
        </p:sp>
        <p:sp>
          <p:nvSpPr>
            <p:cNvPr id="4127" name="Text Box 30"/>
            <p:cNvSpPr txBox="1">
              <a:spLocks noChangeArrowheads="1"/>
            </p:cNvSpPr>
            <p:nvPr/>
          </p:nvSpPr>
          <p:spPr bwMode="auto">
            <a:xfrm>
              <a:off x="3844" y="1296"/>
              <a:ext cx="116" cy="300"/>
            </a:xfrm>
            <a:prstGeom prst="rect">
              <a:avLst/>
            </a:prstGeom>
            <a:noFill/>
            <a:ln w="12700" cap="sq">
              <a:noFill/>
              <a:miter lim="800000"/>
              <a:headEnd type="none" w="sm" len="sm"/>
              <a:tailEnd type="none" w="sm" len="sm"/>
            </a:ln>
          </p:spPr>
          <p:txBody>
            <a:bodyPr wrap="none">
              <a:spAutoFit/>
            </a:bodyPr>
            <a:lstStyle/>
            <a:p>
              <a:pPr>
                <a:lnSpc>
                  <a:spcPct val="90000"/>
                </a:lnSpc>
                <a:spcBef>
                  <a:spcPct val="20000"/>
                </a:spcBef>
                <a:buClr>
                  <a:schemeClr val="bg2"/>
                </a:buClr>
                <a:buFont typeface="Wingdings" pitchFamily="2" charset="2"/>
                <a:buNone/>
              </a:pPr>
              <a:endParaRPr kumimoji="1" lang="en-US" altLang="en-US" sz="2800" b="0" i="0">
                <a:solidFill>
                  <a:schemeClr val="tx1"/>
                </a:solidFill>
                <a:latin typeface="Times New Roman" pitchFamily="18"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216515"/>
                                        </p:tgtEl>
                                        <p:attrNameLst>
                                          <p:attrName>style.visibility</p:attrName>
                                        </p:attrNameLst>
                                      </p:cBhvr>
                                      <p:to>
                                        <p:strVal val="visible"/>
                                      </p:to>
                                    </p:set>
                                    <p:anim calcmode="lin" valueType="num">
                                      <p:cBhvr additive="base">
                                        <p:cTn id="7" dur="500" fill="hold"/>
                                        <p:tgtEl>
                                          <p:spTgt spid="1216515"/>
                                        </p:tgtEl>
                                        <p:attrNameLst>
                                          <p:attrName>ppt_x</p:attrName>
                                        </p:attrNameLst>
                                      </p:cBhvr>
                                      <p:tavLst>
                                        <p:tav tm="0">
                                          <p:val>
                                            <p:strVal val="0-#ppt_w/2"/>
                                          </p:val>
                                        </p:tav>
                                        <p:tav tm="100000">
                                          <p:val>
                                            <p:strVal val="#ppt_x"/>
                                          </p:val>
                                        </p:tav>
                                      </p:tavLst>
                                    </p:anim>
                                    <p:anim calcmode="lin" valueType="num">
                                      <p:cBhvr additive="base">
                                        <p:cTn id="8" dur="500" fill="hold"/>
                                        <p:tgtEl>
                                          <p:spTgt spid="1216515"/>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216516"/>
                                        </p:tgtEl>
                                        <p:attrNameLst>
                                          <p:attrName>style.visibility</p:attrName>
                                        </p:attrNameLst>
                                      </p:cBhvr>
                                      <p:to>
                                        <p:strVal val="visible"/>
                                      </p:to>
                                    </p:set>
                                    <p:anim calcmode="lin" valueType="num">
                                      <p:cBhvr additive="base">
                                        <p:cTn id="13" dur="500" fill="hold"/>
                                        <p:tgtEl>
                                          <p:spTgt spid="1216516"/>
                                        </p:tgtEl>
                                        <p:attrNameLst>
                                          <p:attrName>ppt_x</p:attrName>
                                        </p:attrNameLst>
                                      </p:cBhvr>
                                      <p:tavLst>
                                        <p:tav tm="0">
                                          <p:val>
                                            <p:strVal val="0-#ppt_w/2"/>
                                          </p:val>
                                        </p:tav>
                                        <p:tav tm="100000">
                                          <p:val>
                                            <p:strVal val="#ppt_x"/>
                                          </p:val>
                                        </p:tav>
                                      </p:tavLst>
                                    </p:anim>
                                    <p:anim calcmode="lin" valueType="num">
                                      <p:cBhvr additive="base">
                                        <p:cTn id="14" dur="500" fill="hold"/>
                                        <p:tgtEl>
                                          <p:spTgt spid="1216516"/>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35" presetClass="entr" presetSubtype="0" fill="hold" nodeType="click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2000"/>
                                        <p:tgtEl>
                                          <p:spTgt spid="2"/>
                                        </p:tgtEl>
                                      </p:cBhvr>
                                    </p:animEffect>
                                    <p:anim calcmode="lin" valueType="num">
                                      <p:cBhvr>
                                        <p:cTn id="20" dur="2000" fill="hold"/>
                                        <p:tgtEl>
                                          <p:spTgt spid="2"/>
                                        </p:tgtEl>
                                        <p:attrNameLst>
                                          <p:attrName>style.rotation</p:attrName>
                                        </p:attrNameLst>
                                      </p:cBhvr>
                                      <p:tavLst>
                                        <p:tav tm="0">
                                          <p:val>
                                            <p:fltVal val="720"/>
                                          </p:val>
                                        </p:tav>
                                        <p:tav tm="100000">
                                          <p:val>
                                            <p:fltVal val="0"/>
                                          </p:val>
                                        </p:tav>
                                      </p:tavLst>
                                    </p:anim>
                                    <p:anim calcmode="lin" valueType="num">
                                      <p:cBhvr>
                                        <p:cTn id="21" dur="2000" fill="hold"/>
                                        <p:tgtEl>
                                          <p:spTgt spid="2"/>
                                        </p:tgtEl>
                                        <p:attrNameLst>
                                          <p:attrName>ppt_h</p:attrName>
                                        </p:attrNameLst>
                                      </p:cBhvr>
                                      <p:tavLst>
                                        <p:tav tm="0">
                                          <p:val>
                                            <p:fltVal val="0"/>
                                          </p:val>
                                        </p:tav>
                                        <p:tav tm="100000">
                                          <p:val>
                                            <p:strVal val="#ppt_h"/>
                                          </p:val>
                                        </p:tav>
                                      </p:tavLst>
                                    </p:anim>
                                    <p:anim calcmode="lin" valueType="num">
                                      <p:cBhvr>
                                        <p:cTn id="22" dur="2000" fill="hold"/>
                                        <p:tgtEl>
                                          <p:spTgt spid="2"/>
                                        </p:tgtEl>
                                        <p:attrNameLst>
                                          <p:attrName>ppt_w</p:attrName>
                                        </p:attrNameLst>
                                      </p:cBhvr>
                                      <p:tavLst>
                                        <p:tav tm="0">
                                          <p:val>
                                            <p:fltVal val="0"/>
                                          </p:val>
                                        </p:tav>
                                        <p:tav tm="100000">
                                          <p:val>
                                            <p:strVal val="#ppt_w"/>
                                          </p:val>
                                        </p:tav>
                                      </p:tavLst>
                                    </p:anim>
                                  </p:childTnLst>
                                </p:cTn>
                              </p:par>
                            </p:childTnLst>
                          </p:cTn>
                        </p:par>
                      </p:childTnLst>
                    </p:cTn>
                  </p:par>
                  <p:par>
                    <p:cTn id="23" fill="hold" nodeType="clickPar">
                      <p:stCondLst>
                        <p:cond delay="indefinite"/>
                      </p:stCondLst>
                      <p:childTnLst>
                        <p:par>
                          <p:cTn id="24" fill="hold" nodeType="withGroup">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1216517"/>
                                        </p:tgtEl>
                                        <p:attrNameLst>
                                          <p:attrName>style.visibility</p:attrName>
                                        </p:attrNameLst>
                                      </p:cBhvr>
                                      <p:to>
                                        <p:strVal val="visible"/>
                                      </p:to>
                                    </p:set>
                                    <p:anim calcmode="lin" valueType="num">
                                      <p:cBhvr additive="base">
                                        <p:cTn id="27" dur="500" fill="hold"/>
                                        <p:tgtEl>
                                          <p:spTgt spid="1216517"/>
                                        </p:tgtEl>
                                        <p:attrNameLst>
                                          <p:attrName>ppt_x</p:attrName>
                                        </p:attrNameLst>
                                      </p:cBhvr>
                                      <p:tavLst>
                                        <p:tav tm="0">
                                          <p:val>
                                            <p:strVal val="#ppt_x"/>
                                          </p:val>
                                        </p:tav>
                                        <p:tav tm="100000">
                                          <p:val>
                                            <p:strVal val="#ppt_x"/>
                                          </p:val>
                                        </p:tav>
                                      </p:tavLst>
                                    </p:anim>
                                    <p:anim calcmode="lin" valueType="num">
                                      <p:cBhvr additive="base">
                                        <p:cTn id="28" dur="500" fill="hold"/>
                                        <p:tgtEl>
                                          <p:spTgt spid="12165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16515" grpId="0" autoUpdateAnimBg="0"/>
      <p:bldP spid="1216516" grpId="0" autoUpdateAnimBg="0"/>
      <p:bldP spid="1216517" grpId="0" animBg="1"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228600" y="228600"/>
            <a:ext cx="8229600" cy="487363"/>
          </a:xfrm>
        </p:spPr>
        <p:txBody>
          <a:bodyPr/>
          <a:lstStyle/>
          <a:p>
            <a:pPr eaLnBrk="1" hangingPunct="1"/>
            <a:r>
              <a:rPr lang="en-US" altLang="en-US" sz="1800" b="1" u="sng" smtClean="0"/>
              <a:t>A.6 Organization of information security </a:t>
            </a:r>
          </a:p>
        </p:txBody>
      </p:sp>
      <p:sp>
        <p:nvSpPr>
          <p:cNvPr id="9" name="Rectangle 8"/>
          <p:cNvSpPr/>
          <p:nvPr/>
        </p:nvSpPr>
        <p:spPr>
          <a:xfrm>
            <a:off x="152400" y="838200"/>
            <a:ext cx="5029200" cy="533400"/>
          </a:xfrm>
          <a:prstGeom prst="rect">
            <a:avLst/>
          </a:prstGeom>
          <a:solidFill>
            <a:schemeClr val="accent1"/>
          </a:solidFill>
          <a:scene3d>
            <a:camera prst="orthographicFront"/>
            <a:lightRig rig="threePt" dir="t"/>
          </a:scene3d>
          <a:sp3d extrusionH="76200" contourW="12700">
            <a:contourClr>
              <a:schemeClr val="bg1"/>
            </a:contourClr>
          </a:sp3d>
        </p:spPr>
        <p:style>
          <a:lnRef idx="2">
            <a:schemeClr val="accent1">
              <a:shade val="50000"/>
            </a:schemeClr>
          </a:lnRef>
          <a:fillRef idx="1">
            <a:schemeClr val="accent1"/>
          </a:fillRef>
          <a:effectRef idx="0">
            <a:schemeClr val="accent1"/>
          </a:effectRef>
          <a:fontRef idx="minor">
            <a:schemeClr val="lt1"/>
          </a:fontRef>
        </p:style>
        <p:txBody>
          <a:bodyPr wrap="none" anchor="ctr"/>
          <a:lstStyle/>
          <a:p>
            <a:pPr algn="ctr">
              <a:defRPr/>
            </a:pPr>
            <a:r>
              <a:rPr lang="en-US" dirty="0">
                <a:solidFill>
                  <a:srgbClr val="FFFFFF"/>
                </a:solidFill>
              </a:rPr>
              <a:t>A.6.1 Internal organization</a:t>
            </a:r>
          </a:p>
          <a:p>
            <a:pPr algn="ctr">
              <a:defRPr/>
            </a:pPr>
            <a:r>
              <a:rPr lang="en-US" sz="1400" dirty="0">
                <a:solidFill>
                  <a:srgbClr val="FFFFFF"/>
                </a:solidFill>
              </a:rPr>
              <a:t>Objective: To manage information security within the organization </a:t>
            </a:r>
          </a:p>
        </p:txBody>
      </p:sp>
      <p:sp>
        <p:nvSpPr>
          <p:cNvPr id="10" name="Rectangle 9"/>
          <p:cNvSpPr/>
          <p:nvPr/>
        </p:nvSpPr>
        <p:spPr>
          <a:xfrm>
            <a:off x="5486400" y="762000"/>
            <a:ext cx="3048000" cy="1295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rgbClr val="FFFFFF"/>
                </a:solidFill>
              </a:rPr>
              <a:t>A.6.2 External parties</a:t>
            </a:r>
          </a:p>
          <a:p>
            <a:pPr algn="ctr">
              <a:defRPr/>
            </a:pPr>
            <a:r>
              <a:rPr lang="en-US" sz="1200" dirty="0">
                <a:solidFill>
                  <a:srgbClr val="FFFFFF"/>
                </a:solidFill>
              </a:rPr>
              <a:t>Objective: To maintain the security of the organization’s information and information processing facilities that are accessed, processed, communicated to or managed by external parties.</a:t>
            </a:r>
          </a:p>
        </p:txBody>
      </p:sp>
      <p:cxnSp>
        <p:nvCxnSpPr>
          <p:cNvPr id="14" name="Straight Connector 13"/>
          <p:cNvCxnSpPr/>
          <p:nvPr/>
        </p:nvCxnSpPr>
        <p:spPr>
          <a:xfrm rot="5400000">
            <a:off x="38894" y="3923506"/>
            <a:ext cx="51054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2590800" y="2362200"/>
            <a:ext cx="228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2537" name="TextBox 18"/>
          <p:cNvSpPr txBox="1">
            <a:spLocks noChangeArrowheads="1"/>
          </p:cNvSpPr>
          <p:nvPr/>
        </p:nvSpPr>
        <p:spPr bwMode="auto">
          <a:xfrm>
            <a:off x="152400" y="1524000"/>
            <a:ext cx="2209800" cy="646113"/>
          </a:xfrm>
          <a:prstGeom prst="rect">
            <a:avLst/>
          </a:prstGeom>
          <a:noFill/>
          <a:ln w="9525">
            <a:noFill/>
            <a:miter lim="800000"/>
            <a:headEnd/>
            <a:tailEnd/>
          </a:ln>
        </p:spPr>
        <p:txBody>
          <a:bodyPr>
            <a:spAutoFit/>
          </a:bodyPr>
          <a:lstStyle/>
          <a:p>
            <a:pPr eaLnBrk="1" hangingPunct="1"/>
            <a:r>
              <a:rPr lang="en-US" altLang="en-US" sz="1200">
                <a:solidFill>
                  <a:srgbClr val="000000"/>
                </a:solidFill>
                <a:cs typeface="Arial" pitchFamily="34" charset="0"/>
              </a:rPr>
              <a:t>A 6.1.1 Management commitment to information security</a:t>
            </a:r>
          </a:p>
        </p:txBody>
      </p:sp>
      <p:cxnSp>
        <p:nvCxnSpPr>
          <p:cNvPr id="21" name="Straight Arrow Connector 20"/>
          <p:cNvCxnSpPr/>
          <p:nvPr/>
        </p:nvCxnSpPr>
        <p:spPr>
          <a:xfrm rot="10800000">
            <a:off x="2362200" y="1905000"/>
            <a:ext cx="228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2539" name="TextBox 27"/>
          <p:cNvSpPr txBox="1">
            <a:spLocks noChangeArrowheads="1"/>
          </p:cNvSpPr>
          <p:nvPr/>
        </p:nvSpPr>
        <p:spPr bwMode="auto">
          <a:xfrm>
            <a:off x="2895600" y="2133600"/>
            <a:ext cx="2362200" cy="461963"/>
          </a:xfrm>
          <a:prstGeom prst="rect">
            <a:avLst/>
          </a:prstGeom>
          <a:noFill/>
          <a:ln w="9525">
            <a:noFill/>
            <a:miter lim="800000"/>
            <a:headEnd/>
            <a:tailEnd/>
          </a:ln>
        </p:spPr>
        <p:txBody>
          <a:bodyPr>
            <a:spAutoFit/>
          </a:bodyPr>
          <a:lstStyle/>
          <a:p>
            <a:pPr eaLnBrk="1" hangingPunct="1"/>
            <a:r>
              <a:rPr lang="en-US" altLang="en-US" sz="1200">
                <a:solidFill>
                  <a:srgbClr val="000000"/>
                </a:solidFill>
                <a:cs typeface="Arial" pitchFamily="34" charset="0"/>
              </a:rPr>
              <a:t>A 6.1.2 Information security co-ordination</a:t>
            </a:r>
          </a:p>
        </p:txBody>
      </p:sp>
      <p:cxnSp>
        <p:nvCxnSpPr>
          <p:cNvPr id="29" name="Straight Arrow Connector 28"/>
          <p:cNvCxnSpPr/>
          <p:nvPr/>
        </p:nvCxnSpPr>
        <p:spPr>
          <a:xfrm>
            <a:off x="2590800" y="3505200"/>
            <a:ext cx="228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rot="10800000">
            <a:off x="2362200" y="2895600"/>
            <a:ext cx="228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2542" name="TextBox 32"/>
          <p:cNvSpPr txBox="1">
            <a:spLocks noChangeArrowheads="1"/>
          </p:cNvSpPr>
          <p:nvPr/>
        </p:nvSpPr>
        <p:spPr bwMode="auto">
          <a:xfrm>
            <a:off x="609600" y="2514600"/>
            <a:ext cx="2133600" cy="646113"/>
          </a:xfrm>
          <a:prstGeom prst="rect">
            <a:avLst/>
          </a:prstGeom>
          <a:noFill/>
          <a:ln w="9525">
            <a:noFill/>
            <a:miter lim="800000"/>
            <a:headEnd/>
            <a:tailEnd/>
          </a:ln>
        </p:spPr>
        <p:txBody>
          <a:bodyPr>
            <a:spAutoFit/>
          </a:bodyPr>
          <a:lstStyle/>
          <a:p>
            <a:pPr eaLnBrk="1" hangingPunct="1"/>
            <a:r>
              <a:rPr lang="en-US" altLang="en-US" sz="1200">
                <a:solidFill>
                  <a:srgbClr val="000000"/>
                </a:solidFill>
                <a:cs typeface="Arial" pitchFamily="34" charset="0"/>
              </a:rPr>
              <a:t>A.6.1.3 Allocation of information security responsibilities</a:t>
            </a:r>
          </a:p>
        </p:txBody>
      </p:sp>
      <p:sp>
        <p:nvSpPr>
          <p:cNvPr id="22543" name="TextBox 35"/>
          <p:cNvSpPr txBox="1">
            <a:spLocks noChangeArrowheads="1"/>
          </p:cNvSpPr>
          <p:nvPr/>
        </p:nvSpPr>
        <p:spPr bwMode="auto">
          <a:xfrm>
            <a:off x="2895600" y="3200400"/>
            <a:ext cx="2209800" cy="646113"/>
          </a:xfrm>
          <a:prstGeom prst="rect">
            <a:avLst/>
          </a:prstGeom>
          <a:noFill/>
          <a:ln w="9525">
            <a:noFill/>
            <a:miter lim="800000"/>
            <a:headEnd/>
            <a:tailEnd/>
          </a:ln>
        </p:spPr>
        <p:txBody>
          <a:bodyPr>
            <a:spAutoFit/>
          </a:bodyPr>
          <a:lstStyle/>
          <a:p>
            <a:pPr eaLnBrk="1" hangingPunct="1"/>
            <a:r>
              <a:rPr lang="en-US" altLang="en-US" sz="1200">
                <a:solidFill>
                  <a:srgbClr val="000000"/>
                </a:solidFill>
                <a:cs typeface="Arial" pitchFamily="34" charset="0"/>
              </a:rPr>
              <a:t>A 6.1.4 Authorization process for information processing facilities</a:t>
            </a:r>
          </a:p>
        </p:txBody>
      </p:sp>
      <p:cxnSp>
        <p:nvCxnSpPr>
          <p:cNvPr id="37" name="Straight Arrow Connector 36"/>
          <p:cNvCxnSpPr/>
          <p:nvPr/>
        </p:nvCxnSpPr>
        <p:spPr>
          <a:xfrm rot="10800000">
            <a:off x="2362200" y="4191000"/>
            <a:ext cx="228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rot="10800000">
            <a:off x="2362200" y="5410200"/>
            <a:ext cx="228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p:nvPr/>
        </p:nvCxnSpPr>
        <p:spPr>
          <a:xfrm>
            <a:off x="2590800" y="6019800"/>
            <a:ext cx="228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a:off x="2590800" y="4724400"/>
            <a:ext cx="228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2548" name="TextBox 41"/>
          <p:cNvSpPr txBox="1">
            <a:spLocks noChangeArrowheads="1"/>
          </p:cNvSpPr>
          <p:nvPr/>
        </p:nvSpPr>
        <p:spPr bwMode="auto">
          <a:xfrm>
            <a:off x="228600" y="3886200"/>
            <a:ext cx="2057400" cy="461963"/>
          </a:xfrm>
          <a:prstGeom prst="rect">
            <a:avLst/>
          </a:prstGeom>
          <a:noFill/>
          <a:ln w="9525">
            <a:noFill/>
            <a:miter lim="800000"/>
            <a:headEnd/>
            <a:tailEnd/>
          </a:ln>
        </p:spPr>
        <p:txBody>
          <a:bodyPr>
            <a:spAutoFit/>
          </a:bodyPr>
          <a:lstStyle/>
          <a:p>
            <a:pPr eaLnBrk="1" hangingPunct="1"/>
            <a:r>
              <a:rPr lang="en-US" altLang="en-US" sz="1200">
                <a:solidFill>
                  <a:srgbClr val="000000"/>
                </a:solidFill>
                <a:cs typeface="Arial" pitchFamily="34" charset="0"/>
              </a:rPr>
              <a:t>A.6.1.5 Confidentiality agreements</a:t>
            </a:r>
          </a:p>
        </p:txBody>
      </p:sp>
      <p:sp>
        <p:nvSpPr>
          <p:cNvPr id="22549" name="TextBox 43"/>
          <p:cNvSpPr txBox="1">
            <a:spLocks noChangeArrowheads="1"/>
          </p:cNvSpPr>
          <p:nvPr/>
        </p:nvSpPr>
        <p:spPr bwMode="auto">
          <a:xfrm>
            <a:off x="2895600" y="4495800"/>
            <a:ext cx="1981200" cy="461963"/>
          </a:xfrm>
          <a:prstGeom prst="rect">
            <a:avLst/>
          </a:prstGeom>
          <a:noFill/>
          <a:ln w="9525">
            <a:noFill/>
            <a:miter lim="800000"/>
            <a:headEnd/>
            <a:tailEnd/>
          </a:ln>
        </p:spPr>
        <p:txBody>
          <a:bodyPr>
            <a:spAutoFit/>
          </a:bodyPr>
          <a:lstStyle/>
          <a:p>
            <a:pPr eaLnBrk="1" hangingPunct="1"/>
            <a:r>
              <a:rPr lang="en-US" altLang="en-US" sz="1200">
                <a:solidFill>
                  <a:srgbClr val="000000"/>
                </a:solidFill>
                <a:cs typeface="Arial" pitchFamily="34" charset="0"/>
              </a:rPr>
              <a:t>A 6.1.6 Contact with authorities</a:t>
            </a:r>
          </a:p>
        </p:txBody>
      </p:sp>
      <p:sp>
        <p:nvSpPr>
          <p:cNvPr id="22550" name="TextBox 44"/>
          <p:cNvSpPr txBox="1">
            <a:spLocks noChangeArrowheads="1"/>
          </p:cNvSpPr>
          <p:nvPr/>
        </p:nvSpPr>
        <p:spPr bwMode="auto">
          <a:xfrm>
            <a:off x="304800" y="5181600"/>
            <a:ext cx="2057400" cy="461963"/>
          </a:xfrm>
          <a:prstGeom prst="rect">
            <a:avLst/>
          </a:prstGeom>
          <a:noFill/>
          <a:ln w="9525">
            <a:noFill/>
            <a:miter lim="800000"/>
            <a:headEnd/>
            <a:tailEnd/>
          </a:ln>
        </p:spPr>
        <p:txBody>
          <a:bodyPr>
            <a:spAutoFit/>
          </a:bodyPr>
          <a:lstStyle/>
          <a:p>
            <a:pPr eaLnBrk="1" hangingPunct="1"/>
            <a:r>
              <a:rPr lang="en-US" altLang="en-US" sz="1200">
                <a:solidFill>
                  <a:srgbClr val="000000"/>
                </a:solidFill>
                <a:cs typeface="Arial" pitchFamily="34" charset="0"/>
              </a:rPr>
              <a:t>A.6.1.7 Contact with special interest groups</a:t>
            </a:r>
          </a:p>
        </p:txBody>
      </p:sp>
      <p:sp>
        <p:nvSpPr>
          <p:cNvPr id="22551" name="TextBox 45"/>
          <p:cNvSpPr txBox="1">
            <a:spLocks noChangeArrowheads="1"/>
          </p:cNvSpPr>
          <p:nvPr/>
        </p:nvSpPr>
        <p:spPr bwMode="auto">
          <a:xfrm>
            <a:off x="2895600" y="5715000"/>
            <a:ext cx="2133600" cy="646113"/>
          </a:xfrm>
          <a:prstGeom prst="rect">
            <a:avLst/>
          </a:prstGeom>
          <a:noFill/>
          <a:ln w="9525">
            <a:noFill/>
            <a:miter lim="800000"/>
            <a:headEnd/>
            <a:tailEnd/>
          </a:ln>
        </p:spPr>
        <p:txBody>
          <a:bodyPr>
            <a:spAutoFit/>
          </a:bodyPr>
          <a:lstStyle/>
          <a:p>
            <a:pPr eaLnBrk="1" hangingPunct="1"/>
            <a:r>
              <a:rPr lang="en-US" altLang="en-US" sz="1200">
                <a:solidFill>
                  <a:srgbClr val="000000"/>
                </a:solidFill>
                <a:cs typeface="Arial" pitchFamily="34" charset="0"/>
              </a:rPr>
              <a:t>A 6.1.8 Independent review of information security</a:t>
            </a:r>
          </a:p>
        </p:txBody>
      </p:sp>
      <p:cxnSp>
        <p:nvCxnSpPr>
          <p:cNvPr id="52" name="Straight Connector 51"/>
          <p:cNvCxnSpPr/>
          <p:nvPr/>
        </p:nvCxnSpPr>
        <p:spPr>
          <a:xfrm rot="5400000">
            <a:off x="3771901" y="4229100"/>
            <a:ext cx="4343400" cy="3175"/>
          </a:xfrm>
          <a:prstGeom prst="line">
            <a:avLst/>
          </a:prstGeom>
        </p:spPr>
        <p:style>
          <a:lnRef idx="1">
            <a:schemeClr val="accent1"/>
          </a:lnRef>
          <a:fillRef idx="0">
            <a:schemeClr val="accent1"/>
          </a:fillRef>
          <a:effectRef idx="0">
            <a:schemeClr val="accent1"/>
          </a:effectRef>
          <a:fontRef idx="minor">
            <a:schemeClr val="tx1"/>
          </a:fontRef>
        </p:style>
      </p:cxnSp>
      <p:cxnSp>
        <p:nvCxnSpPr>
          <p:cNvPr id="54" name="Straight Arrow Connector 53"/>
          <p:cNvCxnSpPr/>
          <p:nvPr/>
        </p:nvCxnSpPr>
        <p:spPr>
          <a:xfrm>
            <a:off x="5943600" y="2590800"/>
            <a:ext cx="228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p:nvPr/>
        </p:nvCxnSpPr>
        <p:spPr>
          <a:xfrm>
            <a:off x="5943600" y="5334000"/>
            <a:ext cx="228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6" name="Straight Arrow Connector 55"/>
          <p:cNvCxnSpPr/>
          <p:nvPr/>
        </p:nvCxnSpPr>
        <p:spPr>
          <a:xfrm>
            <a:off x="5943600" y="3886200"/>
            <a:ext cx="228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2556" name="TextBox 56"/>
          <p:cNvSpPr txBox="1">
            <a:spLocks noChangeArrowheads="1"/>
          </p:cNvSpPr>
          <p:nvPr/>
        </p:nvSpPr>
        <p:spPr bwMode="auto">
          <a:xfrm>
            <a:off x="6248400" y="2362200"/>
            <a:ext cx="2286000" cy="461963"/>
          </a:xfrm>
          <a:prstGeom prst="rect">
            <a:avLst/>
          </a:prstGeom>
          <a:noFill/>
          <a:ln w="9525">
            <a:noFill/>
            <a:miter lim="800000"/>
            <a:headEnd/>
            <a:tailEnd/>
          </a:ln>
        </p:spPr>
        <p:txBody>
          <a:bodyPr>
            <a:spAutoFit/>
          </a:bodyPr>
          <a:lstStyle/>
          <a:p>
            <a:pPr eaLnBrk="1" hangingPunct="1"/>
            <a:r>
              <a:rPr lang="en-US" altLang="en-US" sz="1200">
                <a:solidFill>
                  <a:srgbClr val="000000"/>
                </a:solidFill>
                <a:cs typeface="Arial" pitchFamily="34" charset="0"/>
              </a:rPr>
              <a:t>A.6.2.1 Identification of risks related to external parties</a:t>
            </a:r>
          </a:p>
        </p:txBody>
      </p:sp>
      <p:sp>
        <p:nvSpPr>
          <p:cNvPr id="22557" name="TextBox 57"/>
          <p:cNvSpPr txBox="1">
            <a:spLocks noChangeArrowheads="1"/>
          </p:cNvSpPr>
          <p:nvPr/>
        </p:nvSpPr>
        <p:spPr bwMode="auto">
          <a:xfrm>
            <a:off x="6248400" y="3581400"/>
            <a:ext cx="2362200" cy="461963"/>
          </a:xfrm>
          <a:prstGeom prst="rect">
            <a:avLst/>
          </a:prstGeom>
          <a:noFill/>
          <a:ln w="9525">
            <a:noFill/>
            <a:miter lim="800000"/>
            <a:headEnd/>
            <a:tailEnd/>
          </a:ln>
        </p:spPr>
        <p:txBody>
          <a:bodyPr>
            <a:spAutoFit/>
          </a:bodyPr>
          <a:lstStyle/>
          <a:p>
            <a:pPr eaLnBrk="1" hangingPunct="1"/>
            <a:r>
              <a:rPr lang="en-US" altLang="en-US" sz="1200">
                <a:solidFill>
                  <a:srgbClr val="000000"/>
                </a:solidFill>
                <a:cs typeface="Arial" pitchFamily="34" charset="0"/>
              </a:rPr>
              <a:t>A.6.2.2 Addressing security when dealing with customers</a:t>
            </a:r>
          </a:p>
        </p:txBody>
      </p:sp>
      <p:sp>
        <p:nvSpPr>
          <p:cNvPr id="22558" name="TextBox 58"/>
          <p:cNvSpPr txBox="1">
            <a:spLocks noChangeArrowheads="1"/>
          </p:cNvSpPr>
          <p:nvPr/>
        </p:nvSpPr>
        <p:spPr bwMode="auto">
          <a:xfrm>
            <a:off x="6248400" y="5029200"/>
            <a:ext cx="2362200" cy="461963"/>
          </a:xfrm>
          <a:prstGeom prst="rect">
            <a:avLst/>
          </a:prstGeom>
          <a:noFill/>
          <a:ln w="9525">
            <a:noFill/>
            <a:miter lim="800000"/>
            <a:headEnd/>
            <a:tailEnd/>
          </a:ln>
        </p:spPr>
        <p:txBody>
          <a:bodyPr>
            <a:spAutoFit/>
          </a:bodyPr>
          <a:lstStyle/>
          <a:p>
            <a:pPr eaLnBrk="1" hangingPunct="1"/>
            <a:r>
              <a:rPr lang="en-US" altLang="en-US" sz="1200">
                <a:solidFill>
                  <a:srgbClr val="000000"/>
                </a:solidFill>
                <a:cs typeface="Arial" pitchFamily="34" charset="0"/>
              </a:rPr>
              <a:t>A.6.2.3 Addressing security in third party agreements</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050"/>
          <p:cNvSpPr>
            <a:spLocks noGrp="1" noChangeArrowheads="1"/>
          </p:cNvSpPr>
          <p:nvPr>
            <p:ph type="title"/>
          </p:nvPr>
        </p:nvSpPr>
        <p:spPr>
          <a:xfrm>
            <a:off x="355600" y="384175"/>
            <a:ext cx="7615238" cy="682625"/>
          </a:xfrm>
        </p:spPr>
        <p:txBody>
          <a:bodyPr/>
          <a:lstStyle/>
          <a:p>
            <a:pPr defTabSz="923925" eaLnBrk="1" hangingPunct="1"/>
            <a:r>
              <a:rPr lang="en-US" smtClean="0"/>
              <a:t>A.7 Asset management</a:t>
            </a:r>
          </a:p>
        </p:txBody>
      </p:sp>
      <p:sp>
        <p:nvSpPr>
          <p:cNvPr id="23555" name="Rectangle 2051"/>
          <p:cNvSpPr>
            <a:spLocks noGrp="1" noChangeArrowheads="1"/>
          </p:cNvSpPr>
          <p:nvPr>
            <p:ph idx="1"/>
          </p:nvPr>
        </p:nvSpPr>
        <p:spPr>
          <a:xfrm>
            <a:off x="533400" y="1371600"/>
            <a:ext cx="7620000" cy="4114800"/>
          </a:xfrm>
        </p:spPr>
        <p:txBody>
          <a:bodyPr/>
          <a:lstStyle/>
          <a:p>
            <a:pPr marL="0" indent="0" eaLnBrk="1" hangingPunct="1">
              <a:buFont typeface="Wingdings" pitchFamily="2" charset="2"/>
              <a:buNone/>
            </a:pPr>
            <a:r>
              <a:rPr lang="en-US" altLang="en-US" smtClean="0"/>
              <a:t> </a:t>
            </a:r>
            <a:endParaRPr lang="en-US" altLang="en-US" smtClean="0">
              <a:solidFill>
                <a:schemeClr val="bg2"/>
              </a:solidFill>
              <a:latin typeface="Times New Roman" pitchFamily="18" charset="0"/>
            </a:endParaRPr>
          </a:p>
          <a:p>
            <a:pPr marL="0" indent="0" eaLnBrk="1" hangingPunct="1">
              <a:buFont typeface="Wingdings" pitchFamily="2" charset="2"/>
              <a:buNone/>
            </a:pPr>
            <a:r>
              <a:rPr lang="en-US" altLang="en-US" smtClean="0">
                <a:solidFill>
                  <a:schemeClr val="bg2"/>
                </a:solidFill>
              </a:rPr>
              <a:t> </a:t>
            </a:r>
            <a:endParaRPr lang="en-US" altLang="en-US" smtClean="0">
              <a:solidFill>
                <a:srgbClr val="003366"/>
              </a:solidFill>
            </a:endParaRPr>
          </a:p>
        </p:txBody>
      </p:sp>
      <p:sp>
        <p:nvSpPr>
          <p:cNvPr id="23556" name="Date Placeholder 3"/>
          <p:cNvSpPr>
            <a:spLocks noGrp="1"/>
          </p:cNvSpPr>
          <p:nvPr>
            <p:ph type="dt" sz="quarter" idx="4294967295"/>
          </p:nvPr>
        </p:nvSpPr>
        <p:spPr bwMode="auto">
          <a:xfrm>
            <a:off x="6934200" y="6400800"/>
            <a:ext cx="1905000" cy="381000"/>
          </a:xfrm>
          <a:prstGeom prst="rect">
            <a:avLst/>
          </a:prstGeom>
          <a:noFill/>
          <a:ln>
            <a:miter lim="800000"/>
            <a:headEnd/>
            <a:tailEnd/>
          </a:ln>
        </p:spPr>
        <p:txBody>
          <a:bodyPr/>
          <a:lstStyle/>
          <a:p>
            <a:pPr algn="r" defTabSz="912813">
              <a:buFontTx/>
              <a:buNone/>
            </a:pPr>
            <a:fld id="{15F479C2-20A7-4532-8A39-3F254C3D54BB}" type="datetime1">
              <a:rPr lang="en-US" altLang="en-US" sz="1200" b="0" i="0">
                <a:solidFill>
                  <a:schemeClr val="accent2"/>
                </a:solidFill>
                <a:latin typeface="Times New Roman" pitchFamily="18" charset="0"/>
              </a:rPr>
              <a:pPr algn="r" defTabSz="912813">
                <a:buFontTx/>
                <a:buNone/>
              </a:pPr>
              <a:t>9/20/2013</a:t>
            </a:fld>
            <a:endParaRPr lang="en-US" altLang="en-US" sz="1200" b="0" i="0">
              <a:solidFill>
                <a:schemeClr val="accent2"/>
              </a:solidFill>
              <a:latin typeface="Times New Roman" pitchFamily="18" charset="0"/>
            </a:endParaRPr>
          </a:p>
        </p:txBody>
      </p:sp>
      <p:sp>
        <p:nvSpPr>
          <p:cNvPr id="23557" name="Footer Placeholder 4"/>
          <p:cNvSpPr>
            <a:spLocks noGrp="1"/>
          </p:cNvSpPr>
          <p:nvPr>
            <p:ph type="ftr" sz="quarter" idx="11"/>
          </p:nvPr>
        </p:nvSpPr>
        <p:spPr>
          <a:noFill/>
        </p:spPr>
        <p:txBody>
          <a:bodyPr/>
          <a:lstStyle/>
          <a:p>
            <a:pPr defTabSz="912813"/>
            <a:r>
              <a:rPr lang="en-US" altLang="en-US" smtClean="0"/>
              <a:t>ISMS Implementation and Certification</a:t>
            </a:r>
          </a:p>
        </p:txBody>
      </p:sp>
      <p:pic>
        <p:nvPicPr>
          <p:cNvPr id="23558" name="Picture 2052" descr="BD05011_"/>
          <p:cNvPicPr>
            <a:picLocks noChangeAspect="1" noChangeArrowheads="1"/>
          </p:cNvPicPr>
          <p:nvPr/>
        </p:nvPicPr>
        <p:blipFill>
          <a:blip r:embed="rId3"/>
          <a:srcRect/>
          <a:stretch>
            <a:fillRect/>
          </a:stretch>
        </p:blipFill>
        <p:spPr bwMode="auto">
          <a:xfrm>
            <a:off x="6400800" y="2514600"/>
            <a:ext cx="1816100" cy="1231900"/>
          </a:xfrm>
          <a:prstGeom prst="rect">
            <a:avLst/>
          </a:prstGeom>
          <a:noFill/>
          <a:ln w="9525">
            <a:noFill/>
            <a:miter lim="800000"/>
            <a:headEnd/>
            <a:tailEnd/>
          </a:ln>
        </p:spPr>
      </p:pic>
      <p:pic>
        <p:nvPicPr>
          <p:cNvPr id="23559" name="Picture 2053" descr="BS00975_"/>
          <p:cNvPicPr>
            <a:picLocks noChangeAspect="1" noChangeArrowheads="1"/>
          </p:cNvPicPr>
          <p:nvPr/>
        </p:nvPicPr>
        <p:blipFill>
          <a:blip r:embed="rId4"/>
          <a:srcRect/>
          <a:stretch>
            <a:fillRect/>
          </a:stretch>
        </p:blipFill>
        <p:spPr bwMode="auto">
          <a:xfrm>
            <a:off x="6172200" y="1219200"/>
            <a:ext cx="2082800" cy="1079500"/>
          </a:xfrm>
          <a:prstGeom prst="rect">
            <a:avLst/>
          </a:prstGeom>
          <a:noFill/>
          <a:ln w="9525">
            <a:noFill/>
            <a:miter lim="800000"/>
            <a:headEnd/>
            <a:tailEnd/>
          </a:ln>
        </p:spPr>
      </p:pic>
      <p:sp>
        <p:nvSpPr>
          <p:cNvPr id="23560" name="Text Box 2054"/>
          <p:cNvSpPr txBox="1">
            <a:spLocks noChangeArrowheads="1"/>
          </p:cNvSpPr>
          <p:nvPr/>
        </p:nvSpPr>
        <p:spPr bwMode="auto">
          <a:xfrm>
            <a:off x="373063" y="2349500"/>
            <a:ext cx="5603875" cy="1477963"/>
          </a:xfrm>
          <a:prstGeom prst="rect">
            <a:avLst/>
          </a:prstGeom>
          <a:noFill/>
          <a:ln w="12700">
            <a:noFill/>
            <a:miter lim="800000"/>
            <a:headEnd type="none" w="sm" len="sm"/>
            <a:tailEnd type="none" w="sm" len="sm"/>
          </a:ln>
        </p:spPr>
        <p:txBody>
          <a:bodyPr lIns="92482" tIns="46241" rIns="92482" bIns="46241">
            <a:spAutoFit/>
          </a:bodyPr>
          <a:lstStyle/>
          <a:p>
            <a:pPr eaLnBrk="1" hangingPunct="1"/>
            <a:r>
              <a:rPr lang="en-US" altLang="en-US">
                <a:solidFill>
                  <a:srgbClr val="0000FF"/>
                </a:solidFill>
                <a:cs typeface="Arial" pitchFamily="34" charset="0"/>
              </a:rPr>
              <a:t>A.7.1 Responsibility for assets </a:t>
            </a:r>
          </a:p>
          <a:p>
            <a:pPr eaLnBrk="1" hangingPunct="1"/>
            <a:endParaRPr lang="en-US" altLang="en-US">
              <a:solidFill>
                <a:srgbClr val="0000FF"/>
              </a:solidFill>
              <a:cs typeface="Arial" pitchFamily="34" charset="0"/>
            </a:endParaRPr>
          </a:p>
          <a:p>
            <a:pPr eaLnBrk="1" hangingPunct="1"/>
            <a:endParaRPr lang="en-US" altLang="en-US">
              <a:solidFill>
                <a:srgbClr val="0000FF"/>
              </a:solidFill>
              <a:cs typeface="Arial" pitchFamily="34" charset="0"/>
            </a:endParaRPr>
          </a:p>
          <a:p>
            <a:pPr eaLnBrk="1" hangingPunct="1"/>
            <a:r>
              <a:rPr lang="en-US" altLang="en-US">
                <a:solidFill>
                  <a:srgbClr val="0000FF"/>
                </a:solidFill>
                <a:cs typeface="Arial" pitchFamily="34" charset="0"/>
              </a:rPr>
              <a:t>A.7.2 Information classification </a:t>
            </a:r>
          </a:p>
          <a:p>
            <a:pPr eaLnBrk="1" hangingPunct="1"/>
            <a:endParaRPr lang="en-US" altLang="en-US">
              <a:solidFill>
                <a:srgbClr val="0000FF"/>
              </a:solidFill>
              <a:cs typeface="Arial" pitchFamily="34" charset="0"/>
            </a:endParaRPr>
          </a:p>
        </p:txBody>
      </p:sp>
      <p:grpSp>
        <p:nvGrpSpPr>
          <p:cNvPr id="23561" name="Group 2055"/>
          <p:cNvGrpSpPr>
            <a:grpSpLocks/>
          </p:cNvGrpSpPr>
          <p:nvPr/>
        </p:nvGrpSpPr>
        <p:grpSpPr bwMode="auto">
          <a:xfrm>
            <a:off x="6629400" y="4038600"/>
            <a:ext cx="1828800" cy="1981200"/>
            <a:chOff x="3984" y="1968"/>
            <a:chExt cx="1776" cy="1680"/>
          </a:xfrm>
        </p:grpSpPr>
        <p:sp>
          <p:nvSpPr>
            <p:cNvPr id="23562" name="Rectangle 2056"/>
            <p:cNvSpPr>
              <a:spLocks noChangeArrowheads="1"/>
            </p:cNvSpPr>
            <p:nvPr/>
          </p:nvSpPr>
          <p:spPr bwMode="auto">
            <a:xfrm>
              <a:off x="3984" y="1968"/>
              <a:ext cx="1776" cy="1680"/>
            </a:xfrm>
            <a:prstGeom prst="rect">
              <a:avLst/>
            </a:prstGeom>
            <a:solidFill>
              <a:srgbClr val="F9FE9A"/>
            </a:solidFill>
            <a:ln w="12700" cap="sq">
              <a:solidFill>
                <a:schemeClr val="tx1"/>
              </a:solidFill>
              <a:miter lim="800000"/>
              <a:headEnd type="none" w="sm" len="sm"/>
              <a:tailEnd type="none" w="sm" len="sm"/>
            </a:ln>
          </p:spPr>
          <p:txBody>
            <a:bodyPr wrap="none" anchor="ctr"/>
            <a:lstStyle/>
            <a:p>
              <a:pPr>
                <a:lnSpc>
                  <a:spcPct val="90000"/>
                </a:lnSpc>
                <a:spcBef>
                  <a:spcPct val="20000"/>
                </a:spcBef>
                <a:buClr>
                  <a:schemeClr val="bg2"/>
                </a:buClr>
                <a:buFont typeface="Wingdings" pitchFamily="2" charset="2"/>
                <a:buNone/>
              </a:pPr>
              <a:r>
                <a:rPr lang="en-US" altLang="en-US">
                  <a:latin typeface="Calibri" pitchFamily="34" charset="0"/>
                </a:rPr>
                <a:t>Top secret</a:t>
              </a:r>
            </a:p>
            <a:p>
              <a:pPr>
                <a:lnSpc>
                  <a:spcPct val="90000"/>
                </a:lnSpc>
                <a:spcBef>
                  <a:spcPct val="20000"/>
                </a:spcBef>
                <a:buClr>
                  <a:schemeClr val="bg2"/>
                </a:buClr>
                <a:buFont typeface="Wingdings" pitchFamily="2" charset="2"/>
                <a:buNone/>
              </a:pPr>
              <a:r>
                <a:rPr lang="en-US" altLang="en-US">
                  <a:latin typeface="Calibri" pitchFamily="34" charset="0"/>
                </a:rPr>
                <a:t>Secret</a:t>
              </a:r>
            </a:p>
            <a:p>
              <a:pPr>
                <a:lnSpc>
                  <a:spcPct val="90000"/>
                </a:lnSpc>
                <a:spcBef>
                  <a:spcPct val="20000"/>
                </a:spcBef>
                <a:buClr>
                  <a:schemeClr val="bg2"/>
                </a:buClr>
                <a:buFont typeface="Wingdings" pitchFamily="2" charset="2"/>
                <a:buNone/>
              </a:pPr>
              <a:r>
                <a:rPr lang="en-US" altLang="en-US">
                  <a:latin typeface="Calibri" pitchFamily="34" charset="0"/>
                </a:rPr>
                <a:t>Confidential</a:t>
              </a:r>
            </a:p>
            <a:p>
              <a:pPr>
                <a:lnSpc>
                  <a:spcPct val="90000"/>
                </a:lnSpc>
                <a:spcBef>
                  <a:spcPct val="20000"/>
                </a:spcBef>
                <a:buClr>
                  <a:schemeClr val="bg2"/>
                </a:buClr>
                <a:buFont typeface="Wingdings" pitchFamily="2" charset="2"/>
                <a:buNone/>
              </a:pPr>
              <a:r>
                <a:rPr lang="en-US" altLang="en-US">
                  <a:latin typeface="Calibri" pitchFamily="34" charset="0"/>
                </a:rPr>
                <a:t>Restricted</a:t>
              </a:r>
            </a:p>
            <a:p>
              <a:pPr>
                <a:lnSpc>
                  <a:spcPct val="90000"/>
                </a:lnSpc>
                <a:spcBef>
                  <a:spcPct val="20000"/>
                </a:spcBef>
                <a:buClr>
                  <a:schemeClr val="bg2"/>
                </a:buClr>
                <a:buFont typeface="Wingdings" pitchFamily="2" charset="2"/>
                <a:buNone/>
              </a:pPr>
              <a:r>
                <a:rPr lang="en-US" altLang="en-US">
                  <a:latin typeface="Calibri" pitchFamily="34" charset="0"/>
                </a:rPr>
                <a:t>Public</a:t>
              </a:r>
            </a:p>
          </p:txBody>
        </p:sp>
        <p:grpSp>
          <p:nvGrpSpPr>
            <p:cNvPr id="23563" name="Group 2057"/>
            <p:cNvGrpSpPr>
              <a:grpSpLocks/>
            </p:cNvGrpSpPr>
            <p:nvPr/>
          </p:nvGrpSpPr>
          <p:grpSpPr bwMode="auto">
            <a:xfrm>
              <a:off x="5376" y="2160"/>
              <a:ext cx="288" cy="1296"/>
              <a:chOff x="5376" y="2160"/>
              <a:chExt cx="288" cy="1296"/>
            </a:xfrm>
          </p:grpSpPr>
          <p:sp>
            <p:nvSpPr>
              <p:cNvPr id="23564" name="Rectangle 2058"/>
              <p:cNvSpPr>
                <a:spLocks noChangeArrowheads="1"/>
              </p:cNvSpPr>
              <p:nvPr/>
            </p:nvSpPr>
            <p:spPr bwMode="auto">
              <a:xfrm>
                <a:off x="5376" y="2160"/>
                <a:ext cx="288" cy="192"/>
              </a:xfrm>
              <a:prstGeom prst="rect">
                <a:avLst/>
              </a:prstGeom>
              <a:solidFill>
                <a:srgbClr val="FFFFFF"/>
              </a:solidFill>
              <a:ln w="12700" cap="sq">
                <a:solidFill>
                  <a:schemeClr val="tx1"/>
                </a:solidFill>
                <a:miter lim="800000"/>
                <a:headEnd type="none" w="sm" len="sm"/>
                <a:tailEnd type="none" w="sm" len="sm"/>
              </a:ln>
            </p:spPr>
            <p:txBody>
              <a:bodyPr wrap="none" anchor="ctr"/>
              <a:lstStyle/>
              <a:p>
                <a:pPr>
                  <a:lnSpc>
                    <a:spcPct val="90000"/>
                  </a:lnSpc>
                  <a:spcBef>
                    <a:spcPct val="20000"/>
                  </a:spcBef>
                  <a:buClr>
                    <a:schemeClr val="bg2"/>
                  </a:buClr>
                  <a:buFont typeface="Wingdings" pitchFamily="2" charset="2"/>
                  <a:buNone/>
                </a:pPr>
                <a:endParaRPr lang="en-IN" altLang="en-US">
                  <a:latin typeface="Calibri" pitchFamily="34" charset="0"/>
                </a:endParaRPr>
              </a:p>
            </p:txBody>
          </p:sp>
          <p:sp>
            <p:nvSpPr>
              <p:cNvPr id="23565" name="Rectangle 2059"/>
              <p:cNvSpPr>
                <a:spLocks noChangeArrowheads="1"/>
              </p:cNvSpPr>
              <p:nvPr/>
            </p:nvSpPr>
            <p:spPr bwMode="auto">
              <a:xfrm>
                <a:off x="5376" y="2448"/>
                <a:ext cx="288" cy="192"/>
              </a:xfrm>
              <a:prstGeom prst="rect">
                <a:avLst/>
              </a:prstGeom>
              <a:solidFill>
                <a:srgbClr val="FFFFFF"/>
              </a:solidFill>
              <a:ln w="12700" cap="sq">
                <a:solidFill>
                  <a:schemeClr val="tx1"/>
                </a:solidFill>
                <a:miter lim="800000"/>
                <a:headEnd type="none" w="sm" len="sm"/>
                <a:tailEnd type="none" w="sm" len="sm"/>
              </a:ln>
            </p:spPr>
            <p:txBody>
              <a:bodyPr wrap="none" anchor="ctr"/>
              <a:lstStyle/>
              <a:p>
                <a:pPr>
                  <a:lnSpc>
                    <a:spcPct val="90000"/>
                  </a:lnSpc>
                  <a:spcBef>
                    <a:spcPct val="20000"/>
                  </a:spcBef>
                  <a:buClr>
                    <a:schemeClr val="bg2"/>
                  </a:buClr>
                  <a:buFont typeface="Wingdings" pitchFamily="2" charset="2"/>
                  <a:buNone/>
                </a:pPr>
                <a:endParaRPr lang="en-IN" altLang="en-US">
                  <a:latin typeface="Calibri" pitchFamily="34" charset="0"/>
                </a:endParaRPr>
              </a:p>
            </p:txBody>
          </p:sp>
          <p:sp>
            <p:nvSpPr>
              <p:cNvPr id="23566" name="Rectangle 2060"/>
              <p:cNvSpPr>
                <a:spLocks noChangeArrowheads="1"/>
              </p:cNvSpPr>
              <p:nvPr/>
            </p:nvSpPr>
            <p:spPr bwMode="auto">
              <a:xfrm>
                <a:off x="5376" y="2736"/>
                <a:ext cx="288" cy="192"/>
              </a:xfrm>
              <a:prstGeom prst="rect">
                <a:avLst/>
              </a:prstGeom>
              <a:solidFill>
                <a:srgbClr val="FFFFFF"/>
              </a:solidFill>
              <a:ln w="12700" cap="sq">
                <a:solidFill>
                  <a:schemeClr val="tx1"/>
                </a:solidFill>
                <a:miter lim="800000"/>
                <a:headEnd type="none" w="sm" len="sm"/>
                <a:tailEnd type="none" w="sm" len="sm"/>
              </a:ln>
            </p:spPr>
            <p:txBody>
              <a:bodyPr wrap="none" anchor="ctr"/>
              <a:lstStyle/>
              <a:p>
                <a:pPr>
                  <a:lnSpc>
                    <a:spcPct val="90000"/>
                  </a:lnSpc>
                  <a:spcBef>
                    <a:spcPct val="20000"/>
                  </a:spcBef>
                  <a:buClr>
                    <a:schemeClr val="bg2"/>
                  </a:buClr>
                  <a:buFont typeface="Wingdings" pitchFamily="2" charset="2"/>
                  <a:buNone/>
                </a:pPr>
                <a:endParaRPr lang="en-IN" altLang="en-US">
                  <a:latin typeface="Calibri" pitchFamily="34" charset="0"/>
                </a:endParaRPr>
              </a:p>
            </p:txBody>
          </p:sp>
          <p:sp>
            <p:nvSpPr>
              <p:cNvPr id="23567" name="Rectangle 2061"/>
              <p:cNvSpPr>
                <a:spLocks noChangeArrowheads="1"/>
              </p:cNvSpPr>
              <p:nvPr/>
            </p:nvSpPr>
            <p:spPr bwMode="auto">
              <a:xfrm>
                <a:off x="5376" y="3024"/>
                <a:ext cx="288" cy="192"/>
              </a:xfrm>
              <a:prstGeom prst="rect">
                <a:avLst/>
              </a:prstGeom>
              <a:solidFill>
                <a:srgbClr val="FFFFFF"/>
              </a:solidFill>
              <a:ln w="12700" cap="sq">
                <a:solidFill>
                  <a:schemeClr val="tx1"/>
                </a:solidFill>
                <a:miter lim="800000"/>
                <a:headEnd type="none" w="sm" len="sm"/>
                <a:tailEnd type="none" w="sm" len="sm"/>
              </a:ln>
            </p:spPr>
            <p:txBody>
              <a:bodyPr wrap="none" anchor="ctr"/>
              <a:lstStyle/>
              <a:p>
                <a:pPr>
                  <a:lnSpc>
                    <a:spcPct val="90000"/>
                  </a:lnSpc>
                  <a:spcBef>
                    <a:spcPct val="20000"/>
                  </a:spcBef>
                  <a:buClr>
                    <a:schemeClr val="bg2"/>
                  </a:buClr>
                  <a:buFont typeface="Wingdings" pitchFamily="2" charset="2"/>
                  <a:buNone/>
                </a:pPr>
                <a:endParaRPr lang="en-IN" altLang="en-US">
                  <a:latin typeface="Calibri" pitchFamily="34" charset="0"/>
                </a:endParaRPr>
              </a:p>
            </p:txBody>
          </p:sp>
          <p:sp>
            <p:nvSpPr>
              <p:cNvPr id="23568" name="Rectangle 2062"/>
              <p:cNvSpPr>
                <a:spLocks noChangeArrowheads="1"/>
              </p:cNvSpPr>
              <p:nvPr/>
            </p:nvSpPr>
            <p:spPr bwMode="auto">
              <a:xfrm>
                <a:off x="5376" y="3264"/>
                <a:ext cx="288" cy="192"/>
              </a:xfrm>
              <a:prstGeom prst="rect">
                <a:avLst/>
              </a:prstGeom>
              <a:solidFill>
                <a:srgbClr val="FFFFFF"/>
              </a:solidFill>
              <a:ln w="12700" cap="sq">
                <a:solidFill>
                  <a:schemeClr val="tx1"/>
                </a:solidFill>
                <a:miter lim="800000"/>
                <a:headEnd type="none" w="sm" len="sm"/>
                <a:tailEnd type="none" w="sm" len="sm"/>
              </a:ln>
            </p:spPr>
            <p:txBody>
              <a:bodyPr wrap="none" anchor="ctr"/>
              <a:lstStyle/>
              <a:p>
                <a:pPr>
                  <a:lnSpc>
                    <a:spcPct val="90000"/>
                  </a:lnSpc>
                  <a:spcBef>
                    <a:spcPct val="20000"/>
                  </a:spcBef>
                  <a:buClr>
                    <a:schemeClr val="bg2"/>
                  </a:buClr>
                  <a:buFont typeface="Wingdings" pitchFamily="2" charset="2"/>
                  <a:buNone/>
                </a:pPr>
                <a:endParaRPr lang="en-IN" altLang="en-US">
                  <a:latin typeface="Calibri" pitchFamily="34" charset="0"/>
                </a:endParaRPr>
              </a:p>
            </p:txBody>
          </p:sp>
        </p:grpSp>
      </p:gr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457200" y="152400"/>
            <a:ext cx="8229600" cy="457200"/>
          </a:xfrm>
        </p:spPr>
        <p:txBody>
          <a:bodyPr/>
          <a:lstStyle/>
          <a:p>
            <a:pPr eaLnBrk="1" hangingPunct="1"/>
            <a:r>
              <a:rPr lang="en-US" altLang="en-US" sz="1800" b="1" u="sng" smtClean="0"/>
              <a:t>A.7 Asset management</a:t>
            </a:r>
          </a:p>
        </p:txBody>
      </p:sp>
      <p:sp>
        <p:nvSpPr>
          <p:cNvPr id="3" name="Rectangle 2"/>
          <p:cNvSpPr/>
          <p:nvPr/>
        </p:nvSpPr>
        <p:spPr>
          <a:xfrm>
            <a:off x="228600" y="762000"/>
            <a:ext cx="3810000" cy="1447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rgbClr val="FFFFFF"/>
                </a:solidFill>
              </a:rPr>
              <a:t>A.7.1 Responsibility for assets</a:t>
            </a:r>
          </a:p>
          <a:p>
            <a:pPr algn="ctr">
              <a:defRPr/>
            </a:pPr>
            <a:r>
              <a:rPr lang="en-US" sz="1600" dirty="0">
                <a:solidFill>
                  <a:srgbClr val="FFFFFF"/>
                </a:solidFill>
              </a:rPr>
              <a:t>Objective: To achieve and maintain appropriate protection of organizational assets. </a:t>
            </a:r>
          </a:p>
        </p:txBody>
      </p:sp>
      <p:sp>
        <p:nvSpPr>
          <p:cNvPr id="4" name="Rectangle 3"/>
          <p:cNvSpPr/>
          <p:nvPr/>
        </p:nvSpPr>
        <p:spPr>
          <a:xfrm>
            <a:off x="4495800" y="762000"/>
            <a:ext cx="4114800" cy="14811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rgbClr val="FFFFFF"/>
                </a:solidFill>
              </a:rPr>
              <a:t>A.7.2 Information classification</a:t>
            </a:r>
          </a:p>
          <a:p>
            <a:pPr algn="ctr">
              <a:defRPr/>
            </a:pPr>
            <a:r>
              <a:rPr lang="en-US" sz="1600" dirty="0">
                <a:solidFill>
                  <a:srgbClr val="FFFFFF"/>
                </a:solidFill>
              </a:rPr>
              <a:t>Objective: To ensure that information receives an appropriate level of protection.</a:t>
            </a:r>
          </a:p>
        </p:txBody>
      </p:sp>
      <p:cxnSp>
        <p:nvCxnSpPr>
          <p:cNvPr id="6" name="Straight Connector 5"/>
          <p:cNvCxnSpPr/>
          <p:nvPr/>
        </p:nvCxnSpPr>
        <p:spPr>
          <a:xfrm rot="5400000">
            <a:off x="-1904999" y="4038600"/>
            <a:ext cx="4572000" cy="3175"/>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381000" y="2362200"/>
            <a:ext cx="4572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381000" y="5257800"/>
            <a:ext cx="4572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381000" y="3733800"/>
            <a:ext cx="4572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4585" name="TextBox 17"/>
          <p:cNvSpPr txBox="1">
            <a:spLocks noChangeArrowheads="1"/>
          </p:cNvSpPr>
          <p:nvPr/>
        </p:nvSpPr>
        <p:spPr bwMode="auto">
          <a:xfrm>
            <a:off x="838200" y="2209800"/>
            <a:ext cx="3124200" cy="369888"/>
          </a:xfrm>
          <a:prstGeom prst="rect">
            <a:avLst/>
          </a:prstGeom>
          <a:noFill/>
          <a:ln w="9525">
            <a:noFill/>
            <a:miter lim="800000"/>
            <a:headEnd/>
            <a:tailEnd/>
          </a:ln>
        </p:spPr>
        <p:txBody>
          <a:bodyPr>
            <a:spAutoFit/>
          </a:bodyPr>
          <a:lstStyle/>
          <a:p>
            <a:pPr eaLnBrk="1" hangingPunct="1"/>
            <a:r>
              <a:rPr lang="en-US" altLang="en-US">
                <a:solidFill>
                  <a:srgbClr val="000000"/>
                </a:solidFill>
                <a:cs typeface="Arial" pitchFamily="34" charset="0"/>
              </a:rPr>
              <a:t>A.7.1.1 Inventory of assets</a:t>
            </a:r>
          </a:p>
        </p:txBody>
      </p:sp>
      <p:sp>
        <p:nvSpPr>
          <p:cNvPr id="24586" name="TextBox 19"/>
          <p:cNvSpPr txBox="1">
            <a:spLocks noChangeArrowheads="1"/>
          </p:cNvSpPr>
          <p:nvPr/>
        </p:nvSpPr>
        <p:spPr bwMode="auto">
          <a:xfrm>
            <a:off x="914400" y="3581400"/>
            <a:ext cx="3200400" cy="369888"/>
          </a:xfrm>
          <a:prstGeom prst="rect">
            <a:avLst/>
          </a:prstGeom>
          <a:noFill/>
          <a:ln w="9525">
            <a:noFill/>
            <a:miter lim="800000"/>
            <a:headEnd/>
            <a:tailEnd/>
          </a:ln>
        </p:spPr>
        <p:txBody>
          <a:bodyPr>
            <a:spAutoFit/>
          </a:bodyPr>
          <a:lstStyle/>
          <a:p>
            <a:pPr eaLnBrk="1" hangingPunct="1"/>
            <a:r>
              <a:rPr lang="en-US" altLang="en-US">
                <a:solidFill>
                  <a:srgbClr val="000000"/>
                </a:solidFill>
                <a:cs typeface="Arial" pitchFamily="34" charset="0"/>
              </a:rPr>
              <a:t>A.7.1.2 Ownership of assets</a:t>
            </a:r>
          </a:p>
        </p:txBody>
      </p:sp>
      <p:sp>
        <p:nvSpPr>
          <p:cNvPr id="24587" name="TextBox 20"/>
          <p:cNvSpPr txBox="1">
            <a:spLocks noChangeArrowheads="1"/>
          </p:cNvSpPr>
          <p:nvPr/>
        </p:nvSpPr>
        <p:spPr bwMode="auto">
          <a:xfrm>
            <a:off x="914400" y="5029200"/>
            <a:ext cx="3048000" cy="646113"/>
          </a:xfrm>
          <a:prstGeom prst="rect">
            <a:avLst/>
          </a:prstGeom>
          <a:noFill/>
          <a:ln w="9525">
            <a:noFill/>
            <a:miter lim="800000"/>
            <a:headEnd/>
            <a:tailEnd/>
          </a:ln>
        </p:spPr>
        <p:txBody>
          <a:bodyPr>
            <a:spAutoFit/>
          </a:bodyPr>
          <a:lstStyle/>
          <a:p>
            <a:pPr eaLnBrk="1" hangingPunct="1"/>
            <a:r>
              <a:rPr lang="en-US" altLang="en-US">
                <a:solidFill>
                  <a:srgbClr val="000000"/>
                </a:solidFill>
                <a:cs typeface="Arial" pitchFamily="34" charset="0"/>
              </a:rPr>
              <a:t>A.7.1.3 Acceptable use of assets</a:t>
            </a:r>
          </a:p>
        </p:txBody>
      </p:sp>
      <p:cxnSp>
        <p:nvCxnSpPr>
          <p:cNvPr id="27" name="Straight Connector 26"/>
          <p:cNvCxnSpPr/>
          <p:nvPr/>
        </p:nvCxnSpPr>
        <p:spPr>
          <a:xfrm rot="5400000">
            <a:off x="2782094" y="3999706"/>
            <a:ext cx="44958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p:nvPr/>
        </p:nvCxnSpPr>
        <p:spPr>
          <a:xfrm>
            <a:off x="5029200" y="2971800"/>
            <a:ext cx="4572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a:off x="5029200" y="4495800"/>
            <a:ext cx="4572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4591" name="TextBox 41"/>
          <p:cNvSpPr txBox="1">
            <a:spLocks noChangeArrowheads="1"/>
          </p:cNvSpPr>
          <p:nvPr/>
        </p:nvSpPr>
        <p:spPr bwMode="auto">
          <a:xfrm>
            <a:off x="5638800" y="2819400"/>
            <a:ext cx="3048000" cy="646113"/>
          </a:xfrm>
          <a:prstGeom prst="rect">
            <a:avLst/>
          </a:prstGeom>
          <a:noFill/>
          <a:ln w="9525">
            <a:noFill/>
            <a:miter lim="800000"/>
            <a:headEnd/>
            <a:tailEnd/>
          </a:ln>
        </p:spPr>
        <p:txBody>
          <a:bodyPr>
            <a:spAutoFit/>
          </a:bodyPr>
          <a:lstStyle/>
          <a:p>
            <a:pPr eaLnBrk="1" hangingPunct="1"/>
            <a:r>
              <a:rPr lang="en-US" altLang="en-US">
                <a:solidFill>
                  <a:srgbClr val="000000"/>
                </a:solidFill>
                <a:cs typeface="Arial" pitchFamily="34" charset="0"/>
              </a:rPr>
              <a:t>A.7.2.1 Classification guidelines</a:t>
            </a:r>
          </a:p>
        </p:txBody>
      </p:sp>
      <p:sp>
        <p:nvSpPr>
          <p:cNvPr id="24592" name="TextBox 43"/>
          <p:cNvSpPr txBox="1">
            <a:spLocks noChangeArrowheads="1"/>
          </p:cNvSpPr>
          <p:nvPr/>
        </p:nvSpPr>
        <p:spPr bwMode="auto">
          <a:xfrm>
            <a:off x="5562600" y="4343400"/>
            <a:ext cx="3048000" cy="646113"/>
          </a:xfrm>
          <a:prstGeom prst="rect">
            <a:avLst/>
          </a:prstGeom>
          <a:noFill/>
          <a:ln w="9525">
            <a:noFill/>
            <a:miter lim="800000"/>
            <a:headEnd/>
            <a:tailEnd/>
          </a:ln>
        </p:spPr>
        <p:txBody>
          <a:bodyPr>
            <a:spAutoFit/>
          </a:bodyPr>
          <a:lstStyle/>
          <a:p>
            <a:pPr eaLnBrk="1" hangingPunct="1"/>
            <a:r>
              <a:rPr lang="en-US" altLang="en-US">
                <a:solidFill>
                  <a:srgbClr val="000000"/>
                </a:solidFill>
                <a:cs typeface="Arial" pitchFamily="34" charset="0"/>
              </a:rPr>
              <a:t>A.7.2.2 Information labelling and handling</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050"/>
          <p:cNvSpPr>
            <a:spLocks noGrp="1" noChangeArrowheads="1"/>
          </p:cNvSpPr>
          <p:nvPr>
            <p:ph type="title"/>
          </p:nvPr>
        </p:nvSpPr>
        <p:spPr>
          <a:xfrm>
            <a:off x="427038" y="307975"/>
            <a:ext cx="7773987" cy="711200"/>
          </a:xfrm>
        </p:spPr>
        <p:txBody>
          <a:bodyPr/>
          <a:lstStyle/>
          <a:p>
            <a:pPr defTabSz="923925" eaLnBrk="1" hangingPunct="1"/>
            <a:r>
              <a:rPr lang="en-US" smtClean="0"/>
              <a:t>A.8 Human resources security</a:t>
            </a:r>
          </a:p>
        </p:txBody>
      </p:sp>
      <p:sp>
        <p:nvSpPr>
          <p:cNvPr id="25603" name="Rectangle 2051"/>
          <p:cNvSpPr>
            <a:spLocks noGrp="1" noChangeArrowheads="1"/>
          </p:cNvSpPr>
          <p:nvPr>
            <p:ph idx="1"/>
          </p:nvPr>
        </p:nvSpPr>
        <p:spPr>
          <a:xfrm>
            <a:off x="228600" y="1295400"/>
            <a:ext cx="8686800" cy="1371600"/>
          </a:xfrm>
        </p:spPr>
        <p:txBody>
          <a:bodyPr/>
          <a:lstStyle/>
          <a:p>
            <a:pPr marL="0" indent="0" eaLnBrk="1" hangingPunct="1">
              <a:buFont typeface="Wingdings" pitchFamily="2" charset="2"/>
              <a:buNone/>
            </a:pPr>
            <a:r>
              <a:rPr lang="en-US" altLang="en-US" smtClean="0"/>
              <a:t> </a:t>
            </a:r>
            <a:endParaRPr lang="en-US" altLang="en-US" smtClean="0">
              <a:solidFill>
                <a:schemeClr val="bg2"/>
              </a:solidFill>
              <a:latin typeface="Times New Roman" pitchFamily="18" charset="0"/>
            </a:endParaRPr>
          </a:p>
          <a:p>
            <a:pPr marL="0" indent="0" eaLnBrk="1" hangingPunct="1">
              <a:buFont typeface="Wingdings" pitchFamily="2" charset="2"/>
              <a:buNone/>
            </a:pPr>
            <a:r>
              <a:rPr lang="en-US" altLang="en-US" smtClean="0">
                <a:solidFill>
                  <a:schemeClr val="bg2"/>
                </a:solidFill>
              </a:rPr>
              <a:t> </a:t>
            </a:r>
            <a:endParaRPr lang="en-US" altLang="en-US" smtClean="0">
              <a:solidFill>
                <a:srgbClr val="0000FF"/>
              </a:solidFill>
            </a:endParaRPr>
          </a:p>
        </p:txBody>
      </p:sp>
      <p:sp>
        <p:nvSpPr>
          <p:cNvPr id="25604" name="Date Placeholder 3"/>
          <p:cNvSpPr>
            <a:spLocks noGrp="1"/>
          </p:cNvSpPr>
          <p:nvPr>
            <p:ph type="dt" sz="quarter" idx="4294967295"/>
          </p:nvPr>
        </p:nvSpPr>
        <p:spPr bwMode="auto">
          <a:xfrm>
            <a:off x="6934200" y="6400800"/>
            <a:ext cx="1905000" cy="381000"/>
          </a:xfrm>
          <a:prstGeom prst="rect">
            <a:avLst/>
          </a:prstGeom>
          <a:noFill/>
          <a:ln>
            <a:miter lim="800000"/>
            <a:headEnd/>
            <a:tailEnd/>
          </a:ln>
        </p:spPr>
        <p:txBody>
          <a:bodyPr/>
          <a:lstStyle/>
          <a:p>
            <a:pPr algn="r" defTabSz="912813">
              <a:buFontTx/>
              <a:buNone/>
            </a:pPr>
            <a:fld id="{979F852A-911D-4055-AEF9-0602ADD6B843}" type="datetime1">
              <a:rPr lang="en-US" altLang="en-US" sz="1200" b="0" i="0">
                <a:solidFill>
                  <a:schemeClr val="accent2"/>
                </a:solidFill>
                <a:latin typeface="Times New Roman" pitchFamily="18" charset="0"/>
              </a:rPr>
              <a:pPr algn="r" defTabSz="912813">
                <a:buFontTx/>
                <a:buNone/>
              </a:pPr>
              <a:t>9/20/2013</a:t>
            </a:fld>
            <a:endParaRPr lang="en-US" altLang="en-US" sz="1200" b="0" i="0">
              <a:solidFill>
                <a:schemeClr val="accent2"/>
              </a:solidFill>
              <a:latin typeface="Times New Roman" pitchFamily="18" charset="0"/>
            </a:endParaRPr>
          </a:p>
        </p:txBody>
      </p:sp>
      <p:sp>
        <p:nvSpPr>
          <p:cNvPr id="25605" name="Footer Placeholder 4"/>
          <p:cNvSpPr>
            <a:spLocks noGrp="1"/>
          </p:cNvSpPr>
          <p:nvPr>
            <p:ph type="ftr" sz="quarter" idx="11"/>
          </p:nvPr>
        </p:nvSpPr>
        <p:spPr>
          <a:noFill/>
        </p:spPr>
        <p:txBody>
          <a:bodyPr/>
          <a:lstStyle/>
          <a:p>
            <a:pPr defTabSz="912813"/>
            <a:r>
              <a:rPr lang="en-US" altLang="en-US" smtClean="0"/>
              <a:t>ISMS Implementation and Certification</a:t>
            </a:r>
          </a:p>
        </p:txBody>
      </p:sp>
      <p:sp>
        <p:nvSpPr>
          <p:cNvPr id="25606" name="Text Box 2052"/>
          <p:cNvSpPr txBox="1">
            <a:spLocks noChangeArrowheads="1"/>
          </p:cNvSpPr>
          <p:nvPr/>
        </p:nvSpPr>
        <p:spPr bwMode="auto">
          <a:xfrm>
            <a:off x="609600" y="1371600"/>
            <a:ext cx="6934200" cy="2032000"/>
          </a:xfrm>
          <a:prstGeom prst="rect">
            <a:avLst/>
          </a:prstGeom>
          <a:noFill/>
          <a:ln w="12700">
            <a:noFill/>
            <a:miter lim="800000"/>
            <a:headEnd type="none" w="sm" len="sm"/>
            <a:tailEnd type="none" w="sm" len="sm"/>
          </a:ln>
        </p:spPr>
        <p:txBody>
          <a:bodyPr lIns="92482" tIns="46241" rIns="92482" bIns="46241">
            <a:spAutoFit/>
          </a:bodyPr>
          <a:lstStyle/>
          <a:p>
            <a:pPr eaLnBrk="1" hangingPunct="1"/>
            <a:r>
              <a:rPr lang="en-US" altLang="en-US">
                <a:solidFill>
                  <a:srgbClr val="0000FF"/>
                </a:solidFill>
                <a:cs typeface="Arial" pitchFamily="34" charset="0"/>
              </a:rPr>
              <a:t>A.8.1 Prior to employment </a:t>
            </a:r>
          </a:p>
          <a:p>
            <a:pPr eaLnBrk="1" hangingPunct="1"/>
            <a:endParaRPr lang="en-US" altLang="en-US">
              <a:solidFill>
                <a:srgbClr val="0000FF"/>
              </a:solidFill>
              <a:cs typeface="Arial" pitchFamily="34" charset="0"/>
            </a:endParaRPr>
          </a:p>
          <a:p>
            <a:pPr eaLnBrk="1" hangingPunct="1"/>
            <a:r>
              <a:rPr lang="en-US" altLang="en-US">
                <a:solidFill>
                  <a:srgbClr val="0000FF"/>
                </a:solidFill>
                <a:cs typeface="Arial" pitchFamily="34" charset="0"/>
              </a:rPr>
              <a:t>A.8.2 During employment </a:t>
            </a:r>
          </a:p>
          <a:p>
            <a:pPr eaLnBrk="1" hangingPunct="1"/>
            <a:endParaRPr lang="en-US" altLang="en-US">
              <a:solidFill>
                <a:srgbClr val="0000FF"/>
              </a:solidFill>
              <a:cs typeface="Arial" pitchFamily="34" charset="0"/>
            </a:endParaRPr>
          </a:p>
          <a:p>
            <a:pPr eaLnBrk="1" hangingPunct="1"/>
            <a:r>
              <a:rPr lang="en-US" altLang="en-US">
                <a:solidFill>
                  <a:srgbClr val="0000FF"/>
                </a:solidFill>
                <a:cs typeface="Arial" pitchFamily="34" charset="0"/>
              </a:rPr>
              <a:t>A.8.3 Termination or change of </a:t>
            </a:r>
          </a:p>
          <a:p>
            <a:pPr eaLnBrk="1" hangingPunct="1"/>
            <a:r>
              <a:rPr lang="en-US" altLang="en-US">
                <a:solidFill>
                  <a:srgbClr val="0000FF"/>
                </a:solidFill>
                <a:cs typeface="Arial" pitchFamily="34" charset="0"/>
              </a:rPr>
              <a:t>          employment</a:t>
            </a:r>
          </a:p>
          <a:p>
            <a:pPr eaLnBrk="1" hangingPunct="1"/>
            <a:endParaRPr lang="en-US" altLang="en-US">
              <a:solidFill>
                <a:srgbClr val="0000FF"/>
              </a:solidFill>
              <a:cs typeface="Arial" pitchFamily="34" charset="0"/>
            </a:endParaRPr>
          </a:p>
        </p:txBody>
      </p:sp>
      <p:sp>
        <p:nvSpPr>
          <p:cNvPr id="25607" name="Text Box 2053"/>
          <p:cNvSpPr txBox="1">
            <a:spLocks noChangeArrowheads="1"/>
          </p:cNvSpPr>
          <p:nvPr/>
        </p:nvSpPr>
        <p:spPr bwMode="auto">
          <a:xfrm>
            <a:off x="228600" y="3200400"/>
            <a:ext cx="8586788" cy="427038"/>
          </a:xfrm>
          <a:prstGeom prst="rect">
            <a:avLst/>
          </a:prstGeom>
          <a:noFill/>
          <a:ln w="12700">
            <a:noFill/>
            <a:miter lim="800000"/>
            <a:headEnd type="none" w="sm" len="sm"/>
            <a:tailEnd type="none" w="sm" len="sm"/>
          </a:ln>
        </p:spPr>
        <p:txBody>
          <a:bodyPr lIns="92482" tIns="46241" rIns="92482" bIns="46241">
            <a:spAutoFit/>
          </a:bodyPr>
          <a:lstStyle/>
          <a:p>
            <a:pPr eaLnBrk="1" hangingPunct="1">
              <a:lnSpc>
                <a:spcPct val="90000"/>
              </a:lnSpc>
              <a:spcBef>
                <a:spcPct val="20000"/>
              </a:spcBef>
            </a:pPr>
            <a:r>
              <a:rPr lang="en-US" altLang="en-US" sz="2400">
                <a:solidFill>
                  <a:schemeClr val="tx1"/>
                </a:solidFill>
                <a:cs typeface="Arial" pitchFamily="34" charset="0"/>
              </a:rPr>
              <a:t> </a:t>
            </a:r>
            <a:endParaRPr lang="en-US" altLang="en-US" sz="2400">
              <a:solidFill>
                <a:schemeClr val="tx1"/>
              </a:solidFill>
              <a:latin typeface="Calibri" pitchFamily="34" charset="0"/>
              <a:cs typeface="Arial" pitchFamily="34" charset="0"/>
            </a:endParaRPr>
          </a:p>
        </p:txBody>
      </p:sp>
      <p:sp>
        <p:nvSpPr>
          <p:cNvPr id="25608" name="Text Box 2054"/>
          <p:cNvSpPr txBox="1">
            <a:spLocks noChangeArrowheads="1"/>
          </p:cNvSpPr>
          <p:nvPr/>
        </p:nvSpPr>
        <p:spPr bwMode="auto">
          <a:xfrm>
            <a:off x="457200" y="5181600"/>
            <a:ext cx="8458200" cy="463550"/>
          </a:xfrm>
          <a:prstGeom prst="rect">
            <a:avLst/>
          </a:prstGeom>
          <a:noFill/>
          <a:ln w="12700">
            <a:noFill/>
            <a:miter lim="800000"/>
            <a:headEnd type="none" w="sm" len="sm"/>
            <a:tailEnd type="none" w="sm" len="sm"/>
          </a:ln>
        </p:spPr>
        <p:txBody>
          <a:bodyPr lIns="92482" tIns="46241" rIns="92482" bIns="46241">
            <a:spAutoFit/>
          </a:bodyPr>
          <a:lstStyle/>
          <a:p>
            <a:pPr eaLnBrk="1" hangingPunct="1">
              <a:spcBef>
                <a:spcPct val="20000"/>
              </a:spcBef>
            </a:pPr>
            <a:r>
              <a:rPr lang="en-US" altLang="en-US" sz="2400">
                <a:solidFill>
                  <a:schemeClr val="tx1"/>
                </a:solidFill>
                <a:cs typeface="Arial" pitchFamily="34" charset="0"/>
              </a:rPr>
              <a:t> </a:t>
            </a:r>
            <a:endParaRPr lang="en-US" altLang="en-US" sz="2400">
              <a:solidFill>
                <a:schemeClr val="tx1"/>
              </a:solidFill>
              <a:latin typeface="Calibri" pitchFamily="34" charset="0"/>
              <a:cs typeface="Arial" pitchFamily="34" charset="0"/>
            </a:endParaRPr>
          </a:p>
        </p:txBody>
      </p:sp>
      <p:grpSp>
        <p:nvGrpSpPr>
          <p:cNvPr id="2" name="Group 2055"/>
          <p:cNvGrpSpPr>
            <a:grpSpLocks/>
          </p:cNvGrpSpPr>
          <p:nvPr/>
        </p:nvGrpSpPr>
        <p:grpSpPr bwMode="auto">
          <a:xfrm>
            <a:off x="5334000" y="1524000"/>
            <a:ext cx="3124200" cy="3429000"/>
            <a:chOff x="3360" y="960"/>
            <a:chExt cx="1968" cy="2160"/>
          </a:xfrm>
        </p:grpSpPr>
        <p:sp>
          <p:nvSpPr>
            <p:cNvPr id="25610" name="Rectangle 2056"/>
            <p:cNvSpPr>
              <a:spLocks noChangeArrowheads="1"/>
            </p:cNvSpPr>
            <p:nvPr/>
          </p:nvSpPr>
          <p:spPr bwMode="auto">
            <a:xfrm>
              <a:off x="3360" y="960"/>
              <a:ext cx="1968" cy="2160"/>
            </a:xfrm>
            <a:prstGeom prst="rect">
              <a:avLst/>
            </a:prstGeom>
            <a:solidFill>
              <a:srgbClr val="F9FE9A"/>
            </a:solidFill>
            <a:ln w="28575" cap="sq">
              <a:solidFill>
                <a:schemeClr val="tx1"/>
              </a:solidFill>
              <a:miter lim="800000"/>
              <a:headEnd type="none" w="sm" len="sm"/>
              <a:tailEnd type="none" w="sm" len="sm"/>
            </a:ln>
          </p:spPr>
          <p:txBody>
            <a:bodyPr wrap="none" anchor="ctr"/>
            <a:lstStyle/>
            <a:p>
              <a:pPr>
                <a:lnSpc>
                  <a:spcPct val="90000"/>
                </a:lnSpc>
                <a:spcBef>
                  <a:spcPct val="20000"/>
                </a:spcBef>
                <a:buClr>
                  <a:schemeClr val="bg2"/>
                </a:buClr>
                <a:buFont typeface="Wingdings" pitchFamily="2" charset="2"/>
                <a:buNone/>
              </a:pPr>
              <a:endParaRPr lang="en-US" altLang="en-US">
                <a:latin typeface="Calibri" pitchFamily="34" charset="0"/>
              </a:endParaRPr>
            </a:p>
            <a:p>
              <a:pPr>
                <a:lnSpc>
                  <a:spcPct val="90000"/>
                </a:lnSpc>
                <a:spcBef>
                  <a:spcPct val="20000"/>
                </a:spcBef>
                <a:buClr>
                  <a:schemeClr val="bg2"/>
                </a:buClr>
                <a:buFont typeface="Wingdings" pitchFamily="2" charset="2"/>
                <a:buNone/>
              </a:pPr>
              <a:endParaRPr lang="en-US" altLang="en-US">
                <a:latin typeface="Calibri" pitchFamily="34" charset="0"/>
              </a:endParaRPr>
            </a:p>
          </p:txBody>
        </p:sp>
        <p:sp>
          <p:nvSpPr>
            <p:cNvPr id="25611" name="Rectangle 2057"/>
            <p:cNvSpPr>
              <a:spLocks noChangeArrowheads="1"/>
            </p:cNvSpPr>
            <p:nvPr/>
          </p:nvSpPr>
          <p:spPr bwMode="auto">
            <a:xfrm>
              <a:off x="4896" y="1440"/>
              <a:ext cx="320" cy="247"/>
            </a:xfrm>
            <a:prstGeom prst="rect">
              <a:avLst/>
            </a:prstGeom>
            <a:solidFill>
              <a:srgbClr val="FFFFFF"/>
            </a:solidFill>
            <a:ln w="12700" cap="sq">
              <a:solidFill>
                <a:schemeClr val="tx1"/>
              </a:solidFill>
              <a:miter lim="800000"/>
              <a:headEnd type="none" w="sm" len="sm"/>
              <a:tailEnd type="none" w="sm" len="sm"/>
            </a:ln>
          </p:spPr>
          <p:txBody>
            <a:bodyPr wrap="none" anchor="ctr"/>
            <a:lstStyle/>
            <a:p>
              <a:pPr marL="466725" indent="-466725" algn="ctr"/>
              <a:r>
                <a:rPr lang="en-US" altLang="en-US" sz="2400"/>
                <a:t>√</a:t>
              </a:r>
            </a:p>
          </p:txBody>
        </p:sp>
        <p:sp>
          <p:nvSpPr>
            <p:cNvPr id="25612" name="Rectangle 2058"/>
            <p:cNvSpPr>
              <a:spLocks noChangeArrowheads="1"/>
            </p:cNvSpPr>
            <p:nvPr/>
          </p:nvSpPr>
          <p:spPr bwMode="auto">
            <a:xfrm>
              <a:off x="4896" y="2016"/>
              <a:ext cx="320" cy="247"/>
            </a:xfrm>
            <a:prstGeom prst="rect">
              <a:avLst/>
            </a:prstGeom>
            <a:solidFill>
              <a:srgbClr val="FFFFFF"/>
            </a:solidFill>
            <a:ln w="12700" cap="sq">
              <a:solidFill>
                <a:schemeClr val="tx1"/>
              </a:solidFill>
              <a:miter lim="800000"/>
              <a:headEnd type="none" w="sm" len="sm"/>
              <a:tailEnd type="none" w="sm" len="sm"/>
            </a:ln>
          </p:spPr>
          <p:txBody>
            <a:bodyPr wrap="none" anchor="ctr"/>
            <a:lstStyle/>
            <a:p>
              <a:pPr marL="466725" indent="-466725" algn="ctr"/>
              <a:r>
                <a:rPr lang="en-US" altLang="en-US" sz="2400"/>
                <a:t>√</a:t>
              </a:r>
            </a:p>
          </p:txBody>
        </p:sp>
        <p:sp>
          <p:nvSpPr>
            <p:cNvPr id="25613" name="Rectangle 2059"/>
            <p:cNvSpPr>
              <a:spLocks noChangeArrowheads="1"/>
            </p:cNvSpPr>
            <p:nvPr/>
          </p:nvSpPr>
          <p:spPr bwMode="auto">
            <a:xfrm>
              <a:off x="4906" y="2633"/>
              <a:ext cx="320" cy="247"/>
            </a:xfrm>
            <a:prstGeom prst="rect">
              <a:avLst/>
            </a:prstGeom>
            <a:solidFill>
              <a:srgbClr val="FFFFFF"/>
            </a:solidFill>
            <a:ln w="12700" cap="sq">
              <a:solidFill>
                <a:schemeClr val="tx1"/>
              </a:solidFill>
              <a:miter lim="800000"/>
              <a:headEnd type="none" w="sm" len="sm"/>
              <a:tailEnd type="none" w="sm" len="sm"/>
            </a:ln>
          </p:spPr>
          <p:txBody>
            <a:bodyPr wrap="none" anchor="ctr"/>
            <a:lstStyle/>
            <a:p>
              <a:pPr marL="466725" indent="-466725" algn="ctr"/>
              <a:r>
                <a:rPr lang="en-US" altLang="en-US" sz="2400"/>
                <a:t>√</a:t>
              </a:r>
            </a:p>
          </p:txBody>
        </p:sp>
        <p:sp>
          <p:nvSpPr>
            <p:cNvPr id="25614" name="Text Box 2060"/>
            <p:cNvSpPr txBox="1">
              <a:spLocks noChangeArrowheads="1"/>
            </p:cNvSpPr>
            <p:nvPr/>
          </p:nvSpPr>
          <p:spPr bwMode="auto">
            <a:xfrm>
              <a:off x="3552" y="1440"/>
              <a:ext cx="1056" cy="261"/>
            </a:xfrm>
            <a:prstGeom prst="rect">
              <a:avLst/>
            </a:prstGeom>
            <a:solidFill>
              <a:schemeClr val="hlink"/>
            </a:solidFill>
            <a:ln w="12700" algn="ctr">
              <a:solidFill>
                <a:schemeClr val="tx2"/>
              </a:solidFill>
              <a:miter lim="800000"/>
              <a:headEnd/>
              <a:tailEnd/>
            </a:ln>
          </p:spPr>
          <p:txBody>
            <a:bodyPr>
              <a:spAutoFit/>
            </a:bodyPr>
            <a:lstStyle/>
            <a:p>
              <a:pPr marL="466725" indent="-466725"/>
              <a:r>
                <a:rPr lang="en-US" altLang="en-US">
                  <a:solidFill>
                    <a:schemeClr val="bg1"/>
                  </a:solidFill>
                  <a:cs typeface="Arial" pitchFamily="34" charset="0"/>
                </a:rPr>
                <a:t>Employees</a:t>
              </a:r>
            </a:p>
          </p:txBody>
        </p:sp>
        <p:sp>
          <p:nvSpPr>
            <p:cNvPr id="25615" name="Text Box 2061"/>
            <p:cNvSpPr txBox="1">
              <a:spLocks noChangeArrowheads="1"/>
            </p:cNvSpPr>
            <p:nvPr/>
          </p:nvSpPr>
          <p:spPr bwMode="auto">
            <a:xfrm>
              <a:off x="3552" y="2016"/>
              <a:ext cx="950" cy="252"/>
            </a:xfrm>
            <a:prstGeom prst="rect">
              <a:avLst/>
            </a:prstGeom>
            <a:solidFill>
              <a:schemeClr val="hlink"/>
            </a:solidFill>
            <a:ln w="12700" algn="ctr">
              <a:solidFill>
                <a:schemeClr val="tx2"/>
              </a:solidFill>
              <a:miter lim="800000"/>
              <a:headEnd/>
              <a:tailEnd/>
            </a:ln>
          </p:spPr>
          <p:txBody>
            <a:bodyPr wrap="none">
              <a:spAutoFit/>
            </a:bodyPr>
            <a:lstStyle/>
            <a:p>
              <a:pPr marL="466725" indent="-466725"/>
              <a:r>
                <a:rPr lang="en-US" altLang="en-US">
                  <a:solidFill>
                    <a:schemeClr val="bg1"/>
                  </a:solidFill>
                  <a:cs typeface="Arial" pitchFamily="34" charset="0"/>
                </a:rPr>
                <a:t>Contractors</a:t>
              </a:r>
            </a:p>
          </p:txBody>
        </p:sp>
        <p:sp>
          <p:nvSpPr>
            <p:cNvPr id="25616" name="Text Box 2062"/>
            <p:cNvSpPr txBox="1">
              <a:spLocks noChangeArrowheads="1"/>
            </p:cNvSpPr>
            <p:nvPr/>
          </p:nvSpPr>
          <p:spPr bwMode="auto">
            <a:xfrm>
              <a:off x="3552" y="2544"/>
              <a:ext cx="1056" cy="455"/>
            </a:xfrm>
            <a:prstGeom prst="rect">
              <a:avLst/>
            </a:prstGeom>
            <a:solidFill>
              <a:schemeClr val="hlink"/>
            </a:solidFill>
            <a:ln w="12700" algn="ctr">
              <a:solidFill>
                <a:schemeClr val="tx2"/>
              </a:solidFill>
              <a:miter lim="800000"/>
              <a:headEnd/>
              <a:tailEnd/>
            </a:ln>
          </p:spPr>
          <p:txBody>
            <a:bodyPr>
              <a:spAutoFit/>
            </a:bodyPr>
            <a:lstStyle/>
            <a:p>
              <a:pPr marL="466725" indent="-466725"/>
              <a:r>
                <a:rPr lang="en-US" altLang="en-US">
                  <a:solidFill>
                    <a:schemeClr val="bg1"/>
                  </a:solidFill>
                  <a:cs typeface="Arial" pitchFamily="34" charset="0"/>
                </a:rPr>
                <a:t>Third party users</a:t>
              </a:r>
            </a:p>
          </p:txBody>
        </p:sp>
        <p:sp>
          <p:nvSpPr>
            <p:cNvPr id="25617" name="Text Box 2063"/>
            <p:cNvSpPr txBox="1">
              <a:spLocks noChangeArrowheads="1"/>
            </p:cNvSpPr>
            <p:nvPr/>
          </p:nvSpPr>
          <p:spPr bwMode="auto">
            <a:xfrm>
              <a:off x="3638" y="1063"/>
              <a:ext cx="1354" cy="261"/>
            </a:xfrm>
            <a:prstGeom prst="rect">
              <a:avLst/>
            </a:prstGeom>
            <a:solidFill>
              <a:srgbClr val="66FFCC"/>
            </a:solidFill>
            <a:ln w="12700" algn="ctr">
              <a:solidFill>
                <a:schemeClr val="tx2"/>
              </a:solidFill>
              <a:miter lim="800000"/>
              <a:headEnd/>
              <a:tailEnd/>
            </a:ln>
          </p:spPr>
          <p:txBody>
            <a:bodyPr>
              <a:spAutoFit/>
            </a:bodyPr>
            <a:lstStyle/>
            <a:p>
              <a:pPr marL="466725" indent="-466725" algn="ctr"/>
              <a:r>
                <a:rPr lang="en-US" altLang="en-US">
                  <a:solidFill>
                    <a:schemeClr val="tx1"/>
                  </a:solidFill>
                  <a:cs typeface="Arial" pitchFamily="34" charset="0"/>
                </a:rPr>
                <a:t>COVERS </a:t>
              </a: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70" decel="100000"/>
                                        <p:tgtEl>
                                          <p:spTgt spid="2"/>
                                        </p:tgtEl>
                                      </p:cBhvr>
                                    </p:animEffect>
                                    <p:animScale>
                                      <p:cBhvr>
                                        <p:cTn id="8" dur="770" decel="100000"/>
                                        <p:tgtEl>
                                          <p:spTgt spid="2"/>
                                        </p:tgtEl>
                                      </p:cBhvr>
                                      <p:from x="10000" y="10000"/>
                                      <p:to x="200000" y="450000"/>
                                    </p:animScale>
                                    <p:animScale>
                                      <p:cBhvr>
                                        <p:cTn id="9" dur="1230" accel="100000" fill="hold">
                                          <p:stCondLst>
                                            <p:cond delay="770"/>
                                          </p:stCondLst>
                                        </p:cTn>
                                        <p:tgtEl>
                                          <p:spTgt spid="2"/>
                                        </p:tgtEl>
                                      </p:cBhvr>
                                      <p:from x="200000" y="450000"/>
                                      <p:to x="100000" y="100000"/>
                                    </p:animScale>
                                    <p:set>
                                      <p:cBhvr>
                                        <p:cTn id="10" dur="770" fill="hold"/>
                                        <p:tgtEl>
                                          <p:spTgt spid="2"/>
                                        </p:tgtEl>
                                        <p:attrNameLst>
                                          <p:attrName>ppt_x</p:attrName>
                                        </p:attrNameLst>
                                      </p:cBhvr>
                                      <p:to>
                                        <p:strVal val="(0.5)"/>
                                      </p:to>
                                    </p:set>
                                    <p:anim from="(0.5)" to="(#ppt_x)" calcmode="lin" valueType="num">
                                      <p:cBhvr>
                                        <p:cTn id="11" dur="1230" accel="100000" fill="hold">
                                          <p:stCondLst>
                                            <p:cond delay="770"/>
                                          </p:stCondLst>
                                        </p:cTn>
                                        <p:tgtEl>
                                          <p:spTgt spid="2"/>
                                        </p:tgtEl>
                                        <p:attrNameLst>
                                          <p:attrName>ppt_x</p:attrName>
                                        </p:attrNameLst>
                                      </p:cBhvr>
                                    </p:anim>
                                    <p:set>
                                      <p:cBhvr>
                                        <p:cTn id="12" dur="770" fill="hold"/>
                                        <p:tgtEl>
                                          <p:spTgt spid="2"/>
                                        </p:tgtEl>
                                        <p:attrNameLst>
                                          <p:attrName>ppt_y</p:attrName>
                                        </p:attrNameLst>
                                      </p:cBhvr>
                                      <p:to>
                                        <p:strVal val="(#ppt_y+0.4)"/>
                                      </p:to>
                                    </p:set>
                                    <p:anim from="(#ppt_y+0.4)" to="(#ppt_y)" calcmode="lin" valueType="num">
                                      <p:cBhvr>
                                        <p:cTn id="13" dur="1230" accel="100000" fill="hold">
                                          <p:stCondLst>
                                            <p:cond delay="770"/>
                                          </p:stCondLst>
                                        </p:cTn>
                                        <p:tgtEl>
                                          <p:spTgt spid="2"/>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457200" y="274638"/>
            <a:ext cx="8229600" cy="411162"/>
          </a:xfrm>
        </p:spPr>
        <p:txBody>
          <a:bodyPr/>
          <a:lstStyle/>
          <a:p>
            <a:pPr eaLnBrk="1" hangingPunct="1"/>
            <a:r>
              <a:rPr lang="en-US" altLang="en-US" sz="1800" b="1" u="sng" smtClean="0"/>
              <a:t>A.8.1 Human resources security</a:t>
            </a:r>
          </a:p>
        </p:txBody>
      </p:sp>
      <p:sp>
        <p:nvSpPr>
          <p:cNvPr id="3" name="Rectangle 2"/>
          <p:cNvSpPr/>
          <p:nvPr/>
        </p:nvSpPr>
        <p:spPr>
          <a:xfrm>
            <a:off x="0" y="685800"/>
            <a:ext cx="2895600" cy="1752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u="sng" dirty="0">
                <a:solidFill>
                  <a:srgbClr val="FFFFFF"/>
                </a:solidFill>
              </a:rPr>
              <a:t>A.8.1 Prior to employment</a:t>
            </a:r>
          </a:p>
          <a:p>
            <a:pPr algn="ctr">
              <a:defRPr/>
            </a:pPr>
            <a:r>
              <a:rPr lang="en-US" sz="1200" dirty="0">
                <a:solidFill>
                  <a:srgbClr val="FFFFFF"/>
                </a:solidFill>
              </a:rPr>
              <a:t>Objective: To ensure that employees, contractors and third party users understand their responsibilities, and are suitable for the roles they are considered for, and to reduce the risk to theft, fraud or misuse of facilities. </a:t>
            </a:r>
          </a:p>
        </p:txBody>
      </p:sp>
      <p:sp>
        <p:nvSpPr>
          <p:cNvPr id="4" name="Rectangle 3"/>
          <p:cNvSpPr/>
          <p:nvPr/>
        </p:nvSpPr>
        <p:spPr>
          <a:xfrm>
            <a:off x="6172200" y="685800"/>
            <a:ext cx="2895600" cy="1752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200" u="sng" dirty="0">
              <a:solidFill>
                <a:srgbClr val="FFFFFF"/>
              </a:solidFill>
            </a:endParaRPr>
          </a:p>
          <a:p>
            <a:pPr algn="ctr">
              <a:defRPr/>
            </a:pPr>
            <a:endParaRPr lang="en-US" sz="1200" u="sng" dirty="0">
              <a:solidFill>
                <a:srgbClr val="FFFFFF"/>
              </a:solidFill>
            </a:endParaRPr>
          </a:p>
          <a:p>
            <a:pPr algn="ctr">
              <a:defRPr/>
            </a:pPr>
            <a:r>
              <a:rPr lang="en-US" sz="1200" u="sng" dirty="0">
                <a:solidFill>
                  <a:srgbClr val="FFFFFF"/>
                </a:solidFill>
              </a:rPr>
              <a:t>A.8.3 Termination or change of</a:t>
            </a:r>
          </a:p>
          <a:p>
            <a:pPr algn="ctr">
              <a:defRPr/>
            </a:pPr>
            <a:r>
              <a:rPr lang="en-US" sz="1200" u="sng" dirty="0">
                <a:solidFill>
                  <a:srgbClr val="FFFFFF"/>
                </a:solidFill>
              </a:rPr>
              <a:t>employment</a:t>
            </a:r>
          </a:p>
          <a:p>
            <a:pPr algn="ctr">
              <a:defRPr/>
            </a:pPr>
            <a:r>
              <a:rPr lang="en-US" sz="1200" dirty="0">
                <a:solidFill>
                  <a:srgbClr val="FFFFFF"/>
                </a:solidFill>
              </a:rPr>
              <a:t>Objective: To ensure that employees, contractors and third party users exit an organization or change employment in an orderly manner</a:t>
            </a:r>
          </a:p>
          <a:p>
            <a:pPr algn="ctr">
              <a:defRPr/>
            </a:pPr>
            <a:endParaRPr lang="en-US" sz="1200" dirty="0">
              <a:solidFill>
                <a:srgbClr val="FFFFFF"/>
              </a:solidFill>
            </a:endParaRPr>
          </a:p>
          <a:p>
            <a:pPr algn="ctr">
              <a:defRPr/>
            </a:pPr>
            <a:endParaRPr lang="en-US" sz="1200" u="sng" dirty="0">
              <a:solidFill>
                <a:srgbClr val="FFFFFF"/>
              </a:solidFill>
            </a:endParaRPr>
          </a:p>
          <a:p>
            <a:pPr algn="ctr">
              <a:defRPr/>
            </a:pPr>
            <a:endParaRPr lang="en-US" sz="1200" dirty="0">
              <a:solidFill>
                <a:srgbClr val="FFFFFF"/>
              </a:solidFill>
            </a:endParaRPr>
          </a:p>
        </p:txBody>
      </p:sp>
      <p:sp>
        <p:nvSpPr>
          <p:cNvPr id="5" name="Rectangle 4"/>
          <p:cNvSpPr/>
          <p:nvPr/>
        </p:nvSpPr>
        <p:spPr>
          <a:xfrm>
            <a:off x="3048000" y="685800"/>
            <a:ext cx="2971800" cy="1905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u="sng" dirty="0">
                <a:solidFill>
                  <a:srgbClr val="FFFFFF"/>
                </a:solidFill>
              </a:rPr>
              <a:t>A.8.2 During employment</a:t>
            </a:r>
          </a:p>
          <a:p>
            <a:pPr algn="ctr">
              <a:defRPr/>
            </a:pPr>
            <a:r>
              <a:rPr lang="en-US" sz="1200" dirty="0">
                <a:solidFill>
                  <a:srgbClr val="FFFFFF"/>
                </a:solidFill>
              </a:rPr>
              <a:t>Objective: </a:t>
            </a:r>
            <a:r>
              <a:rPr lang="en-US" sz="1100" dirty="0">
                <a:solidFill>
                  <a:srgbClr val="FFFFFF"/>
                </a:solidFill>
              </a:rPr>
              <a:t>To ensure that all employees, contractors and third party users are aware of information security threats and concerns, their responsibilities and liabilities, and are equipped to support organizational security policy in the course of their normal work, and to reduce the risk of human error.  </a:t>
            </a:r>
            <a:endParaRPr lang="en-US" sz="1200" dirty="0">
              <a:solidFill>
                <a:srgbClr val="FFFFFF"/>
              </a:solidFill>
            </a:endParaRPr>
          </a:p>
          <a:p>
            <a:pPr algn="ctr">
              <a:defRPr/>
            </a:pPr>
            <a:endParaRPr lang="en-US" sz="1100" u="sng" dirty="0">
              <a:solidFill>
                <a:srgbClr val="FFFFFF"/>
              </a:solidFill>
            </a:endParaRPr>
          </a:p>
        </p:txBody>
      </p:sp>
      <p:cxnSp>
        <p:nvCxnSpPr>
          <p:cNvPr id="7" name="Straight Connector 6"/>
          <p:cNvCxnSpPr/>
          <p:nvPr/>
        </p:nvCxnSpPr>
        <p:spPr>
          <a:xfrm rot="5400000">
            <a:off x="-1980406" y="4342606"/>
            <a:ext cx="4419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rot="5400000">
            <a:off x="4344194" y="4342606"/>
            <a:ext cx="4419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5400000">
            <a:off x="1143794" y="4266406"/>
            <a:ext cx="4419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228600" y="2895600"/>
            <a:ext cx="304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228600" y="4114800"/>
            <a:ext cx="304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228600" y="5562600"/>
            <a:ext cx="304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3352800" y="2819400"/>
            <a:ext cx="304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3352800" y="4114800"/>
            <a:ext cx="304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3352800" y="5562600"/>
            <a:ext cx="304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6553200" y="2895600"/>
            <a:ext cx="304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6553200" y="5562600"/>
            <a:ext cx="304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6553200" y="4114800"/>
            <a:ext cx="304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6642" name="TextBox 19"/>
          <p:cNvSpPr txBox="1">
            <a:spLocks noChangeArrowheads="1"/>
          </p:cNvSpPr>
          <p:nvPr/>
        </p:nvSpPr>
        <p:spPr bwMode="auto">
          <a:xfrm>
            <a:off x="533400" y="1752600"/>
            <a:ext cx="2438400" cy="369888"/>
          </a:xfrm>
          <a:prstGeom prst="rect">
            <a:avLst/>
          </a:prstGeom>
          <a:noFill/>
          <a:ln w="9525">
            <a:noFill/>
            <a:miter lim="800000"/>
            <a:headEnd/>
            <a:tailEnd/>
          </a:ln>
        </p:spPr>
        <p:txBody>
          <a:bodyPr>
            <a:spAutoFit/>
          </a:bodyPr>
          <a:lstStyle/>
          <a:p>
            <a:pPr eaLnBrk="1" hangingPunct="1"/>
            <a:endParaRPr lang="en-US" altLang="en-US">
              <a:solidFill>
                <a:srgbClr val="000000"/>
              </a:solidFill>
              <a:cs typeface="Arial" pitchFamily="34" charset="0"/>
            </a:endParaRPr>
          </a:p>
        </p:txBody>
      </p:sp>
      <p:sp>
        <p:nvSpPr>
          <p:cNvPr id="26643" name="TextBox 20"/>
          <p:cNvSpPr txBox="1">
            <a:spLocks noChangeArrowheads="1"/>
          </p:cNvSpPr>
          <p:nvPr/>
        </p:nvSpPr>
        <p:spPr bwMode="auto">
          <a:xfrm>
            <a:off x="533400" y="2667000"/>
            <a:ext cx="2362200" cy="523875"/>
          </a:xfrm>
          <a:prstGeom prst="rect">
            <a:avLst/>
          </a:prstGeom>
          <a:noFill/>
          <a:ln w="9525">
            <a:noFill/>
            <a:miter lim="800000"/>
            <a:headEnd/>
            <a:tailEnd/>
          </a:ln>
        </p:spPr>
        <p:txBody>
          <a:bodyPr>
            <a:spAutoFit/>
          </a:bodyPr>
          <a:lstStyle/>
          <a:p>
            <a:pPr eaLnBrk="1" hangingPunct="1"/>
            <a:r>
              <a:rPr lang="en-US" altLang="en-US" sz="1400">
                <a:solidFill>
                  <a:srgbClr val="000000"/>
                </a:solidFill>
                <a:cs typeface="Arial" pitchFamily="34" charset="0"/>
              </a:rPr>
              <a:t>A.8.1.1 Rotes and responsibilities</a:t>
            </a:r>
          </a:p>
        </p:txBody>
      </p:sp>
      <p:sp>
        <p:nvSpPr>
          <p:cNvPr id="26644" name="TextBox 21"/>
          <p:cNvSpPr txBox="1">
            <a:spLocks noChangeArrowheads="1"/>
          </p:cNvSpPr>
          <p:nvPr/>
        </p:nvSpPr>
        <p:spPr bwMode="auto">
          <a:xfrm>
            <a:off x="533400" y="3962400"/>
            <a:ext cx="2286000" cy="338138"/>
          </a:xfrm>
          <a:prstGeom prst="rect">
            <a:avLst/>
          </a:prstGeom>
          <a:noFill/>
          <a:ln w="9525">
            <a:noFill/>
            <a:miter lim="800000"/>
            <a:headEnd/>
            <a:tailEnd/>
          </a:ln>
        </p:spPr>
        <p:txBody>
          <a:bodyPr>
            <a:spAutoFit/>
          </a:bodyPr>
          <a:lstStyle/>
          <a:p>
            <a:pPr eaLnBrk="1" hangingPunct="1"/>
            <a:r>
              <a:rPr lang="en-US" altLang="en-US" sz="1600">
                <a:solidFill>
                  <a:srgbClr val="000000"/>
                </a:solidFill>
                <a:cs typeface="Arial" pitchFamily="34" charset="0"/>
              </a:rPr>
              <a:t>A.8.1.2 Screening</a:t>
            </a:r>
          </a:p>
        </p:txBody>
      </p:sp>
      <p:sp>
        <p:nvSpPr>
          <p:cNvPr id="26645" name="TextBox 22"/>
          <p:cNvSpPr txBox="1">
            <a:spLocks noChangeArrowheads="1"/>
          </p:cNvSpPr>
          <p:nvPr/>
        </p:nvSpPr>
        <p:spPr bwMode="auto">
          <a:xfrm>
            <a:off x="609600" y="5334000"/>
            <a:ext cx="2209800" cy="523875"/>
          </a:xfrm>
          <a:prstGeom prst="rect">
            <a:avLst/>
          </a:prstGeom>
          <a:noFill/>
          <a:ln w="9525">
            <a:noFill/>
            <a:miter lim="800000"/>
            <a:headEnd/>
            <a:tailEnd/>
          </a:ln>
        </p:spPr>
        <p:txBody>
          <a:bodyPr>
            <a:spAutoFit/>
          </a:bodyPr>
          <a:lstStyle/>
          <a:p>
            <a:pPr eaLnBrk="1" hangingPunct="1"/>
            <a:r>
              <a:rPr lang="en-US" altLang="en-US" sz="1400">
                <a:solidFill>
                  <a:srgbClr val="000000"/>
                </a:solidFill>
                <a:cs typeface="Arial" pitchFamily="34" charset="0"/>
              </a:rPr>
              <a:t>A.8.1.3 Terms and conditions of employment</a:t>
            </a:r>
          </a:p>
        </p:txBody>
      </p:sp>
      <p:sp>
        <p:nvSpPr>
          <p:cNvPr id="26646" name="TextBox 23"/>
          <p:cNvSpPr txBox="1">
            <a:spLocks noChangeArrowheads="1"/>
          </p:cNvSpPr>
          <p:nvPr/>
        </p:nvSpPr>
        <p:spPr bwMode="auto">
          <a:xfrm>
            <a:off x="3733800" y="2590800"/>
            <a:ext cx="2362200" cy="523875"/>
          </a:xfrm>
          <a:prstGeom prst="rect">
            <a:avLst/>
          </a:prstGeom>
          <a:noFill/>
          <a:ln w="9525">
            <a:noFill/>
            <a:miter lim="800000"/>
            <a:headEnd/>
            <a:tailEnd/>
          </a:ln>
        </p:spPr>
        <p:txBody>
          <a:bodyPr>
            <a:spAutoFit/>
          </a:bodyPr>
          <a:lstStyle/>
          <a:p>
            <a:pPr eaLnBrk="1" hangingPunct="1"/>
            <a:r>
              <a:rPr lang="en-US" altLang="en-US" sz="1400">
                <a:solidFill>
                  <a:srgbClr val="000000"/>
                </a:solidFill>
                <a:cs typeface="Arial" pitchFamily="34" charset="0"/>
              </a:rPr>
              <a:t>A.8.2.1 Management responsibilities</a:t>
            </a:r>
          </a:p>
        </p:txBody>
      </p:sp>
      <p:sp>
        <p:nvSpPr>
          <p:cNvPr id="26647" name="TextBox 24"/>
          <p:cNvSpPr txBox="1">
            <a:spLocks noChangeArrowheads="1"/>
          </p:cNvSpPr>
          <p:nvPr/>
        </p:nvSpPr>
        <p:spPr bwMode="auto">
          <a:xfrm>
            <a:off x="3810000" y="3733800"/>
            <a:ext cx="2286000" cy="738188"/>
          </a:xfrm>
          <a:prstGeom prst="rect">
            <a:avLst/>
          </a:prstGeom>
          <a:noFill/>
          <a:ln w="9525">
            <a:noFill/>
            <a:miter lim="800000"/>
            <a:headEnd/>
            <a:tailEnd/>
          </a:ln>
        </p:spPr>
        <p:txBody>
          <a:bodyPr>
            <a:spAutoFit/>
          </a:bodyPr>
          <a:lstStyle/>
          <a:p>
            <a:pPr eaLnBrk="1" hangingPunct="1"/>
            <a:r>
              <a:rPr lang="en-US" altLang="en-US" sz="1400">
                <a:solidFill>
                  <a:srgbClr val="000000"/>
                </a:solidFill>
                <a:cs typeface="Arial" pitchFamily="34" charset="0"/>
              </a:rPr>
              <a:t>A.8.2.2 Information security awareness, education and training</a:t>
            </a:r>
          </a:p>
        </p:txBody>
      </p:sp>
      <p:sp>
        <p:nvSpPr>
          <p:cNvPr id="26648" name="TextBox 25"/>
          <p:cNvSpPr txBox="1">
            <a:spLocks noChangeArrowheads="1"/>
          </p:cNvSpPr>
          <p:nvPr/>
        </p:nvSpPr>
        <p:spPr bwMode="auto">
          <a:xfrm>
            <a:off x="3733800" y="5334000"/>
            <a:ext cx="2286000" cy="523875"/>
          </a:xfrm>
          <a:prstGeom prst="rect">
            <a:avLst/>
          </a:prstGeom>
          <a:noFill/>
          <a:ln w="9525">
            <a:noFill/>
            <a:miter lim="800000"/>
            <a:headEnd/>
            <a:tailEnd/>
          </a:ln>
        </p:spPr>
        <p:txBody>
          <a:bodyPr>
            <a:spAutoFit/>
          </a:bodyPr>
          <a:lstStyle/>
          <a:p>
            <a:pPr eaLnBrk="1" hangingPunct="1"/>
            <a:r>
              <a:rPr lang="en-US" altLang="en-US" sz="1400">
                <a:solidFill>
                  <a:srgbClr val="000000"/>
                </a:solidFill>
                <a:cs typeface="Arial" pitchFamily="34" charset="0"/>
              </a:rPr>
              <a:t>A.8.2.3 Disciplinary process</a:t>
            </a:r>
          </a:p>
        </p:txBody>
      </p:sp>
      <p:sp>
        <p:nvSpPr>
          <p:cNvPr id="26649" name="TextBox 26"/>
          <p:cNvSpPr txBox="1">
            <a:spLocks noChangeArrowheads="1"/>
          </p:cNvSpPr>
          <p:nvPr/>
        </p:nvSpPr>
        <p:spPr bwMode="auto">
          <a:xfrm>
            <a:off x="6858000" y="2667000"/>
            <a:ext cx="2133600" cy="523875"/>
          </a:xfrm>
          <a:prstGeom prst="rect">
            <a:avLst/>
          </a:prstGeom>
          <a:noFill/>
          <a:ln w="9525">
            <a:noFill/>
            <a:miter lim="800000"/>
            <a:headEnd/>
            <a:tailEnd/>
          </a:ln>
        </p:spPr>
        <p:txBody>
          <a:bodyPr>
            <a:spAutoFit/>
          </a:bodyPr>
          <a:lstStyle/>
          <a:p>
            <a:pPr eaLnBrk="1" hangingPunct="1"/>
            <a:r>
              <a:rPr lang="en-US" altLang="en-US" sz="1400">
                <a:solidFill>
                  <a:srgbClr val="000000"/>
                </a:solidFill>
                <a:cs typeface="Arial" pitchFamily="34" charset="0"/>
              </a:rPr>
              <a:t>A.8.3.1 Termination responsibilities</a:t>
            </a:r>
          </a:p>
        </p:txBody>
      </p:sp>
      <p:sp>
        <p:nvSpPr>
          <p:cNvPr id="26650" name="TextBox 27"/>
          <p:cNvSpPr txBox="1">
            <a:spLocks noChangeArrowheads="1"/>
          </p:cNvSpPr>
          <p:nvPr/>
        </p:nvSpPr>
        <p:spPr bwMode="auto">
          <a:xfrm>
            <a:off x="6858000" y="3962400"/>
            <a:ext cx="2286000" cy="307975"/>
          </a:xfrm>
          <a:prstGeom prst="rect">
            <a:avLst/>
          </a:prstGeom>
          <a:noFill/>
          <a:ln w="9525">
            <a:noFill/>
            <a:miter lim="800000"/>
            <a:headEnd/>
            <a:tailEnd/>
          </a:ln>
        </p:spPr>
        <p:txBody>
          <a:bodyPr>
            <a:spAutoFit/>
          </a:bodyPr>
          <a:lstStyle/>
          <a:p>
            <a:pPr eaLnBrk="1" hangingPunct="1"/>
            <a:r>
              <a:rPr lang="en-US" altLang="en-US" sz="1400">
                <a:solidFill>
                  <a:srgbClr val="000000"/>
                </a:solidFill>
                <a:cs typeface="Arial" pitchFamily="34" charset="0"/>
              </a:rPr>
              <a:t>A.8.3.2 Return of assets</a:t>
            </a:r>
          </a:p>
        </p:txBody>
      </p:sp>
      <p:sp>
        <p:nvSpPr>
          <p:cNvPr id="26651" name="TextBox 28"/>
          <p:cNvSpPr txBox="1">
            <a:spLocks noChangeArrowheads="1"/>
          </p:cNvSpPr>
          <p:nvPr/>
        </p:nvSpPr>
        <p:spPr bwMode="auto">
          <a:xfrm>
            <a:off x="6858000" y="5334000"/>
            <a:ext cx="2209800" cy="523875"/>
          </a:xfrm>
          <a:prstGeom prst="rect">
            <a:avLst/>
          </a:prstGeom>
          <a:noFill/>
          <a:ln w="9525">
            <a:noFill/>
            <a:miter lim="800000"/>
            <a:headEnd/>
            <a:tailEnd/>
          </a:ln>
        </p:spPr>
        <p:txBody>
          <a:bodyPr>
            <a:spAutoFit/>
          </a:bodyPr>
          <a:lstStyle/>
          <a:p>
            <a:pPr eaLnBrk="1" hangingPunct="1"/>
            <a:r>
              <a:rPr lang="en-US" altLang="en-US" sz="1400">
                <a:solidFill>
                  <a:srgbClr val="000000"/>
                </a:solidFill>
                <a:cs typeface="Arial" pitchFamily="34" charset="0"/>
              </a:rPr>
              <a:t>A.8.3.3 Removal of access rights</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284163" y="231775"/>
            <a:ext cx="8112125" cy="692150"/>
          </a:xfrm>
        </p:spPr>
        <p:txBody>
          <a:bodyPr/>
          <a:lstStyle/>
          <a:p>
            <a:pPr defTabSz="923925" eaLnBrk="1" hangingPunct="1"/>
            <a:r>
              <a:rPr lang="en-US" altLang="en-US" sz="2400" smtClean="0">
                <a:latin typeface="Arial" pitchFamily="34" charset="0"/>
                <a:cs typeface="Arial" pitchFamily="34" charset="0"/>
              </a:rPr>
              <a:t>A.9 Physical and environmental security</a:t>
            </a:r>
          </a:p>
        </p:txBody>
      </p:sp>
      <p:sp>
        <p:nvSpPr>
          <p:cNvPr id="27651" name="Rectangle 3"/>
          <p:cNvSpPr>
            <a:spLocks noGrp="1" noChangeArrowheads="1"/>
          </p:cNvSpPr>
          <p:nvPr>
            <p:ph idx="1"/>
          </p:nvPr>
        </p:nvSpPr>
        <p:spPr>
          <a:xfrm>
            <a:off x="381000" y="1219200"/>
            <a:ext cx="8382000" cy="1676400"/>
          </a:xfrm>
        </p:spPr>
        <p:txBody>
          <a:bodyPr/>
          <a:lstStyle/>
          <a:p>
            <a:pPr marL="0" indent="0" eaLnBrk="1" hangingPunct="1">
              <a:buFont typeface="Wingdings" pitchFamily="2" charset="2"/>
              <a:buNone/>
            </a:pPr>
            <a:r>
              <a:rPr lang="en-US" altLang="en-US" smtClean="0"/>
              <a:t> </a:t>
            </a:r>
          </a:p>
        </p:txBody>
      </p:sp>
      <p:sp>
        <p:nvSpPr>
          <p:cNvPr id="27652" name="Date Placeholder 3"/>
          <p:cNvSpPr>
            <a:spLocks noGrp="1"/>
          </p:cNvSpPr>
          <p:nvPr>
            <p:ph type="dt" sz="quarter" idx="4294967295"/>
          </p:nvPr>
        </p:nvSpPr>
        <p:spPr bwMode="auto">
          <a:xfrm>
            <a:off x="6934200" y="6400800"/>
            <a:ext cx="1905000" cy="381000"/>
          </a:xfrm>
          <a:prstGeom prst="rect">
            <a:avLst/>
          </a:prstGeom>
          <a:noFill/>
          <a:ln>
            <a:miter lim="800000"/>
            <a:headEnd/>
            <a:tailEnd/>
          </a:ln>
        </p:spPr>
        <p:txBody>
          <a:bodyPr/>
          <a:lstStyle/>
          <a:p>
            <a:pPr algn="r" defTabSz="912813">
              <a:buFontTx/>
              <a:buNone/>
            </a:pPr>
            <a:fld id="{060F55D1-1D77-4831-A06F-8F25752A3A75}" type="datetime1">
              <a:rPr lang="en-US" altLang="en-US" sz="1200" b="0" i="0">
                <a:solidFill>
                  <a:schemeClr val="accent2"/>
                </a:solidFill>
                <a:latin typeface="Times New Roman" pitchFamily="18" charset="0"/>
              </a:rPr>
              <a:pPr algn="r" defTabSz="912813">
                <a:buFontTx/>
                <a:buNone/>
              </a:pPr>
              <a:t>9/20/2013</a:t>
            </a:fld>
            <a:endParaRPr lang="en-US" altLang="en-US" sz="1200" b="0" i="0">
              <a:solidFill>
                <a:schemeClr val="accent2"/>
              </a:solidFill>
              <a:latin typeface="Times New Roman" pitchFamily="18" charset="0"/>
            </a:endParaRPr>
          </a:p>
        </p:txBody>
      </p:sp>
      <p:sp>
        <p:nvSpPr>
          <p:cNvPr id="27653" name="Footer Placeholder 4"/>
          <p:cNvSpPr>
            <a:spLocks noGrp="1"/>
          </p:cNvSpPr>
          <p:nvPr>
            <p:ph type="ftr" sz="quarter" idx="11"/>
          </p:nvPr>
        </p:nvSpPr>
        <p:spPr>
          <a:noFill/>
        </p:spPr>
        <p:txBody>
          <a:bodyPr/>
          <a:lstStyle/>
          <a:p>
            <a:pPr defTabSz="912813"/>
            <a:r>
              <a:rPr lang="en-US" altLang="en-US" smtClean="0"/>
              <a:t>ISMS Implementation and Certification</a:t>
            </a:r>
          </a:p>
        </p:txBody>
      </p:sp>
      <p:pic>
        <p:nvPicPr>
          <p:cNvPr id="27654" name="Picture 4" descr="BD05162_"/>
          <p:cNvPicPr>
            <a:picLocks noChangeAspect="1" noChangeArrowheads="1"/>
          </p:cNvPicPr>
          <p:nvPr/>
        </p:nvPicPr>
        <p:blipFill>
          <a:blip r:embed="rId3"/>
          <a:srcRect/>
          <a:stretch>
            <a:fillRect/>
          </a:stretch>
        </p:blipFill>
        <p:spPr bwMode="auto">
          <a:xfrm>
            <a:off x="6324600" y="3276600"/>
            <a:ext cx="1379538" cy="1311275"/>
          </a:xfrm>
          <a:prstGeom prst="rect">
            <a:avLst/>
          </a:prstGeom>
          <a:noFill/>
          <a:ln w="9525">
            <a:noFill/>
            <a:miter lim="800000"/>
            <a:headEnd/>
            <a:tailEnd/>
          </a:ln>
        </p:spPr>
      </p:pic>
      <p:pic>
        <p:nvPicPr>
          <p:cNvPr id="27655" name="Picture 5" descr="PE00330_"/>
          <p:cNvPicPr>
            <a:picLocks noChangeAspect="1" noChangeArrowheads="1"/>
          </p:cNvPicPr>
          <p:nvPr/>
        </p:nvPicPr>
        <p:blipFill>
          <a:blip r:embed="rId4"/>
          <a:srcRect/>
          <a:stretch>
            <a:fillRect/>
          </a:stretch>
        </p:blipFill>
        <p:spPr bwMode="auto">
          <a:xfrm>
            <a:off x="5562600" y="1219200"/>
            <a:ext cx="1335088" cy="1676400"/>
          </a:xfrm>
          <a:prstGeom prst="rect">
            <a:avLst/>
          </a:prstGeom>
          <a:solidFill>
            <a:srgbClr val="FFFF00"/>
          </a:solidFill>
          <a:ln w="9525">
            <a:noFill/>
            <a:miter lim="800000"/>
            <a:headEnd/>
            <a:tailEnd/>
          </a:ln>
        </p:spPr>
      </p:pic>
      <p:sp>
        <p:nvSpPr>
          <p:cNvPr id="27656" name="Text Box 6"/>
          <p:cNvSpPr txBox="1">
            <a:spLocks noChangeArrowheads="1"/>
          </p:cNvSpPr>
          <p:nvPr/>
        </p:nvSpPr>
        <p:spPr bwMode="auto">
          <a:xfrm>
            <a:off x="871538" y="1965325"/>
            <a:ext cx="4191000" cy="2032000"/>
          </a:xfrm>
          <a:prstGeom prst="rect">
            <a:avLst/>
          </a:prstGeom>
          <a:noFill/>
          <a:ln w="12700">
            <a:noFill/>
            <a:miter lim="800000"/>
            <a:headEnd type="none" w="sm" len="sm"/>
            <a:tailEnd type="none" w="sm" len="sm"/>
          </a:ln>
        </p:spPr>
        <p:txBody>
          <a:bodyPr lIns="92482" tIns="46241" rIns="92482" bIns="46241">
            <a:spAutoFit/>
          </a:bodyPr>
          <a:lstStyle/>
          <a:p>
            <a:pPr eaLnBrk="1" hangingPunct="1"/>
            <a:r>
              <a:rPr lang="en-US" altLang="en-US">
                <a:solidFill>
                  <a:srgbClr val="0000FF"/>
                </a:solidFill>
                <a:cs typeface="Arial" pitchFamily="34" charset="0"/>
              </a:rPr>
              <a:t>A.9.1 Secure areas</a:t>
            </a:r>
          </a:p>
          <a:p>
            <a:pPr eaLnBrk="1" hangingPunct="1"/>
            <a:endParaRPr lang="en-US" altLang="en-US">
              <a:solidFill>
                <a:srgbClr val="0000FF"/>
              </a:solidFill>
              <a:cs typeface="Arial" pitchFamily="34" charset="0"/>
            </a:endParaRPr>
          </a:p>
          <a:p>
            <a:pPr eaLnBrk="1" hangingPunct="1"/>
            <a:endParaRPr lang="en-US" altLang="en-US">
              <a:solidFill>
                <a:srgbClr val="0000FF"/>
              </a:solidFill>
              <a:cs typeface="Arial" pitchFamily="34" charset="0"/>
            </a:endParaRPr>
          </a:p>
          <a:p>
            <a:pPr eaLnBrk="1" hangingPunct="1"/>
            <a:r>
              <a:rPr lang="en-US" altLang="en-US">
                <a:solidFill>
                  <a:srgbClr val="0000FF"/>
                </a:solidFill>
                <a:cs typeface="Arial" pitchFamily="34" charset="0"/>
              </a:rPr>
              <a:t>A.9.2 Equipment security</a:t>
            </a:r>
          </a:p>
          <a:p>
            <a:pPr eaLnBrk="1" hangingPunct="1"/>
            <a:endParaRPr lang="en-US" altLang="en-US">
              <a:solidFill>
                <a:srgbClr val="0000FF"/>
              </a:solidFill>
              <a:cs typeface="Arial" pitchFamily="34" charset="0"/>
            </a:endParaRPr>
          </a:p>
          <a:p>
            <a:pPr eaLnBrk="1" hangingPunct="1"/>
            <a:endParaRPr lang="en-US" altLang="en-US">
              <a:solidFill>
                <a:srgbClr val="0000FF"/>
              </a:solidFill>
              <a:cs typeface="Arial" pitchFamily="34" charset="0"/>
            </a:endParaRPr>
          </a:p>
          <a:p>
            <a:pPr eaLnBrk="1" hangingPunct="1"/>
            <a:endParaRPr lang="en-US" altLang="en-US">
              <a:solidFill>
                <a:srgbClr val="800000"/>
              </a:solidFill>
              <a:latin typeface="Century Schoolbook" pitchFamily="18" charset="0"/>
              <a:cs typeface="Arial" pitchFamily="34" charset="0"/>
            </a:endParaRPr>
          </a:p>
        </p:txBody>
      </p:sp>
      <p:pic>
        <p:nvPicPr>
          <p:cNvPr id="27657" name="Picture 7" descr="pe02002_"/>
          <p:cNvPicPr>
            <a:picLocks noChangeAspect="1" noChangeArrowheads="1"/>
          </p:cNvPicPr>
          <p:nvPr/>
        </p:nvPicPr>
        <p:blipFill>
          <a:blip r:embed="rId5"/>
          <a:srcRect/>
          <a:stretch>
            <a:fillRect/>
          </a:stretch>
        </p:blipFill>
        <p:spPr bwMode="auto">
          <a:xfrm>
            <a:off x="3733800" y="4267200"/>
            <a:ext cx="989013" cy="1165225"/>
          </a:xfrm>
          <a:prstGeom prst="rect">
            <a:avLst/>
          </a:prstGeom>
          <a:solidFill>
            <a:srgbClr val="FFCC00"/>
          </a:solidFill>
          <a:ln w="9525">
            <a:noFill/>
            <a:miter lim="800000"/>
            <a:headEnd/>
            <a:tailEnd/>
          </a:ln>
        </p:spPr>
      </p:pic>
      <p:sp>
        <p:nvSpPr>
          <p:cNvPr id="27658" name="Text Box 4"/>
          <p:cNvSpPr txBox="1">
            <a:spLocks noChangeArrowheads="1"/>
          </p:cNvSpPr>
          <p:nvPr/>
        </p:nvSpPr>
        <p:spPr bwMode="auto">
          <a:xfrm rot="-1453828">
            <a:off x="6580188" y="5427663"/>
            <a:ext cx="495300" cy="341312"/>
          </a:xfrm>
          <a:prstGeom prst="rect">
            <a:avLst/>
          </a:prstGeom>
          <a:noFill/>
          <a:ln w="12700" cap="sq">
            <a:noFill/>
            <a:miter lim="800000"/>
            <a:headEnd type="none" w="sm" len="sm"/>
            <a:tailEnd type="none" w="sm" len="sm"/>
          </a:ln>
        </p:spPr>
        <p:txBody>
          <a:bodyPr wrap="none">
            <a:spAutoFit/>
          </a:bodyPr>
          <a:lstStyle/>
          <a:p>
            <a:pPr>
              <a:lnSpc>
                <a:spcPct val="90000"/>
              </a:lnSpc>
              <a:spcBef>
                <a:spcPct val="20000"/>
              </a:spcBef>
              <a:buClr>
                <a:schemeClr val="bg2"/>
              </a:buClr>
              <a:buFont typeface="Wingdings" pitchFamily="2" charset="2"/>
              <a:buNone/>
            </a:pPr>
            <a:r>
              <a:rPr lang="en-US" altLang="en-US">
                <a:solidFill>
                  <a:schemeClr val="tx1"/>
                </a:solidFill>
                <a:latin typeface="Calibri" pitchFamily="34" charset="0"/>
                <a:cs typeface="Arial" pitchFamily="34" charset="0"/>
              </a:rPr>
              <a:t>I.D.</a:t>
            </a:r>
          </a:p>
        </p:txBody>
      </p:sp>
      <p:pic>
        <p:nvPicPr>
          <p:cNvPr id="27659" name="Picture 6" descr="BD07276_"/>
          <p:cNvPicPr>
            <a:picLocks noChangeAspect="1" noChangeArrowheads="1"/>
          </p:cNvPicPr>
          <p:nvPr/>
        </p:nvPicPr>
        <p:blipFill>
          <a:blip r:embed="rId6"/>
          <a:srcRect/>
          <a:stretch>
            <a:fillRect/>
          </a:stretch>
        </p:blipFill>
        <p:spPr bwMode="auto">
          <a:xfrm>
            <a:off x="4714875" y="4430713"/>
            <a:ext cx="1370013" cy="1117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457200" y="274638"/>
            <a:ext cx="8229600" cy="563562"/>
          </a:xfrm>
        </p:spPr>
        <p:txBody>
          <a:bodyPr/>
          <a:lstStyle/>
          <a:p>
            <a:pPr eaLnBrk="1" hangingPunct="1"/>
            <a:r>
              <a:rPr lang="en-US" altLang="en-US" sz="1800" b="1" u="sng" smtClean="0"/>
              <a:t>A.9 Physical and environmental security</a:t>
            </a:r>
          </a:p>
        </p:txBody>
      </p:sp>
      <p:sp>
        <p:nvSpPr>
          <p:cNvPr id="3" name="Rectangle 2"/>
          <p:cNvSpPr/>
          <p:nvPr/>
        </p:nvSpPr>
        <p:spPr>
          <a:xfrm>
            <a:off x="152400" y="838200"/>
            <a:ext cx="41910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u="sng" dirty="0">
                <a:solidFill>
                  <a:srgbClr val="FFFFFF"/>
                </a:solidFill>
              </a:rPr>
              <a:t>A.9.1 Secure areas</a:t>
            </a:r>
          </a:p>
          <a:p>
            <a:pPr algn="ctr">
              <a:defRPr/>
            </a:pPr>
            <a:r>
              <a:rPr lang="en-US" sz="1200" dirty="0">
                <a:solidFill>
                  <a:srgbClr val="FFFFFF"/>
                </a:solidFill>
              </a:rPr>
              <a:t>Objective: To prevent unauthorized physical access, damage and interference to the organization’s premises and information.</a:t>
            </a:r>
          </a:p>
        </p:txBody>
      </p:sp>
      <p:sp>
        <p:nvSpPr>
          <p:cNvPr id="4" name="Rectangle 3"/>
          <p:cNvSpPr/>
          <p:nvPr/>
        </p:nvSpPr>
        <p:spPr>
          <a:xfrm>
            <a:off x="5029200" y="838200"/>
            <a:ext cx="3962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u="sng" dirty="0">
                <a:solidFill>
                  <a:srgbClr val="FFFFFF"/>
                </a:solidFill>
              </a:rPr>
              <a:t>A.9.2 </a:t>
            </a:r>
            <a:r>
              <a:rPr lang="en-US" sz="1200" u="sng" dirty="0" err="1">
                <a:solidFill>
                  <a:srgbClr val="FFFFFF"/>
                </a:solidFill>
              </a:rPr>
              <a:t>Eqipment</a:t>
            </a:r>
            <a:r>
              <a:rPr lang="en-US" sz="1200" u="sng" dirty="0">
                <a:solidFill>
                  <a:srgbClr val="FFFFFF"/>
                </a:solidFill>
              </a:rPr>
              <a:t> security</a:t>
            </a:r>
          </a:p>
          <a:p>
            <a:pPr algn="ctr">
              <a:defRPr/>
            </a:pPr>
            <a:r>
              <a:rPr lang="en-US" sz="1200" dirty="0">
                <a:solidFill>
                  <a:srgbClr val="FFFFFF"/>
                </a:solidFill>
              </a:rPr>
              <a:t>Objective: To prevent loss, damage, theft or compromise of assets and interruption to the organization’s activities.</a:t>
            </a:r>
          </a:p>
        </p:txBody>
      </p:sp>
      <p:cxnSp>
        <p:nvCxnSpPr>
          <p:cNvPr id="6" name="Straight Connector 5"/>
          <p:cNvCxnSpPr/>
          <p:nvPr/>
        </p:nvCxnSpPr>
        <p:spPr>
          <a:xfrm rot="16200000" flipH="1">
            <a:off x="-95250" y="4057650"/>
            <a:ext cx="4648200" cy="381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16200000" flipH="1">
            <a:off x="4629150" y="4057650"/>
            <a:ext cx="4648200" cy="381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rot="10800000">
            <a:off x="1981200" y="2209800"/>
            <a:ext cx="228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rot="10800000">
            <a:off x="2057400" y="4724400"/>
            <a:ext cx="228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rot="10800000">
            <a:off x="1981200" y="3505200"/>
            <a:ext cx="228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2209800" y="2819400"/>
            <a:ext cx="228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2209800" y="4114800"/>
            <a:ext cx="228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2209800" y="5486400"/>
            <a:ext cx="228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8685" name="TextBox 19"/>
          <p:cNvSpPr txBox="1">
            <a:spLocks noChangeArrowheads="1"/>
          </p:cNvSpPr>
          <p:nvPr/>
        </p:nvSpPr>
        <p:spPr bwMode="auto">
          <a:xfrm>
            <a:off x="304800" y="1905000"/>
            <a:ext cx="1752600" cy="584200"/>
          </a:xfrm>
          <a:prstGeom prst="rect">
            <a:avLst/>
          </a:prstGeom>
          <a:noFill/>
          <a:ln w="9525">
            <a:noFill/>
            <a:miter lim="800000"/>
            <a:headEnd/>
            <a:tailEnd/>
          </a:ln>
        </p:spPr>
        <p:txBody>
          <a:bodyPr>
            <a:spAutoFit/>
          </a:bodyPr>
          <a:lstStyle/>
          <a:p>
            <a:pPr eaLnBrk="1" hangingPunct="1"/>
            <a:r>
              <a:rPr lang="en-US" altLang="en-US" sz="1400">
                <a:solidFill>
                  <a:srgbClr val="000000"/>
                </a:solidFill>
                <a:cs typeface="Arial" pitchFamily="34" charset="0"/>
              </a:rPr>
              <a:t>A.9.1.1 Physical security perimeter</a:t>
            </a:r>
            <a:r>
              <a:rPr lang="en-US" altLang="en-US">
                <a:solidFill>
                  <a:srgbClr val="000000"/>
                </a:solidFill>
                <a:cs typeface="Arial" pitchFamily="34" charset="0"/>
              </a:rPr>
              <a:t> </a:t>
            </a:r>
          </a:p>
        </p:txBody>
      </p:sp>
      <p:sp>
        <p:nvSpPr>
          <p:cNvPr id="28686" name="TextBox 20"/>
          <p:cNvSpPr txBox="1">
            <a:spLocks noChangeArrowheads="1"/>
          </p:cNvSpPr>
          <p:nvPr/>
        </p:nvSpPr>
        <p:spPr bwMode="auto">
          <a:xfrm>
            <a:off x="2438400" y="2514600"/>
            <a:ext cx="1905000" cy="523875"/>
          </a:xfrm>
          <a:prstGeom prst="rect">
            <a:avLst/>
          </a:prstGeom>
          <a:noFill/>
          <a:ln w="9525">
            <a:noFill/>
            <a:miter lim="800000"/>
            <a:headEnd/>
            <a:tailEnd/>
          </a:ln>
        </p:spPr>
        <p:txBody>
          <a:bodyPr>
            <a:spAutoFit/>
          </a:bodyPr>
          <a:lstStyle/>
          <a:p>
            <a:pPr eaLnBrk="1" hangingPunct="1"/>
            <a:r>
              <a:rPr lang="en-US" altLang="en-US" sz="1400">
                <a:solidFill>
                  <a:srgbClr val="000000"/>
                </a:solidFill>
                <a:cs typeface="Arial" pitchFamily="34" charset="0"/>
              </a:rPr>
              <a:t>A.9.1.2 Physical entry controls</a:t>
            </a:r>
          </a:p>
        </p:txBody>
      </p:sp>
      <p:sp>
        <p:nvSpPr>
          <p:cNvPr id="28687" name="TextBox 21"/>
          <p:cNvSpPr txBox="1">
            <a:spLocks noChangeArrowheads="1"/>
          </p:cNvSpPr>
          <p:nvPr/>
        </p:nvSpPr>
        <p:spPr bwMode="auto">
          <a:xfrm>
            <a:off x="228600" y="3124200"/>
            <a:ext cx="1828800" cy="738188"/>
          </a:xfrm>
          <a:prstGeom prst="rect">
            <a:avLst/>
          </a:prstGeom>
          <a:noFill/>
          <a:ln w="9525">
            <a:noFill/>
            <a:miter lim="800000"/>
            <a:headEnd/>
            <a:tailEnd/>
          </a:ln>
        </p:spPr>
        <p:txBody>
          <a:bodyPr>
            <a:spAutoFit/>
          </a:bodyPr>
          <a:lstStyle/>
          <a:p>
            <a:pPr eaLnBrk="1" hangingPunct="1"/>
            <a:r>
              <a:rPr lang="en-US" altLang="en-US" sz="1400">
                <a:solidFill>
                  <a:srgbClr val="000000"/>
                </a:solidFill>
                <a:cs typeface="Arial" pitchFamily="34" charset="0"/>
              </a:rPr>
              <a:t>A.9.1.3 Securing offices, rooms and facilities</a:t>
            </a:r>
          </a:p>
        </p:txBody>
      </p:sp>
      <p:sp>
        <p:nvSpPr>
          <p:cNvPr id="28688" name="TextBox 22"/>
          <p:cNvSpPr txBox="1">
            <a:spLocks noChangeArrowheads="1"/>
          </p:cNvSpPr>
          <p:nvPr/>
        </p:nvSpPr>
        <p:spPr bwMode="auto">
          <a:xfrm>
            <a:off x="2438400" y="3810000"/>
            <a:ext cx="1905000" cy="738188"/>
          </a:xfrm>
          <a:prstGeom prst="rect">
            <a:avLst/>
          </a:prstGeom>
          <a:noFill/>
          <a:ln w="9525">
            <a:noFill/>
            <a:miter lim="800000"/>
            <a:headEnd/>
            <a:tailEnd/>
          </a:ln>
        </p:spPr>
        <p:txBody>
          <a:bodyPr>
            <a:spAutoFit/>
          </a:bodyPr>
          <a:lstStyle/>
          <a:p>
            <a:pPr eaLnBrk="1" hangingPunct="1"/>
            <a:r>
              <a:rPr lang="en-US" altLang="en-US" sz="1400">
                <a:solidFill>
                  <a:srgbClr val="000000"/>
                </a:solidFill>
                <a:cs typeface="Arial" pitchFamily="34" charset="0"/>
              </a:rPr>
              <a:t>A.9.1.4 Protecting against external and environmental threats </a:t>
            </a:r>
          </a:p>
        </p:txBody>
      </p:sp>
      <p:sp>
        <p:nvSpPr>
          <p:cNvPr id="28689" name="TextBox 23"/>
          <p:cNvSpPr txBox="1">
            <a:spLocks noChangeArrowheads="1"/>
          </p:cNvSpPr>
          <p:nvPr/>
        </p:nvSpPr>
        <p:spPr bwMode="auto">
          <a:xfrm>
            <a:off x="304800" y="4495800"/>
            <a:ext cx="1752600" cy="523875"/>
          </a:xfrm>
          <a:prstGeom prst="rect">
            <a:avLst/>
          </a:prstGeom>
          <a:noFill/>
          <a:ln w="9525">
            <a:noFill/>
            <a:miter lim="800000"/>
            <a:headEnd/>
            <a:tailEnd/>
          </a:ln>
        </p:spPr>
        <p:txBody>
          <a:bodyPr>
            <a:spAutoFit/>
          </a:bodyPr>
          <a:lstStyle/>
          <a:p>
            <a:pPr eaLnBrk="1" hangingPunct="1"/>
            <a:r>
              <a:rPr lang="en-US" altLang="en-US" sz="1400">
                <a:solidFill>
                  <a:srgbClr val="000000"/>
                </a:solidFill>
                <a:cs typeface="Arial" pitchFamily="34" charset="0"/>
              </a:rPr>
              <a:t>A.9.1.5 Working in secure areas</a:t>
            </a:r>
          </a:p>
        </p:txBody>
      </p:sp>
      <p:sp>
        <p:nvSpPr>
          <p:cNvPr id="28690" name="TextBox 24"/>
          <p:cNvSpPr txBox="1">
            <a:spLocks noChangeArrowheads="1"/>
          </p:cNvSpPr>
          <p:nvPr/>
        </p:nvSpPr>
        <p:spPr bwMode="auto">
          <a:xfrm>
            <a:off x="2514600" y="5257800"/>
            <a:ext cx="1828800" cy="738188"/>
          </a:xfrm>
          <a:prstGeom prst="rect">
            <a:avLst/>
          </a:prstGeom>
          <a:noFill/>
          <a:ln w="9525">
            <a:noFill/>
            <a:miter lim="800000"/>
            <a:headEnd/>
            <a:tailEnd/>
          </a:ln>
        </p:spPr>
        <p:txBody>
          <a:bodyPr>
            <a:spAutoFit/>
          </a:bodyPr>
          <a:lstStyle/>
          <a:p>
            <a:pPr eaLnBrk="1" hangingPunct="1"/>
            <a:r>
              <a:rPr lang="en-US" altLang="en-US" sz="1400">
                <a:solidFill>
                  <a:srgbClr val="000000"/>
                </a:solidFill>
                <a:cs typeface="Arial" pitchFamily="34" charset="0"/>
              </a:rPr>
              <a:t>A.9.1.6 Public access, delivery and loading areas</a:t>
            </a:r>
          </a:p>
        </p:txBody>
      </p:sp>
      <p:cxnSp>
        <p:nvCxnSpPr>
          <p:cNvPr id="26" name="Straight Arrow Connector 25"/>
          <p:cNvCxnSpPr/>
          <p:nvPr/>
        </p:nvCxnSpPr>
        <p:spPr>
          <a:xfrm rot="10800000">
            <a:off x="6705600" y="2209800"/>
            <a:ext cx="228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8692" name="TextBox 26"/>
          <p:cNvSpPr txBox="1">
            <a:spLocks noChangeArrowheads="1"/>
          </p:cNvSpPr>
          <p:nvPr/>
        </p:nvSpPr>
        <p:spPr bwMode="auto">
          <a:xfrm>
            <a:off x="5105400" y="1905000"/>
            <a:ext cx="1600200" cy="738188"/>
          </a:xfrm>
          <a:prstGeom prst="rect">
            <a:avLst/>
          </a:prstGeom>
          <a:noFill/>
          <a:ln w="9525">
            <a:noFill/>
            <a:miter lim="800000"/>
            <a:headEnd/>
            <a:tailEnd/>
          </a:ln>
        </p:spPr>
        <p:txBody>
          <a:bodyPr>
            <a:spAutoFit/>
          </a:bodyPr>
          <a:lstStyle/>
          <a:p>
            <a:pPr eaLnBrk="1" hangingPunct="1"/>
            <a:r>
              <a:rPr lang="en-US" altLang="en-US" sz="1400">
                <a:solidFill>
                  <a:srgbClr val="000000"/>
                </a:solidFill>
                <a:cs typeface="Arial" pitchFamily="34" charset="0"/>
              </a:rPr>
              <a:t>A.9.2.1 Equipment siting and protection</a:t>
            </a:r>
          </a:p>
        </p:txBody>
      </p:sp>
      <p:cxnSp>
        <p:nvCxnSpPr>
          <p:cNvPr id="29" name="Straight Arrow Connector 28"/>
          <p:cNvCxnSpPr/>
          <p:nvPr/>
        </p:nvCxnSpPr>
        <p:spPr>
          <a:xfrm>
            <a:off x="6934200" y="2743200"/>
            <a:ext cx="228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8694" name="TextBox 29"/>
          <p:cNvSpPr txBox="1">
            <a:spLocks noChangeArrowheads="1"/>
          </p:cNvSpPr>
          <p:nvPr/>
        </p:nvSpPr>
        <p:spPr bwMode="auto">
          <a:xfrm>
            <a:off x="7162800" y="2590800"/>
            <a:ext cx="1981200" cy="523875"/>
          </a:xfrm>
          <a:prstGeom prst="rect">
            <a:avLst/>
          </a:prstGeom>
          <a:noFill/>
          <a:ln w="9525">
            <a:noFill/>
            <a:miter lim="800000"/>
            <a:headEnd/>
            <a:tailEnd/>
          </a:ln>
        </p:spPr>
        <p:txBody>
          <a:bodyPr>
            <a:spAutoFit/>
          </a:bodyPr>
          <a:lstStyle/>
          <a:p>
            <a:pPr eaLnBrk="1" hangingPunct="1"/>
            <a:r>
              <a:rPr lang="en-US" altLang="en-US" sz="1400">
                <a:solidFill>
                  <a:srgbClr val="000000"/>
                </a:solidFill>
                <a:cs typeface="Arial" pitchFamily="34" charset="0"/>
              </a:rPr>
              <a:t>A.9.2.2 Supporting utilities </a:t>
            </a:r>
          </a:p>
        </p:txBody>
      </p:sp>
      <p:cxnSp>
        <p:nvCxnSpPr>
          <p:cNvPr id="31" name="Straight Arrow Connector 30"/>
          <p:cNvCxnSpPr/>
          <p:nvPr/>
        </p:nvCxnSpPr>
        <p:spPr>
          <a:xfrm rot="10800000">
            <a:off x="6705600" y="3352800"/>
            <a:ext cx="228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8696" name="TextBox 31"/>
          <p:cNvSpPr txBox="1">
            <a:spLocks noChangeArrowheads="1"/>
          </p:cNvSpPr>
          <p:nvPr/>
        </p:nvSpPr>
        <p:spPr bwMode="auto">
          <a:xfrm flipH="1">
            <a:off x="5181600" y="3124200"/>
            <a:ext cx="1524000" cy="523875"/>
          </a:xfrm>
          <a:prstGeom prst="rect">
            <a:avLst/>
          </a:prstGeom>
          <a:noFill/>
          <a:ln w="9525">
            <a:noFill/>
            <a:miter lim="800000"/>
            <a:headEnd/>
            <a:tailEnd/>
          </a:ln>
        </p:spPr>
        <p:txBody>
          <a:bodyPr>
            <a:spAutoFit/>
          </a:bodyPr>
          <a:lstStyle/>
          <a:p>
            <a:pPr eaLnBrk="1" hangingPunct="1"/>
            <a:r>
              <a:rPr lang="en-US" altLang="en-US" sz="1400">
                <a:solidFill>
                  <a:srgbClr val="000000"/>
                </a:solidFill>
                <a:cs typeface="Arial" pitchFamily="34" charset="0"/>
              </a:rPr>
              <a:t>A.9.2.3 Cabling security</a:t>
            </a:r>
          </a:p>
        </p:txBody>
      </p:sp>
      <p:cxnSp>
        <p:nvCxnSpPr>
          <p:cNvPr id="33" name="Straight Arrow Connector 32"/>
          <p:cNvCxnSpPr/>
          <p:nvPr/>
        </p:nvCxnSpPr>
        <p:spPr>
          <a:xfrm>
            <a:off x="6934200" y="4038600"/>
            <a:ext cx="228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8698" name="TextBox 33"/>
          <p:cNvSpPr txBox="1">
            <a:spLocks noChangeArrowheads="1"/>
          </p:cNvSpPr>
          <p:nvPr/>
        </p:nvSpPr>
        <p:spPr bwMode="auto">
          <a:xfrm>
            <a:off x="7162800" y="3810000"/>
            <a:ext cx="1905000" cy="523875"/>
          </a:xfrm>
          <a:prstGeom prst="rect">
            <a:avLst/>
          </a:prstGeom>
          <a:noFill/>
          <a:ln w="9525">
            <a:noFill/>
            <a:miter lim="800000"/>
            <a:headEnd/>
            <a:tailEnd/>
          </a:ln>
        </p:spPr>
        <p:txBody>
          <a:bodyPr>
            <a:spAutoFit/>
          </a:bodyPr>
          <a:lstStyle/>
          <a:p>
            <a:pPr eaLnBrk="1" hangingPunct="1"/>
            <a:r>
              <a:rPr lang="en-US" altLang="en-US" sz="1400">
                <a:solidFill>
                  <a:srgbClr val="000000"/>
                </a:solidFill>
                <a:cs typeface="Arial" pitchFamily="34" charset="0"/>
              </a:rPr>
              <a:t>A.9.2.4 Equipment maintenance</a:t>
            </a:r>
          </a:p>
        </p:txBody>
      </p:sp>
      <p:cxnSp>
        <p:nvCxnSpPr>
          <p:cNvPr id="35" name="Straight Arrow Connector 34"/>
          <p:cNvCxnSpPr/>
          <p:nvPr/>
        </p:nvCxnSpPr>
        <p:spPr>
          <a:xfrm rot="10800000">
            <a:off x="6705600" y="4724400"/>
            <a:ext cx="228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8700" name="TextBox 35"/>
          <p:cNvSpPr txBox="1">
            <a:spLocks noChangeArrowheads="1"/>
          </p:cNvSpPr>
          <p:nvPr/>
        </p:nvSpPr>
        <p:spPr bwMode="auto">
          <a:xfrm>
            <a:off x="5257800" y="4343400"/>
            <a:ext cx="1493838" cy="800100"/>
          </a:xfrm>
          <a:prstGeom prst="rect">
            <a:avLst/>
          </a:prstGeom>
          <a:noFill/>
          <a:ln w="9525">
            <a:noFill/>
            <a:miter lim="800000"/>
            <a:headEnd/>
            <a:tailEnd/>
          </a:ln>
        </p:spPr>
        <p:txBody>
          <a:bodyPr>
            <a:spAutoFit/>
          </a:bodyPr>
          <a:lstStyle/>
          <a:p>
            <a:pPr eaLnBrk="1" hangingPunct="1"/>
            <a:r>
              <a:rPr lang="en-US" altLang="en-US" sz="1400">
                <a:solidFill>
                  <a:srgbClr val="000000"/>
                </a:solidFill>
                <a:cs typeface="Arial" pitchFamily="34" charset="0"/>
              </a:rPr>
              <a:t>A.9.2.5 Security of equipment off-premises</a:t>
            </a:r>
            <a:r>
              <a:rPr lang="en-US" altLang="en-US">
                <a:solidFill>
                  <a:srgbClr val="000000"/>
                </a:solidFill>
                <a:cs typeface="Arial" pitchFamily="34" charset="0"/>
              </a:rPr>
              <a:t> </a:t>
            </a:r>
          </a:p>
        </p:txBody>
      </p:sp>
      <p:cxnSp>
        <p:nvCxnSpPr>
          <p:cNvPr id="37" name="Straight Arrow Connector 36"/>
          <p:cNvCxnSpPr/>
          <p:nvPr/>
        </p:nvCxnSpPr>
        <p:spPr>
          <a:xfrm>
            <a:off x="6934200" y="5410200"/>
            <a:ext cx="228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8702" name="TextBox 37"/>
          <p:cNvSpPr txBox="1">
            <a:spLocks noChangeArrowheads="1"/>
          </p:cNvSpPr>
          <p:nvPr/>
        </p:nvSpPr>
        <p:spPr bwMode="auto">
          <a:xfrm>
            <a:off x="7086600" y="5029200"/>
            <a:ext cx="1905000" cy="738188"/>
          </a:xfrm>
          <a:prstGeom prst="rect">
            <a:avLst/>
          </a:prstGeom>
          <a:noFill/>
          <a:ln w="9525">
            <a:noFill/>
            <a:miter lim="800000"/>
            <a:headEnd/>
            <a:tailEnd/>
          </a:ln>
        </p:spPr>
        <p:txBody>
          <a:bodyPr>
            <a:spAutoFit/>
          </a:bodyPr>
          <a:lstStyle/>
          <a:p>
            <a:pPr eaLnBrk="1" hangingPunct="1"/>
            <a:r>
              <a:rPr lang="en-US" altLang="en-US" sz="1400">
                <a:solidFill>
                  <a:srgbClr val="000000"/>
                </a:solidFill>
                <a:cs typeface="Arial" pitchFamily="34" charset="0"/>
              </a:rPr>
              <a:t>A.9.2.6 Secure disposal or re-use of equipment</a:t>
            </a:r>
          </a:p>
        </p:txBody>
      </p:sp>
      <p:cxnSp>
        <p:nvCxnSpPr>
          <p:cNvPr id="39" name="Straight Arrow Connector 38"/>
          <p:cNvCxnSpPr/>
          <p:nvPr/>
        </p:nvCxnSpPr>
        <p:spPr>
          <a:xfrm rot="10800000">
            <a:off x="6705600" y="6096000"/>
            <a:ext cx="228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8704" name="TextBox 39"/>
          <p:cNvSpPr txBox="1">
            <a:spLocks noChangeArrowheads="1"/>
          </p:cNvSpPr>
          <p:nvPr/>
        </p:nvSpPr>
        <p:spPr bwMode="auto">
          <a:xfrm>
            <a:off x="5257800" y="5867400"/>
            <a:ext cx="1524000" cy="523875"/>
          </a:xfrm>
          <a:prstGeom prst="rect">
            <a:avLst/>
          </a:prstGeom>
          <a:noFill/>
          <a:ln w="9525">
            <a:noFill/>
            <a:miter lim="800000"/>
            <a:headEnd/>
            <a:tailEnd/>
          </a:ln>
        </p:spPr>
        <p:txBody>
          <a:bodyPr>
            <a:spAutoFit/>
          </a:bodyPr>
          <a:lstStyle/>
          <a:p>
            <a:pPr eaLnBrk="1" hangingPunct="1"/>
            <a:r>
              <a:rPr lang="en-US" altLang="en-US" sz="1400">
                <a:solidFill>
                  <a:srgbClr val="000000"/>
                </a:solidFill>
                <a:cs typeface="Arial" pitchFamily="34" charset="0"/>
              </a:rPr>
              <a:t>A.9.2.7 Removal of property</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1026"/>
          <p:cNvSpPr>
            <a:spLocks noGrp="1" noChangeArrowheads="1"/>
          </p:cNvSpPr>
          <p:nvPr>
            <p:ph type="title"/>
          </p:nvPr>
        </p:nvSpPr>
        <p:spPr>
          <a:xfrm>
            <a:off x="284163" y="228600"/>
            <a:ext cx="8224837" cy="838200"/>
          </a:xfrm>
        </p:spPr>
        <p:txBody>
          <a:bodyPr/>
          <a:lstStyle/>
          <a:p>
            <a:pPr defTabSz="923925" eaLnBrk="1" hangingPunct="1">
              <a:lnSpc>
                <a:spcPct val="90000"/>
              </a:lnSpc>
            </a:pPr>
            <a:r>
              <a:rPr lang="en-US" altLang="en-US" sz="2800" smtClean="0">
                <a:latin typeface="Arial" pitchFamily="34" charset="0"/>
                <a:cs typeface="Arial" pitchFamily="34" charset="0"/>
              </a:rPr>
              <a:t>A.10 Communications and operations management </a:t>
            </a:r>
          </a:p>
        </p:txBody>
      </p:sp>
      <p:sp>
        <p:nvSpPr>
          <p:cNvPr id="29699" name="Rectangle 1027"/>
          <p:cNvSpPr>
            <a:spLocks noGrp="1" noChangeArrowheads="1"/>
          </p:cNvSpPr>
          <p:nvPr>
            <p:ph idx="1"/>
          </p:nvPr>
        </p:nvSpPr>
        <p:spPr>
          <a:xfrm>
            <a:off x="381000" y="1447800"/>
            <a:ext cx="7826375" cy="1427163"/>
          </a:xfrm>
        </p:spPr>
        <p:txBody>
          <a:bodyPr/>
          <a:lstStyle/>
          <a:p>
            <a:pPr marL="0" indent="0" eaLnBrk="1" hangingPunct="1">
              <a:buFont typeface="Wingdings" pitchFamily="2" charset="2"/>
              <a:buNone/>
            </a:pPr>
            <a:r>
              <a:rPr lang="en-US" altLang="en-US" smtClean="0"/>
              <a:t> </a:t>
            </a:r>
          </a:p>
        </p:txBody>
      </p:sp>
      <p:sp>
        <p:nvSpPr>
          <p:cNvPr id="29700" name="Date Placeholder 3"/>
          <p:cNvSpPr>
            <a:spLocks noGrp="1"/>
          </p:cNvSpPr>
          <p:nvPr>
            <p:ph type="dt" sz="quarter" idx="4294967295"/>
          </p:nvPr>
        </p:nvSpPr>
        <p:spPr bwMode="auto">
          <a:xfrm>
            <a:off x="6934200" y="6400800"/>
            <a:ext cx="1905000" cy="381000"/>
          </a:xfrm>
          <a:prstGeom prst="rect">
            <a:avLst/>
          </a:prstGeom>
          <a:noFill/>
          <a:ln>
            <a:miter lim="800000"/>
            <a:headEnd/>
            <a:tailEnd/>
          </a:ln>
        </p:spPr>
        <p:txBody>
          <a:bodyPr/>
          <a:lstStyle/>
          <a:p>
            <a:pPr algn="r" defTabSz="912813">
              <a:buFontTx/>
              <a:buNone/>
            </a:pPr>
            <a:fld id="{D53422D9-E0A4-4DFE-A1CF-845095F7B99A}" type="datetime1">
              <a:rPr lang="en-US" altLang="en-US" sz="1200" b="0" i="0">
                <a:solidFill>
                  <a:schemeClr val="accent2"/>
                </a:solidFill>
                <a:latin typeface="Times New Roman" pitchFamily="18" charset="0"/>
              </a:rPr>
              <a:pPr algn="r" defTabSz="912813">
                <a:buFontTx/>
                <a:buNone/>
              </a:pPr>
              <a:t>9/20/2013</a:t>
            </a:fld>
            <a:endParaRPr lang="en-US" altLang="en-US" sz="1200" b="0" i="0">
              <a:solidFill>
                <a:schemeClr val="accent2"/>
              </a:solidFill>
              <a:latin typeface="Times New Roman" pitchFamily="18" charset="0"/>
            </a:endParaRPr>
          </a:p>
        </p:txBody>
      </p:sp>
      <p:sp>
        <p:nvSpPr>
          <p:cNvPr id="29701" name="Footer Placeholder 4"/>
          <p:cNvSpPr>
            <a:spLocks noGrp="1"/>
          </p:cNvSpPr>
          <p:nvPr>
            <p:ph type="ftr" sz="quarter" idx="11"/>
          </p:nvPr>
        </p:nvSpPr>
        <p:spPr>
          <a:noFill/>
        </p:spPr>
        <p:txBody>
          <a:bodyPr/>
          <a:lstStyle/>
          <a:p>
            <a:pPr defTabSz="912813"/>
            <a:r>
              <a:rPr lang="en-US" altLang="en-US" smtClean="0"/>
              <a:t>ISMS Implementation and Certification</a:t>
            </a:r>
          </a:p>
        </p:txBody>
      </p:sp>
      <p:pic>
        <p:nvPicPr>
          <p:cNvPr id="29702" name="Picture 1029" descr="BD04947_"/>
          <p:cNvPicPr>
            <a:picLocks noChangeAspect="1" noChangeArrowheads="1"/>
          </p:cNvPicPr>
          <p:nvPr/>
        </p:nvPicPr>
        <p:blipFill>
          <a:blip r:embed="rId4"/>
          <a:srcRect/>
          <a:stretch>
            <a:fillRect/>
          </a:stretch>
        </p:blipFill>
        <p:spPr bwMode="auto">
          <a:xfrm>
            <a:off x="5211763" y="1117600"/>
            <a:ext cx="1354137" cy="923925"/>
          </a:xfrm>
          <a:prstGeom prst="rect">
            <a:avLst/>
          </a:prstGeom>
          <a:noFill/>
          <a:ln w="9525">
            <a:noFill/>
            <a:miter lim="800000"/>
            <a:headEnd/>
            <a:tailEnd/>
          </a:ln>
        </p:spPr>
      </p:pic>
      <p:sp>
        <p:nvSpPr>
          <p:cNvPr id="29703" name="Text Box 1030"/>
          <p:cNvSpPr txBox="1">
            <a:spLocks noChangeArrowheads="1"/>
          </p:cNvSpPr>
          <p:nvPr/>
        </p:nvSpPr>
        <p:spPr bwMode="auto">
          <a:xfrm>
            <a:off x="304800" y="1295400"/>
            <a:ext cx="5892800" cy="5616575"/>
          </a:xfrm>
          <a:prstGeom prst="rect">
            <a:avLst/>
          </a:prstGeom>
          <a:noFill/>
          <a:ln w="12700">
            <a:noFill/>
            <a:miter lim="800000"/>
            <a:headEnd type="none" w="sm" len="sm"/>
            <a:tailEnd type="none" w="sm" len="sm"/>
          </a:ln>
        </p:spPr>
        <p:txBody>
          <a:bodyPr lIns="92482" tIns="46241" rIns="92482" bIns="46241">
            <a:spAutoFit/>
          </a:bodyPr>
          <a:lstStyle/>
          <a:p>
            <a:pPr eaLnBrk="1" hangingPunct="1">
              <a:lnSpc>
                <a:spcPct val="150000"/>
              </a:lnSpc>
            </a:pPr>
            <a:r>
              <a:rPr lang="en-US" altLang="en-US">
                <a:solidFill>
                  <a:srgbClr val="0000FF"/>
                </a:solidFill>
                <a:cs typeface="Arial" pitchFamily="34" charset="0"/>
              </a:rPr>
              <a:t>A.10.1 Operational procedures and responsibilities</a:t>
            </a:r>
          </a:p>
          <a:p>
            <a:pPr eaLnBrk="1" hangingPunct="1">
              <a:lnSpc>
                <a:spcPct val="150000"/>
              </a:lnSpc>
            </a:pPr>
            <a:r>
              <a:rPr lang="en-US" altLang="en-US">
                <a:solidFill>
                  <a:srgbClr val="0000FF"/>
                </a:solidFill>
                <a:cs typeface="Arial" pitchFamily="34" charset="0"/>
              </a:rPr>
              <a:t>A.10.2 Third party service delivery management </a:t>
            </a:r>
          </a:p>
          <a:p>
            <a:pPr eaLnBrk="1" hangingPunct="1">
              <a:lnSpc>
                <a:spcPct val="150000"/>
              </a:lnSpc>
            </a:pPr>
            <a:r>
              <a:rPr lang="en-US" altLang="en-US">
                <a:solidFill>
                  <a:srgbClr val="0000FF"/>
                </a:solidFill>
                <a:cs typeface="Arial" pitchFamily="34" charset="0"/>
              </a:rPr>
              <a:t>A.10.3 System planning and acceptance</a:t>
            </a:r>
          </a:p>
          <a:p>
            <a:pPr eaLnBrk="1" hangingPunct="1">
              <a:lnSpc>
                <a:spcPct val="150000"/>
              </a:lnSpc>
            </a:pPr>
            <a:r>
              <a:rPr lang="en-US" altLang="en-US">
                <a:solidFill>
                  <a:srgbClr val="0000FF"/>
                </a:solidFill>
                <a:cs typeface="Arial" pitchFamily="34" charset="0"/>
              </a:rPr>
              <a:t>A.10.4 Protection against malicious and mobile code</a:t>
            </a:r>
          </a:p>
          <a:p>
            <a:pPr eaLnBrk="1" hangingPunct="1">
              <a:lnSpc>
                <a:spcPct val="150000"/>
              </a:lnSpc>
            </a:pPr>
            <a:r>
              <a:rPr lang="en-US" altLang="en-US">
                <a:solidFill>
                  <a:srgbClr val="0000FF"/>
                </a:solidFill>
                <a:cs typeface="Arial" pitchFamily="34" charset="0"/>
              </a:rPr>
              <a:t>A.10.5 Back-up </a:t>
            </a:r>
          </a:p>
          <a:p>
            <a:pPr eaLnBrk="1" hangingPunct="1">
              <a:lnSpc>
                <a:spcPct val="150000"/>
              </a:lnSpc>
            </a:pPr>
            <a:r>
              <a:rPr lang="en-US" altLang="en-US">
                <a:solidFill>
                  <a:srgbClr val="0000FF"/>
                </a:solidFill>
                <a:cs typeface="Arial" pitchFamily="34" charset="0"/>
              </a:rPr>
              <a:t>A.10.6 Network security management </a:t>
            </a:r>
          </a:p>
          <a:p>
            <a:pPr eaLnBrk="1" hangingPunct="1">
              <a:lnSpc>
                <a:spcPct val="150000"/>
              </a:lnSpc>
            </a:pPr>
            <a:r>
              <a:rPr lang="en-US" altLang="en-US">
                <a:solidFill>
                  <a:srgbClr val="0000FF"/>
                </a:solidFill>
                <a:cs typeface="Arial" pitchFamily="34" charset="0"/>
              </a:rPr>
              <a:t>A.10.7 Media handling</a:t>
            </a:r>
          </a:p>
          <a:p>
            <a:pPr eaLnBrk="1" hangingPunct="1">
              <a:lnSpc>
                <a:spcPct val="150000"/>
              </a:lnSpc>
            </a:pPr>
            <a:r>
              <a:rPr lang="en-US" altLang="en-US">
                <a:solidFill>
                  <a:srgbClr val="0000FF"/>
                </a:solidFill>
                <a:cs typeface="Arial" pitchFamily="34" charset="0"/>
              </a:rPr>
              <a:t>A.10.8 Exchange of information </a:t>
            </a:r>
          </a:p>
          <a:p>
            <a:pPr eaLnBrk="1" hangingPunct="1">
              <a:lnSpc>
                <a:spcPct val="150000"/>
              </a:lnSpc>
            </a:pPr>
            <a:r>
              <a:rPr lang="en-US" altLang="en-US">
                <a:solidFill>
                  <a:srgbClr val="0000FF"/>
                </a:solidFill>
                <a:cs typeface="Arial" pitchFamily="34" charset="0"/>
              </a:rPr>
              <a:t>A.10.9 Electronic commerce services </a:t>
            </a:r>
          </a:p>
          <a:p>
            <a:pPr eaLnBrk="1" hangingPunct="1">
              <a:lnSpc>
                <a:spcPct val="150000"/>
              </a:lnSpc>
            </a:pPr>
            <a:r>
              <a:rPr lang="en-US" altLang="en-US">
                <a:solidFill>
                  <a:srgbClr val="0000FF"/>
                </a:solidFill>
                <a:cs typeface="Arial" pitchFamily="34" charset="0"/>
              </a:rPr>
              <a:t>A.10.10 Monitoring </a:t>
            </a:r>
            <a:r>
              <a:rPr lang="en-US" altLang="en-US" sz="2400">
                <a:solidFill>
                  <a:srgbClr val="0000FF"/>
                </a:solidFill>
                <a:cs typeface="Arial" pitchFamily="34" charset="0"/>
              </a:rPr>
              <a:t> </a:t>
            </a:r>
          </a:p>
          <a:p>
            <a:pPr eaLnBrk="1" hangingPunct="1"/>
            <a:endParaRPr lang="en-US" altLang="en-US" sz="2400">
              <a:solidFill>
                <a:srgbClr val="0000FF"/>
              </a:solidFill>
              <a:cs typeface="Arial" pitchFamily="34" charset="0"/>
            </a:endParaRPr>
          </a:p>
          <a:p>
            <a:pPr eaLnBrk="1" hangingPunct="1"/>
            <a:endParaRPr lang="en-US" altLang="en-US" sz="2400">
              <a:solidFill>
                <a:srgbClr val="0000FF"/>
              </a:solidFill>
              <a:cs typeface="Arial" pitchFamily="34" charset="0"/>
            </a:endParaRPr>
          </a:p>
          <a:p>
            <a:pPr eaLnBrk="1" hangingPunct="1"/>
            <a:endParaRPr lang="en-US" altLang="en-US">
              <a:solidFill>
                <a:srgbClr val="0000FF"/>
              </a:solidFill>
              <a:cs typeface="Arial" pitchFamily="34" charset="0"/>
            </a:endParaRPr>
          </a:p>
        </p:txBody>
      </p:sp>
      <p:grpSp>
        <p:nvGrpSpPr>
          <p:cNvPr id="29704" name="Group 1031"/>
          <p:cNvGrpSpPr>
            <a:grpSpLocks/>
          </p:cNvGrpSpPr>
          <p:nvPr/>
        </p:nvGrpSpPr>
        <p:grpSpPr bwMode="auto">
          <a:xfrm>
            <a:off x="5140325" y="2119313"/>
            <a:ext cx="1389063" cy="796925"/>
            <a:chOff x="3946" y="1030"/>
            <a:chExt cx="1954" cy="2077"/>
          </a:xfrm>
        </p:grpSpPr>
        <p:pic>
          <p:nvPicPr>
            <p:cNvPr id="29739" name="Picture 1032" descr="pe01616_"/>
            <p:cNvPicPr>
              <a:picLocks noChangeAspect="1" noChangeArrowheads="1"/>
            </p:cNvPicPr>
            <p:nvPr/>
          </p:nvPicPr>
          <p:blipFill>
            <a:blip r:embed="rId5"/>
            <a:srcRect/>
            <a:stretch>
              <a:fillRect/>
            </a:stretch>
          </p:blipFill>
          <p:spPr bwMode="auto">
            <a:xfrm>
              <a:off x="3946" y="1030"/>
              <a:ext cx="1296" cy="1216"/>
            </a:xfrm>
            <a:prstGeom prst="rect">
              <a:avLst/>
            </a:prstGeom>
            <a:solidFill>
              <a:srgbClr val="FFFF00"/>
            </a:solidFill>
            <a:ln w="9525">
              <a:noFill/>
              <a:miter lim="800000"/>
              <a:headEnd/>
              <a:tailEnd/>
            </a:ln>
          </p:spPr>
        </p:pic>
        <p:sp>
          <p:nvSpPr>
            <p:cNvPr id="29740" name="Text Box 1033"/>
            <p:cNvSpPr txBox="1">
              <a:spLocks noChangeArrowheads="1"/>
            </p:cNvSpPr>
            <p:nvPr/>
          </p:nvSpPr>
          <p:spPr bwMode="auto">
            <a:xfrm>
              <a:off x="3984" y="2305"/>
              <a:ext cx="1916" cy="802"/>
            </a:xfrm>
            <a:prstGeom prst="rect">
              <a:avLst/>
            </a:prstGeom>
            <a:solidFill>
              <a:srgbClr val="FFFF00">
                <a:alpha val="50195"/>
              </a:srgbClr>
            </a:solidFill>
            <a:ln w="9525">
              <a:noFill/>
              <a:miter lim="800000"/>
              <a:headEnd/>
              <a:tailEnd/>
            </a:ln>
          </p:spPr>
          <p:txBody>
            <a:bodyPr wrap="none">
              <a:spAutoFit/>
            </a:bodyPr>
            <a:lstStyle/>
            <a:p>
              <a:pPr eaLnBrk="1" hangingPunct="1"/>
              <a:r>
                <a:rPr lang="en-US" altLang="en-US" sz="1400">
                  <a:solidFill>
                    <a:schemeClr val="tx1"/>
                  </a:solidFill>
                  <a:latin typeface="Calibri" pitchFamily="34" charset="0"/>
                  <a:cs typeface="Arial" pitchFamily="34" charset="0"/>
                </a:rPr>
                <a:t>Too much load !</a:t>
              </a:r>
            </a:p>
          </p:txBody>
        </p:sp>
      </p:grpSp>
      <p:grpSp>
        <p:nvGrpSpPr>
          <p:cNvPr id="29705" name="Group 8"/>
          <p:cNvGrpSpPr>
            <a:grpSpLocks/>
          </p:cNvGrpSpPr>
          <p:nvPr/>
        </p:nvGrpSpPr>
        <p:grpSpPr bwMode="auto">
          <a:xfrm>
            <a:off x="4073525" y="3121025"/>
            <a:ext cx="1441450" cy="1117600"/>
            <a:chOff x="1392" y="1392"/>
            <a:chExt cx="4225" cy="2383"/>
          </a:xfrm>
        </p:grpSpPr>
        <p:grpSp>
          <p:nvGrpSpPr>
            <p:cNvPr id="29713" name="Group 9"/>
            <p:cNvGrpSpPr>
              <a:grpSpLocks/>
            </p:cNvGrpSpPr>
            <p:nvPr/>
          </p:nvGrpSpPr>
          <p:grpSpPr bwMode="auto">
            <a:xfrm>
              <a:off x="1392" y="1392"/>
              <a:ext cx="4225" cy="2383"/>
              <a:chOff x="1296" y="1152"/>
              <a:chExt cx="4225" cy="2383"/>
            </a:xfrm>
          </p:grpSpPr>
          <p:pic>
            <p:nvPicPr>
              <p:cNvPr id="29727" name="Picture 10" descr="BS00233_"/>
              <p:cNvPicPr>
                <a:picLocks noChangeAspect="1" noChangeArrowheads="1"/>
              </p:cNvPicPr>
              <p:nvPr/>
            </p:nvPicPr>
            <p:blipFill>
              <a:blip r:embed="rId6"/>
              <a:srcRect/>
              <a:stretch>
                <a:fillRect/>
              </a:stretch>
            </p:blipFill>
            <p:spPr bwMode="auto">
              <a:xfrm>
                <a:off x="4416" y="2640"/>
                <a:ext cx="1105" cy="847"/>
              </a:xfrm>
              <a:prstGeom prst="rect">
                <a:avLst/>
              </a:prstGeom>
              <a:noFill/>
              <a:ln w="9525">
                <a:noFill/>
                <a:miter lim="800000"/>
                <a:headEnd/>
                <a:tailEnd/>
              </a:ln>
            </p:spPr>
          </p:pic>
          <p:pic>
            <p:nvPicPr>
              <p:cNvPr id="29728" name="Picture 11" descr="BS00233_"/>
              <p:cNvPicPr>
                <a:picLocks noChangeAspect="1" noChangeArrowheads="1"/>
              </p:cNvPicPr>
              <p:nvPr/>
            </p:nvPicPr>
            <p:blipFill>
              <a:blip r:embed="rId6"/>
              <a:srcRect/>
              <a:stretch>
                <a:fillRect/>
              </a:stretch>
            </p:blipFill>
            <p:spPr bwMode="auto">
              <a:xfrm>
                <a:off x="1824" y="2688"/>
                <a:ext cx="1105" cy="847"/>
              </a:xfrm>
              <a:prstGeom prst="rect">
                <a:avLst/>
              </a:prstGeom>
              <a:noFill/>
              <a:ln w="9525">
                <a:noFill/>
                <a:miter lim="800000"/>
                <a:headEnd/>
                <a:tailEnd/>
              </a:ln>
            </p:spPr>
          </p:pic>
          <p:pic>
            <p:nvPicPr>
              <p:cNvPr id="29729" name="Picture 12" descr="BS00233_"/>
              <p:cNvPicPr>
                <a:picLocks noChangeAspect="1" noChangeArrowheads="1"/>
              </p:cNvPicPr>
              <p:nvPr/>
            </p:nvPicPr>
            <p:blipFill>
              <a:blip r:embed="rId6"/>
              <a:srcRect/>
              <a:stretch>
                <a:fillRect/>
              </a:stretch>
            </p:blipFill>
            <p:spPr bwMode="auto">
              <a:xfrm>
                <a:off x="3168" y="2688"/>
                <a:ext cx="1105" cy="847"/>
              </a:xfrm>
              <a:prstGeom prst="rect">
                <a:avLst/>
              </a:prstGeom>
              <a:noFill/>
              <a:ln w="9525">
                <a:noFill/>
                <a:miter lim="800000"/>
                <a:headEnd/>
                <a:tailEnd/>
              </a:ln>
            </p:spPr>
          </p:pic>
          <p:sp>
            <p:nvSpPr>
              <p:cNvPr id="29730" name="Line 13"/>
              <p:cNvSpPr>
                <a:spLocks noChangeShapeType="1"/>
              </p:cNvSpPr>
              <p:nvPr/>
            </p:nvSpPr>
            <p:spPr bwMode="auto">
              <a:xfrm>
                <a:off x="1344" y="2400"/>
                <a:ext cx="4176" cy="0"/>
              </a:xfrm>
              <a:prstGeom prst="line">
                <a:avLst/>
              </a:prstGeom>
              <a:noFill/>
              <a:ln w="38100" cap="sq">
                <a:solidFill>
                  <a:schemeClr val="tx1"/>
                </a:solidFill>
                <a:round/>
                <a:headEnd type="none" w="sm" len="sm"/>
                <a:tailEnd type="none" w="sm" len="sm"/>
              </a:ln>
            </p:spPr>
            <p:txBody>
              <a:bodyPr wrap="none"/>
              <a:lstStyle/>
              <a:p>
                <a:endParaRPr lang="en-US"/>
              </a:p>
            </p:txBody>
          </p:sp>
          <p:sp>
            <p:nvSpPr>
              <p:cNvPr id="29731" name="Line 14"/>
              <p:cNvSpPr>
                <a:spLocks noChangeShapeType="1"/>
              </p:cNvSpPr>
              <p:nvPr/>
            </p:nvSpPr>
            <p:spPr bwMode="auto">
              <a:xfrm>
                <a:off x="2448" y="2400"/>
                <a:ext cx="0" cy="336"/>
              </a:xfrm>
              <a:prstGeom prst="line">
                <a:avLst/>
              </a:prstGeom>
              <a:noFill/>
              <a:ln w="38100" cap="sq">
                <a:solidFill>
                  <a:schemeClr val="tx1"/>
                </a:solidFill>
                <a:round/>
                <a:headEnd type="none" w="sm" len="sm"/>
                <a:tailEnd type="none" w="sm" len="sm"/>
              </a:ln>
            </p:spPr>
            <p:txBody>
              <a:bodyPr wrap="none"/>
              <a:lstStyle/>
              <a:p>
                <a:endParaRPr lang="en-US"/>
              </a:p>
            </p:txBody>
          </p:sp>
          <p:sp>
            <p:nvSpPr>
              <p:cNvPr id="29732" name="Line 15"/>
              <p:cNvSpPr>
                <a:spLocks noChangeShapeType="1"/>
              </p:cNvSpPr>
              <p:nvPr/>
            </p:nvSpPr>
            <p:spPr bwMode="auto">
              <a:xfrm>
                <a:off x="3888" y="2400"/>
                <a:ext cx="0" cy="288"/>
              </a:xfrm>
              <a:prstGeom prst="line">
                <a:avLst/>
              </a:prstGeom>
              <a:noFill/>
              <a:ln w="38100" cap="sq">
                <a:solidFill>
                  <a:schemeClr val="tx1"/>
                </a:solidFill>
                <a:round/>
                <a:headEnd type="none" w="sm" len="sm"/>
                <a:tailEnd type="none" w="sm" len="sm"/>
              </a:ln>
            </p:spPr>
            <p:txBody>
              <a:bodyPr wrap="none"/>
              <a:lstStyle/>
              <a:p>
                <a:endParaRPr lang="en-US"/>
              </a:p>
            </p:txBody>
          </p:sp>
          <p:sp>
            <p:nvSpPr>
              <p:cNvPr id="29733" name="Line 16"/>
              <p:cNvSpPr>
                <a:spLocks noChangeShapeType="1"/>
              </p:cNvSpPr>
              <p:nvPr/>
            </p:nvSpPr>
            <p:spPr bwMode="auto">
              <a:xfrm>
                <a:off x="5136" y="2400"/>
                <a:ext cx="0" cy="240"/>
              </a:xfrm>
              <a:prstGeom prst="line">
                <a:avLst/>
              </a:prstGeom>
              <a:noFill/>
              <a:ln w="38100" cap="sq">
                <a:solidFill>
                  <a:schemeClr val="tx1"/>
                </a:solidFill>
                <a:round/>
                <a:headEnd type="none" w="sm" len="sm"/>
                <a:tailEnd type="none" w="sm" len="sm"/>
              </a:ln>
            </p:spPr>
            <p:txBody>
              <a:bodyPr wrap="none"/>
              <a:lstStyle/>
              <a:p>
                <a:endParaRPr lang="en-US"/>
              </a:p>
            </p:txBody>
          </p:sp>
          <p:sp>
            <p:nvSpPr>
              <p:cNvPr id="29734" name="Line 17"/>
              <p:cNvSpPr>
                <a:spLocks noChangeShapeType="1"/>
              </p:cNvSpPr>
              <p:nvPr/>
            </p:nvSpPr>
            <p:spPr bwMode="auto">
              <a:xfrm flipV="1">
                <a:off x="3552" y="2112"/>
                <a:ext cx="0" cy="288"/>
              </a:xfrm>
              <a:prstGeom prst="line">
                <a:avLst/>
              </a:prstGeom>
              <a:noFill/>
              <a:ln w="38100" cap="sq">
                <a:solidFill>
                  <a:schemeClr val="tx1"/>
                </a:solidFill>
                <a:round/>
                <a:headEnd type="none" w="sm" len="sm"/>
                <a:tailEnd type="none" w="sm" len="sm"/>
              </a:ln>
            </p:spPr>
            <p:txBody>
              <a:bodyPr wrap="none"/>
              <a:lstStyle/>
              <a:p>
                <a:endParaRPr lang="en-US"/>
              </a:p>
            </p:txBody>
          </p:sp>
          <p:sp>
            <p:nvSpPr>
              <p:cNvPr id="29735" name="Line 18"/>
              <p:cNvSpPr>
                <a:spLocks noChangeShapeType="1"/>
              </p:cNvSpPr>
              <p:nvPr/>
            </p:nvSpPr>
            <p:spPr bwMode="auto">
              <a:xfrm>
                <a:off x="1776" y="2112"/>
                <a:ext cx="0" cy="288"/>
              </a:xfrm>
              <a:prstGeom prst="line">
                <a:avLst/>
              </a:prstGeom>
              <a:noFill/>
              <a:ln w="38100" cap="sq">
                <a:solidFill>
                  <a:schemeClr val="tx1"/>
                </a:solidFill>
                <a:round/>
                <a:headEnd type="none" w="sm" len="sm"/>
                <a:tailEnd type="none" w="sm" len="sm"/>
              </a:ln>
            </p:spPr>
            <p:txBody>
              <a:bodyPr wrap="none"/>
              <a:lstStyle/>
              <a:p>
                <a:endParaRPr lang="en-US"/>
              </a:p>
            </p:txBody>
          </p:sp>
          <p:pic>
            <p:nvPicPr>
              <p:cNvPr id="29736" name="Picture 19" descr="BD09209_"/>
              <p:cNvPicPr>
                <a:picLocks noChangeAspect="1" noChangeArrowheads="1"/>
              </p:cNvPicPr>
              <p:nvPr/>
            </p:nvPicPr>
            <p:blipFill>
              <a:blip r:embed="rId7"/>
              <a:srcRect/>
              <a:stretch>
                <a:fillRect/>
              </a:stretch>
            </p:blipFill>
            <p:spPr bwMode="auto">
              <a:xfrm>
                <a:off x="4320" y="1152"/>
                <a:ext cx="1130" cy="1052"/>
              </a:xfrm>
              <a:prstGeom prst="rect">
                <a:avLst/>
              </a:prstGeom>
              <a:noFill/>
              <a:ln w="9525">
                <a:noFill/>
                <a:miter lim="800000"/>
                <a:headEnd/>
                <a:tailEnd/>
              </a:ln>
            </p:spPr>
          </p:pic>
          <p:pic>
            <p:nvPicPr>
              <p:cNvPr id="29737" name="Picture 20" descr="BS00055_"/>
              <p:cNvPicPr>
                <a:picLocks noChangeAspect="1" noChangeArrowheads="1"/>
              </p:cNvPicPr>
              <p:nvPr/>
            </p:nvPicPr>
            <p:blipFill>
              <a:blip r:embed="rId8"/>
              <a:srcRect/>
              <a:stretch>
                <a:fillRect/>
              </a:stretch>
            </p:blipFill>
            <p:spPr bwMode="auto">
              <a:xfrm>
                <a:off x="2928" y="1440"/>
                <a:ext cx="1047" cy="683"/>
              </a:xfrm>
              <a:prstGeom prst="rect">
                <a:avLst/>
              </a:prstGeom>
              <a:noFill/>
              <a:ln w="9525">
                <a:noFill/>
                <a:miter lim="800000"/>
                <a:headEnd/>
                <a:tailEnd/>
              </a:ln>
            </p:spPr>
          </p:pic>
          <p:pic>
            <p:nvPicPr>
              <p:cNvPr id="29738" name="Picture 21" descr="BS00089_"/>
              <p:cNvPicPr>
                <a:picLocks noChangeAspect="1" noChangeArrowheads="1"/>
              </p:cNvPicPr>
              <p:nvPr/>
            </p:nvPicPr>
            <p:blipFill>
              <a:blip r:embed="rId9"/>
              <a:srcRect/>
              <a:stretch>
                <a:fillRect/>
              </a:stretch>
            </p:blipFill>
            <p:spPr bwMode="auto">
              <a:xfrm>
                <a:off x="1296" y="1440"/>
                <a:ext cx="1026" cy="684"/>
              </a:xfrm>
              <a:prstGeom prst="rect">
                <a:avLst/>
              </a:prstGeom>
              <a:noFill/>
              <a:ln w="9525">
                <a:noFill/>
                <a:miter lim="800000"/>
                <a:headEnd/>
                <a:tailEnd/>
              </a:ln>
            </p:spPr>
          </p:pic>
        </p:grpSp>
        <p:sp>
          <p:nvSpPr>
            <p:cNvPr id="29714" name="Line 22"/>
            <p:cNvSpPr>
              <a:spLocks noChangeShapeType="1"/>
            </p:cNvSpPr>
            <p:nvPr/>
          </p:nvSpPr>
          <p:spPr bwMode="auto">
            <a:xfrm>
              <a:off x="3936" y="2064"/>
              <a:ext cx="720" cy="1"/>
            </a:xfrm>
            <a:prstGeom prst="line">
              <a:avLst/>
            </a:prstGeom>
            <a:noFill/>
            <a:ln w="38100" cap="sq">
              <a:solidFill>
                <a:schemeClr val="tx1"/>
              </a:solidFill>
              <a:round/>
              <a:headEnd type="none" w="sm" len="sm"/>
              <a:tailEnd type="none" w="sm" len="sm"/>
            </a:ln>
          </p:spPr>
          <p:txBody>
            <a:bodyPr wrap="none"/>
            <a:lstStyle/>
            <a:p>
              <a:endParaRPr lang="en-US"/>
            </a:p>
          </p:txBody>
        </p:sp>
        <p:pic>
          <p:nvPicPr>
            <p:cNvPr id="29715" name="Picture 23" descr="BS00233_"/>
            <p:cNvPicPr>
              <a:picLocks noChangeAspect="1" noChangeArrowheads="1"/>
            </p:cNvPicPr>
            <p:nvPr/>
          </p:nvPicPr>
          <p:blipFill>
            <a:blip r:embed="rId6"/>
            <a:srcRect/>
            <a:stretch>
              <a:fillRect/>
            </a:stretch>
          </p:blipFill>
          <p:spPr bwMode="auto">
            <a:xfrm>
              <a:off x="4512" y="2880"/>
              <a:ext cx="1105" cy="847"/>
            </a:xfrm>
            <a:prstGeom prst="rect">
              <a:avLst/>
            </a:prstGeom>
            <a:noFill/>
            <a:ln w="9525">
              <a:noFill/>
              <a:miter lim="800000"/>
              <a:headEnd/>
              <a:tailEnd/>
            </a:ln>
          </p:spPr>
        </p:pic>
        <p:pic>
          <p:nvPicPr>
            <p:cNvPr id="29716" name="Picture 24" descr="BS00233_"/>
            <p:cNvPicPr>
              <a:picLocks noChangeAspect="1" noChangeArrowheads="1"/>
            </p:cNvPicPr>
            <p:nvPr/>
          </p:nvPicPr>
          <p:blipFill>
            <a:blip r:embed="rId6"/>
            <a:srcRect/>
            <a:stretch>
              <a:fillRect/>
            </a:stretch>
          </p:blipFill>
          <p:spPr bwMode="auto">
            <a:xfrm>
              <a:off x="1920" y="2928"/>
              <a:ext cx="1105" cy="847"/>
            </a:xfrm>
            <a:prstGeom prst="rect">
              <a:avLst/>
            </a:prstGeom>
            <a:noFill/>
            <a:ln w="9525">
              <a:noFill/>
              <a:miter lim="800000"/>
              <a:headEnd/>
              <a:tailEnd/>
            </a:ln>
          </p:spPr>
        </p:pic>
        <p:pic>
          <p:nvPicPr>
            <p:cNvPr id="29717" name="Picture 25" descr="BS00233_"/>
            <p:cNvPicPr>
              <a:picLocks noChangeAspect="1" noChangeArrowheads="1"/>
            </p:cNvPicPr>
            <p:nvPr/>
          </p:nvPicPr>
          <p:blipFill>
            <a:blip r:embed="rId6"/>
            <a:srcRect/>
            <a:stretch>
              <a:fillRect/>
            </a:stretch>
          </p:blipFill>
          <p:spPr bwMode="auto">
            <a:xfrm>
              <a:off x="3264" y="2928"/>
              <a:ext cx="1105" cy="847"/>
            </a:xfrm>
            <a:prstGeom prst="rect">
              <a:avLst/>
            </a:prstGeom>
            <a:noFill/>
            <a:ln w="9525">
              <a:noFill/>
              <a:miter lim="800000"/>
              <a:headEnd/>
              <a:tailEnd/>
            </a:ln>
          </p:spPr>
        </p:pic>
        <p:sp>
          <p:nvSpPr>
            <p:cNvPr id="29718" name="Line 26"/>
            <p:cNvSpPr>
              <a:spLocks noChangeShapeType="1"/>
            </p:cNvSpPr>
            <p:nvPr/>
          </p:nvSpPr>
          <p:spPr bwMode="auto">
            <a:xfrm>
              <a:off x="1440" y="2640"/>
              <a:ext cx="4176" cy="1"/>
            </a:xfrm>
            <a:prstGeom prst="line">
              <a:avLst/>
            </a:prstGeom>
            <a:noFill/>
            <a:ln w="38100" cap="sq">
              <a:solidFill>
                <a:schemeClr val="tx1"/>
              </a:solidFill>
              <a:round/>
              <a:headEnd type="none" w="sm" len="sm"/>
              <a:tailEnd type="none" w="sm" len="sm"/>
            </a:ln>
          </p:spPr>
          <p:txBody>
            <a:bodyPr wrap="none"/>
            <a:lstStyle/>
            <a:p>
              <a:endParaRPr lang="en-US"/>
            </a:p>
          </p:txBody>
        </p:sp>
        <p:sp>
          <p:nvSpPr>
            <p:cNvPr id="29719" name="Line 27"/>
            <p:cNvSpPr>
              <a:spLocks noChangeShapeType="1"/>
            </p:cNvSpPr>
            <p:nvPr/>
          </p:nvSpPr>
          <p:spPr bwMode="auto">
            <a:xfrm>
              <a:off x="2544" y="2640"/>
              <a:ext cx="1" cy="336"/>
            </a:xfrm>
            <a:prstGeom prst="line">
              <a:avLst/>
            </a:prstGeom>
            <a:noFill/>
            <a:ln w="38100" cap="sq">
              <a:solidFill>
                <a:schemeClr val="tx1"/>
              </a:solidFill>
              <a:round/>
              <a:headEnd type="none" w="sm" len="sm"/>
              <a:tailEnd type="none" w="sm" len="sm"/>
            </a:ln>
          </p:spPr>
          <p:txBody>
            <a:bodyPr wrap="none"/>
            <a:lstStyle/>
            <a:p>
              <a:endParaRPr lang="en-US"/>
            </a:p>
          </p:txBody>
        </p:sp>
        <p:sp>
          <p:nvSpPr>
            <p:cNvPr id="29720" name="Line 28"/>
            <p:cNvSpPr>
              <a:spLocks noChangeShapeType="1"/>
            </p:cNvSpPr>
            <p:nvPr/>
          </p:nvSpPr>
          <p:spPr bwMode="auto">
            <a:xfrm>
              <a:off x="3984" y="2640"/>
              <a:ext cx="1" cy="288"/>
            </a:xfrm>
            <a:prstGeom prst="line">
              <a:avLst/>
            </a:prstGeom>
            <a:noFill/>
            <a:ln w="38100" cap="sq">
              <a:solidFill>
                <a:schemeClr val="tx1"/>
              </a:solidFill>
              <a:round/>
              <a:headEnd type="none" w="sm" len="sm"/>
              <a:tailEnd type="none" w="sm" len="sm"/>
            </a:ln>
          </p:spPr>
          <p:txBody>
            <a:bodyPr wrap="none"/>
            <a:lstStyle/>
            <a:p>
              <a:endParaRPr lang="en-US"/>
            </a:p>
          </p:txBody>
        </p:sp>
        <p:sp>
          <p:nvSpPr>
            <p:cNvPr id="29721" name="Line 29"/>
            <p:cNvSpPr>
              <a:spLocks noChangeShapeType="1"/>
            </p:cNvSpPr>
            <p:nvPr/>
          </p:nvSpPr>
          <p:spPr bwMode="auto">
            <a:xfrm>
              <a:off x="5232" y="2640"/>
              <a:ext cx="1" cy="240"/>
            </a:xfrm>
            <a:prstGeom prst="line">
              <a:avLst/>
            </a:prstGeom>
            <a:noFill/>
            <a:ln w="38100" cap="sq">
              <a:solidFill>
                <a:schemeClr val="tx1"/>
              </a:solidFill>
              <a:round/>
              <a:headEnd type="none" w="sm" len="sm"/>
              <a:tailEnd type="none" w="sm" len="sm"/>
            </a:ln>
          </p:spPr>
          <p:txBody>
            <a:bodyPr wrap="none"/>
            <a:lstStyle/>
            <a:p>
              <a:endParaRPr lang="en-US"/>
            </a:p>
          </p:txBody>
        </p:sp>
        <p:sp>
          <p:nvSpPr>
            <p:cNvPr id="29722" name="Line 30"/>
            <p:cNvSpPr>
              <a:spLocks noChangeShapeType="1"/>
            </p:cNvSpPr>
            <p:nvPr/>
          </p:nvSpPr>
          <p:spPr bwMode="auto">
            <a:xfrm flipV="1">
              <a:off x="3648" y="2352"/>
              <a:ext cx="1" cy="288"/>
            </a:xfrm>
            <a:prstGeom prst="line">
              <a:avLst/>
            </a:prstGeom>
            <a:noFill/>
            <a:ln w="38100" cap="sq">
              <a:solidFill>
                <a:schemeClr val="tx1"/>
              </a:solidFill>
              <a:round/>
              <a:headEnd type="none" w="sm" len="sm"/>
              <a:tailEnd type="none" w="sm" len="sm"/>
            </a:ln>
          </p:spPr>
          <p:txBody>
            <a:bodyPr wrap="none"/>
            <a:lstStyle/>
            <a:p>
              <a:endParaRPr lang="en-US"/>
            </a:p>
          </p:txBody>
        </p:sp>
        <p:sp>
          <p:nvSpPr>
            <p:cNvPr id="29723" name="Line 31"/>
            <p:cNvSpPr>
              <a:spLocks noChangeShapeType="1"/>
            </p:cNvSpPr>
            <p:nvPr/>
          </p:nvSpPr>
          <p:spPr bwMode="auto">
            <a:xfrm>
              <a:off x="1872" y="2352"/>
              <a:ext cx="1" cy="288"/>
            </a:xfrm>
            <a:prstGeom prst="line">
              <a:avLst/>
            </a:prstGeom>
            <a:noFill/>
            <a:ln w="38100" cap="sq">
              <a:solidFill>
                <a:schemeClr val="tx1"/>
              </a:solidFill>
              <a:round/>
              <a:headEnd type="none" w="sm" len="sm"/>
              <a:tailEnd type="none" w="sm" len="sm"/>
            </a:ln>
          </p:spPr>
          <p:txBody>
            <a:bodyPr wrap="none"/>
            <a:lstStyle/>
            <a:p>
              <a:endParaRPr lang="en-US"/>
            </a:p>
          </p:txBody>
        </p:sp>
        <p:pic>
          <p:nvPicPr>
            <p:cNvPr id="29724" name="Picture 32" descr="BD09209_"/>
            <p:cNvPicPr>
              <a:picLocks noChangeAspect="1" noChangeArrowheads="1"/>
            </p:cNvPicPr>
            <p:nvPr/>
          </p:nvPicPr>
          <p:blipFill>
            <a:blip r:embed="rId7"/>
            <a:srcRect/>
            <a:stretch>
              <a:fillRect/>
            </a:stretch>
          </p:blipFill>
          <p:spPr bwMode="auto">
            <a:xfrm>
              <a:off x="4416" y="1392"/>
              <a:ext cx="1130" cy="1052"/>
            </a:xfrm>
            <a:prstGeom prst="rect">
              <a:avLst/>
            </a:prstGeom>
            <a:noFill/>
            <a:ln w="9525">
              <a:noFill/>
              <a:miter lim="800000"/>
              <a:headEnd/>
              <a:tailEnd/>
            </a:ln>
          </p:spPr>
        </p:pic>
        <p:pic>
          <p:nvPicPr>
            <p:cNvPr id="29725" name="Picture 33" descr="BS00055_"/>
            <p:cNvPicPr>
              <a:picLocks noChangeAspect="1" noChangeArrowheads="1"/>
            </p:cNvPicPr>
            <p:nvPr/>
          </p:nvPicPr>
          <p:blipFill>
            <a:blip r:embed="rId8"/>
            <a:srcRect/>
            <a:stretch>
              <a:fillRect/>
            </a:stretch>
          </p:blipFill>
          <p:spPr bwMode="auto">
            <a:xfrm>
              <a:off x="3024" y="1680"/>
              <a:ext cx="1047" cy="683"/>
            </a:xfrm>
            <a:prstGeom prst="rect">
              <a:avLst/>
            </a:prstGeom>
            <a:noFill/>
            <a:ln w="9525">
              <a:noFill/>
              <a:miter lim="800000"/>
              <a:headEnd/>
              <a:tailEnd/>
            </a:ln>
          </p:spPr>
        </p:pic>
        <p:pic>
          <p:nvPicPr>
            <p:cNvPr id="29726" name="Picture 34" descr="BS00089_"/>
            <p:cNvPicPr>
              <a:picLocks noChangeAspect="1" noChangeArrowheads="1"/>
            </p:cNvPicPr>
            <p:nvPr/>
          </p:nvPicPr>
          <p:blipFill>
            <a:blip r:embed="rId9"/>
            <a:srcRect/>
            <a:stretch>
              <a:fillRect/>
            </a:stretch>
          </p:blipFill>
          <p:spPr bwMode="auto">
            <a:xfrm>
              <a:off x="1392" y="1680"/>
              <a:ext cx="1026" cy="684"/>
            </a:xfrm>
            <a:prstGeom prst="rect">
              <a:avLst/>
            </a:prstGeom>
            <a:noFill/>
            <a:ln w="9525">
              <a:noFill/>
              <a:miter lim="800000"/>
              <a:headEnd/>
              <a:tailEnd/>
            </a:ln>
          </p:spPr>
        </p:pic>
      </p:grpSp>
      <p:sp>
        <p:nvSpPr>
          <p:cNvPr id="29706" name="cddrive"/>
          <p:cNvSpPr>
            <a:spLocks noEditPoints="1" noChangeArrowheads="1"/>
          </p:cNvSpPr>
          <p:nvPr/>
        </p:nvSpPr>
        <p:spPr bwMode="auto">
          <a:xfrm>
            <a:off x="5710238" y="3660775"/>
            <a:ext cx="1138237" cy="692150"/>
          </a:xfrm>
          <a:custGeom>
            <a:avLst/>
            <a:gdLst>
              <a:gd name="T0" fmla="*/ 2147483647 w 21600"/>
              <a:gd name="T1" fmla="*/ 0 h 21600"/>
              <a:gd name="T2" fmla="*/ 2147483647 w 21600"/>
              <a:gd name="T3" fmla="*/ 2147483647 h 21600"/>
              <a:gd name="T4" fmla="*/ 2147483647 w 21600"/>
              <a:gd name="T5" fmla="*/ 2147483647 h 21600"/>
              <a:gd name="T6" fmla="*/ 0 w 21600"/>
              <a:gd name="T7" fmla="*/ 2147483647 h 21600"/>
              <a:gd name="T8" fmla="*/ 0 60000 65536"/>
              <a:gd name="T9" fmla="*/ 0 60000 65536"/>
              <a:gd name="T10" fmla="*/ 0 60000 65536"/>
              <a:gd name="T11" fmla="*/ 0 60000 65536"/>
              <a:gd name="T12" fmla="*/ 686 w 21600"/>
              <a:gd name="T13" fmla="*/ 23059 h 21600"/>
              <a:gd name="T14" fmla="*/ 21005 w 21600"/>
              <a:gd name="T15" fmla="*/ 30503 h 21600"/>
            </a:gdLst>
            <a:ahLst/>
            <a:cxnLst>
              <a:cxn ang="T8">
                <a:pos x="T0" y="T1"/>
              </a:cxn>
              <a:cxn ang="T9">
                <a:pos x="T2" y="T3"/>
              </a:cxn>
              <a:cxn ang="T10">
                <a:pos x="T4" y="T5"/>
              </a:cxn>
              <a:cxn ang="T11">
                <a:pos x="T6" y="T7"/>
              </a:cxn>
            </a:cxnLst>
            <a:rect l="T12" t="T13" r="T14" b="T15"/>
            <a:pathLst>
              <a:path w="21600" h="21600" extrusionOk="0">
                <a:moveTo>
                  <a:pt x="2563" y="12259"/>
                </a:moveTo>
                <a:lnTo>
                  <a:pt x="2563" y="12843"/>
                </a:lnTo>
                <a:lnTo>
                  <a:pt x="2746" y="13427"/>
                </a:lnTo>
                <a:lnTo>
                  <a:pt x="2929" y="14303"/>
                </a:lnTo>
                <a:lnTo>
                  <a:pt x="3112" y="14886"/>
                </a:lnTo>
                <a:lnTo>
                  <a:pt x="3478" y="15470"/>
                </a:lnTo>
                <a:lnTo>
                  <a:pt x="3844" y="16054"/>
                </a:lnTo>
                <a:lnTo>
                  <a:pt x="4393" y="16638"/>
                </a:lnTo>
                <a:lnTo>
                  <a:pt x="4942" y="17222"/>
                </a:lnTo>
                <a:lnTo>
                  <a:pt x="5492" y="17514"/>
                </a:lnTo>
                <a:lnTo>
                  <a:pt x="6224" y="18097"/>
                </a:lnTo>
                <a:lnTo>
                  <a:pt x="6773" y="18389"/>
                </a:lnTo>
                <a:lnTo>
                  <a:pt x="7505" y="18681"/>
                </a:lnTo>
                <a:lnTo>
                  <a:pt x="8237" y="18973"/>
                </a:lnTo>
                <a:lnTo>
                  <a:pt x="9153" y="18973"/>
                </a:lnTo>
                <a:lnTo>
                  <a:pt x="9885" y="19265"/>
                </a:lnTo>
                <a:lnTo>
                  <a:pt x="10800" y="19265"/>
                </a:lnTo>
                <a:lnTo>
                  <a:pt x="11532" y="19265"/>
                </a:lnTo>
                <a:lnTo>
                  <a:pt x="12447" y="18973"/>
                </a:lnTo>
                <a:lnTo>
                  <a:pt x="13180" y="18973"/>
                </a:lnTo>
                <a:lnTo>
                  <a:pt x="13912" y="18681"/>
                </a:lnTo>
                <a:lnTo>
                  <a:pt x="14644" y="18389"/>
                </a:lnTo>
                <a:lnTo>
                  <a:pt x="15376" y="18097"/>
                </a:lnTo>
                <a:lnTo>
                  <a:pt x="16108" y="17514"/>
                </a:lnTo>
                <a:lnTo>
                  <a:pt x="16658" y="17222"/>
                </a:lnTo>
                <a:lnTo>
                  <a:pt x="17207" y="16638"/>
                </a:lnTo>
                <a:lnTo>
                  <a:pt x="17573" y="16054"/>
                </a:lnTo>
                <a:lnTo>
                  <a:pt x="18122" y="15470"/>
                </a:lnTo>
                <a:lnTo>
                  <a:pt x="18305" y="14886"/>
                </a:lnTo>
                <a:lnTo>
                  <a:pt x="18671" y="14303"/>
                </a:lnTo>
                <a:lnTo>
                  <a:pt x="18854" y="13427"/>
                </a:lnTo>
                <a:lnTo>
                  <a:pt x="19037" y="12843"/>
                </a:lnTo>
                <a:lnTo>
                  <a:pt x="19037" y="12259"/>
                </a:lnTo>
                <a:lnTo>
                  <a:pt x="2563" y="12259"/>
                </a:lnTo>
                <a:close/>
              </a:path>
              <a:path w="21600" h="21600" extrusionOk="0">
                <a:moveTo>
                  <a:pt x="2563" y="12259"/>
                </a:moveTo>
                <a:lnTo>
                  <a:pt x="9153" y="12259"/>
                </a:lnTo>
                <a:lnTo>
                  <a:pt x="9153" y="12551"/>
                </a:lnTo>
                <a:lnTo>
                  <a:pt x="9336" y="12843"/>
                </a:lnTo>
                <a:lnTo>
                  <a:pt x="9519" y="13135"/>
                </a:lnTo>
                <a:lnTo>
                  <a:pt x="9702" y="13135"/>
                </a:lnTo>
                <a:lnTo>
                  <a:pt x="9885" y="13427"/>
                </a:lnTo>
                <a:lnTo>
                  <a:pt x="10068" y="13719"/>
                </a:lnTo>
                <a:lnTo>
                  <a:pt x="10434" y="13719"/>
                </a:lnTo>
                <a:lnTo>
                  <a:pt x="10800" y="13719"/>
                </a:lnTo>
                <a:lnTo>
                  <a:pt x="10983" y="13719"/>
                </a:lnTo>
                <a:lnTo>
                  <a:pt x="11349" y="13719"/>
                </a:lnTo>
                <a:lnTo>
                  <a:pt x="11715" y="13427"/>
                </a:lnTo>
                <a:lnTo>
                  <a:pt x="11898" y="13135"/>
                </a:lnTo>
                <a:lnTo>
                  <a:pt x="12081" y="13135"/>
                </a:lnTo>
                <a:lnTo>
                  <a:pt x="12264" y="12843"/>
                </a:lnTo>
                <a:lnTo>
                  <a:pt x="12264" y="12551"/>
                </a:lnTo>
                <a:lnTo>
                  <a:pt x="12264" y="12259"/>
                </a:lnTo>
                <a:lnTo>
                  <a:pt x="9153" y="12259"/>
                </a:lnTo>
                <a:lnTo>
                  <a:pt x="2563" y="12259"/>
                </a:lnTo>
                <a:close/>
              </a:path>
              <a:path w="21600" h="21600" extrusionOk="0">
                <a:moveTo>
                  <a:pt x="21600" y="7589"/>
                </a:moveTo>
                <a:lnTo>
                  <a:pt x="17756" y="0"/>
                </a:lnTo>
                <a:lnTo>
                  <a:pt x="10800" y="0"/>
                </a:lnTo>
                <a:lnTo>
                  <a:pt x="3844" y="0"/>
                </a:lnTo>
                <a:lnTo>
                  <a:pt x="0" y="7589"/>
                </a:lnTo>
                <a:lnTo>
                  <a:pt x="0" y="10800"/>
                </a:lnTo>
                <a:lnTo>
                  <a:pt x="0" y="18097"/>
                </a:lnTo>
                <a:lnTo>
                  <a:pt x="1464" y="18097"/>
                </a:lnTo>
                <a:lnTo>
                  <a:pt x="1464" y="21600"/>
                </a:lnTo>
                <a:lnTo>
                  <a:pt x="10800" y="21600"/>
                </a:lnTo>
                <a:lnTo>
                  <a:pt x="19953" y="21600"/>
                </a:lnTo>
                <a:lnTo>
                  <a:pt x="19953" y="18097"/>
                </a:lnTo>
                <a:lnTo>
                  <a:pt x="21600" y="18097"/>
                </a:lnTo>
                <a:lnTo>
                  <a:pt x="21600" y="11092"/>
                </a:lnTo>
                <a:lnTo>
                  <a:pt x="21600" y="7589"/>
                </a:lnTo>
              </a:path>
              <a:path w="21600" h="21600" extrusionOk="0">
                <a:moveTo>
                  <a:pt x="1647" y="18097"/>
                </a:moveTo>
                <a:lnTo>
                  <a:pt x="6407" y="18097"/>
                </a:lnTo>
                <a:moveTo>
                  <a:pt x="19953" y="18097"/>
                </a:moveTo>
                <a:lnTo>
                  <a:pt x="15010" y="18097"/>
                </a:lnTo>
                <a:moveTo>
                  <a:pt x="0" y="7589"/>
                </a:moveTo>
                <a:lnTo>
                  <a:pt x="21417" y="7589"/>
                </a:lnTo>
                <a:lnTo>
                  <a:pt x="21600" y="7589"/>
                </a:lnTo>
              </a:path>
            </a:pathLst>
          </a:custGeom>
          <a:solidFill>
            <a:srgbClr val="FFFFCC"/>
          </a:solidFill>
          <a:ln w="9525">
            <a:solidFill>
              <a:srgbClr val="000000"/>
            </a:solidFill>
            <a:miter lim="800000"/>
            <a:headEnd/>
            <a:tailEnd/>
          </a:ln>
        </p:spPr>
        <p:txBody>
          <a:bodyPr lIns="92482" tIns="46241" rIns="92482" bIns="46241"/>
          <a:lstStyle/>
          <a:p>
            <a:endParaRPr lang="en-US"/>
          </a:p>
        </p:txBody>
      </p:sp>
      <p:grpSp>
        <p:nvGrpSpPr>
          <p:cNvPr id="29707" name="Group 1028"/>
          <p:cNvGrpSpPr>
            <a:grpSpLocks/>
          </p:cNvGrpSpPr>
          <p:nvPr/>
        </p:nvGrpSpPr>
        <p:grpSpPr bwMode="auto">
          <a:xfrm>
            <a:off x="3932238" y="4584700"/>
            <a:ext cx="871537" cy="946150"/>
            <a:chOff x="3631" y="1871"/>
            <a:chExt cx="1928" cy="2092"/>
          </a:xfrm>
        </p:grpSpPr>
        <p:pic>
          <p:nvPicPr>
            <p:cNvPr id="29709" name="Picture 1029" descr="BS00233_"/>
            <p:cNvPicPr>
              <a:picLocks noChangeAspect="1" noChangeArrowheads="1"/>
            </p:cNvPicPr>
            <p:nvPr/>
          </p:nvPicPr>
          <p:blipFill>
            <a:blip r:embed="rId6"/>
            <a:srcRect/>
            <a:stretch>
              <a:fillRect/>
            </a:stretch>
          </p:blipFill>
          <p:spPr bwMode="auto">
            <a:xfrm>
              <a:off x="3631" y="3204"/>
              <a:ext cx="897" cy="759"/>
            </a:xfrm>
            <a:prstGeom prst="rect">
              <a:avLst/>
            </a:prstGeom>
            <a:noFill/>
            <a:ln w="9525">
              <a:noFill/>
              <a:miter lim="800000"/>
              <a:headEnd/>
              <a:tailEnd/>
            </a:ln>
          </p:spPr>
        </p:pic>
        <p:pic>
          <p:nvPicPr>
            <p:cNvPr id="29710" name="Picture 1030" descr="BS00233_"/>
            <p:cNvPicPr>
              <a:picLocks noChangeAspect="1" noChangeArrowheads="1"/>
            </p:cNvPicPr>
            <p:nvPr/>
          </p:nvPicPr>
          <p:blipFill>
            <a:blip r:embed="rId6"/>
            <a:srcRect/>
            <a:stretch>
              <a:fillRect/>
            </a:stretch>
          </p:blipFill>
          <p:spPr bwMode="auto">
            <a:xfrm>
              <a:off x="4617" y="1871"/>
              <a:ext cx="942" cy="781"/>
            </a:xfrm>
            <a:prstGeom prst="rect">
              <a:avLst/>
            </a:prstGeom>
            <a:noFill/>
            <a:ln w="9525">
              <a:noFill/>
              <a:miter lim="800000"/>
              <a:headEnd/>
              <a:tailEnd/>
            </a:ln>
          </p:spPr>
        </p:pic>
        <p:sp>
          <p:nvSpPr>
            <p:cNvPr id="29711" name="Line 1031"/>
            <p:cNvSpPr>
              <a:spLocks noChangeShapeType="1"/>
            </p:cNvSpPr>
            <p:nvPr/>
          </p:nvSpPr>
          <p:spPr bwMode="auto">
            <a:xfrm>
              <a:off x="4393" y="3495"/>
              <a:ext cx="807" cy="0"/>
            </a:xfrm>
            <a:prstGeom prst="line">
              <a:avLst/>
            </a:prstGeom>
            <a:noFill/>
            <a:ln w="38100" cap="sq">
              <a:solidFill>
                <a:schemeClr val="tx1"/>
              </a:solidFill>
              <a:round/>
              <a:headEnd type="none" w="sm" len="sm"/>
              <a:tailEnd type="none" w="sm" len="sm"/>
            </a:ln>
          </p:spPr>
          <p:txBody>
            <a:bodyPr wrap="none"/>
            <a:lstStyle/>
            <a:p>
              <a:endParaRPr lang="en-US"/>
            </a:p>
          </p:txBody>
        </p:sp>
        <p:sp>
          <p:nvSpPr>
            <p:cNvPr id="29712" name="Line 1032"/>
            <p:cNvSpPr>
              <a:spLocks noChangeShapeType="1"/>
            </p:cNvSpPr>
            <p:nvPr/>
          </p:nvSpPr>
          <p:spPr bwMode="auto">
            <a:xfrm>
              <a:off x="5200" y="2670"/>
              <a:ext cx="0" cy="825"/>
            </a:xfrm>
            <a:prstGeom prst="line">
              <a:avLst/>
            </a:prstGeom>
            <a:noFill/>
            <a:ln w="38100" cap="sq">
              <a:solidFill>
                <a:schemeClr val="tx1"/>
              </a:solidFill>
              <a:round/>
              <a:headEnd type="none" w="sm" len="sm"/>
              <a:tailEnd type="none" w="sm" len="sm"/>
            </a:ln>
          </p:spPr>
          <p:txBody>
            <a:bodyPr wrap="none"/>
            <a:lstStyle/>
            <a:p>
              <a:endParaRPr lang="en-US"/>
            </a:p>
          </p:txBody>
        </p:sp>
      </p:grpSp>
      <p:graphicFrame>
        <p:nvGraphicFramePr>
          <p:cNvPr id="29708" name="Object 1024"/>
          <p:cNvGraphicFramePr>
            <a:graphicFrameLocks noChangeAspect="1"/>
          </p:cNvGraphicFramePr>
          <p:nvPr/>
        </p:nvGraphicFramePr>
        <p:xfrm>
          <a:off x="2436813" y="5200650"/>
          <a:ext cx="901700" cy="1135063"/>
        </p:xfrm>
        <a:graphic>
          <a:graphicData uri="http://schemas.openxmlformats.org/presentationml/2006/ole">
            <p:oleObj spid="_x0000_s29708" name="Clip" r:id="rId10" imgW="3025775" imgH="3252788" progId="">
              <p:embed/>
            </p:oleObj>
          </a:graphicData>
        </a:graphic>
      </p:graphicFrame>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a:xfrm>
            <a:off x="457200" y="274638"/>
            <a:ext cx="8229600" cy="487362"/>
          </a:xfrm>
        </p:spPr>
        <p:txBody>
          <a:bodyPr/>
          <a:lstStyle/>
          <a:p>
            <a:pPr eaLnBrk="1" hangingPunct="1"/>
            <a:r>
              <a:rPr lang="en-US" altLang="en-US" sz="1800" b="1" u="sng" smtClean="0"/>
              <a:t>A.10 communications and operations management</a:t>
            </a:r>
          </a:p>
        </p:txBody>
      </p:sp>
      <p:sp>
        <p:nvSpPr>
          <p:cNvPr id="3" name="Rectangle 2"/>
          <p:cNvSpPr/>
          <p:nvPr/>
        </p:nvSpPr>
        <p:spPr>
          <a:xfrm>
            <a:off x="76200" y="838200"/>
            <a:ext cx="2514600" cy="1219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u="sng" dirty="0">
                <a:solidFill>
                  <a:srgbClr val="FFFFFF"/>
                </a:solidFill>
              </a:rPr>
              <a:t>A.10.1 Operational procedures and responsibilities</a:t>
            </a:r>
          </a:p>
          <a:p>
            <a:pPr algn="ctr">
              <a:defRPr/>
            </a:pPr>
            <a:r>
              <a:rPr lang="en-US" sz="1200" dirty="0">
                <a:solidFill>
                  <a:srgbClr val="FFFFFF"/>
                </a:solidFill>
              </a:rPr>
              <a:t>Objective: To ensure the correct and secure operation of information processing facilities.</a:t>
            </a:r>
            <a:endParaRPr lang="en-US" sz="1200" u="sng" dirty="0">
              <a:solidFill>
                <a:srgbClr val="FFFFFF"/>
              </a:solidFill>
            </a:endParaRPr>
          </a:p>
        </p:txBody>
      </p:sp>
      <p:sp>
        <p:nvSpPr>
          <p:cNvPr id="6" name="Rectangle 5"/>
          <p:cNvSpPr/>
          <p:nvPr/>
        </p:nvSpPr>
        <p:spPr>
          <a:xfrm>
            <a:off x="2743200" y="838200"/>
            <a:ext cx="3124200" cy="1219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100" u="sng" dirty="0">
                <a:solidFill>
                  <a:srgbClr val="FFFFFF"/>
                </a:solidFill>
              </a:rPr>
              <a:t>A.10.2 Third service delivery management</a:t>
            </a:r>
          </a:p>
          <a:p>
            <a:pPr algn="ctr">
              <a:defRPr/>
            </a:pPr>
            <a:r>
              <a:rPr lang="en-US" sz="1100" dirty="0">
                <a:solidFill>
                  <a:srgbClr val="FFFFFF"/>
                </a:solidFill>
              </a:rPr>
              <a:t>Objective: To implement and maintain the appropriate level of information security and service delivery in line with third party service delivery agreements.</a:t>
            </a:r>
          </a:p>
        </p:txBody>
      </p:sp>
      <p:sp>
        <p:nvSpPr>
          <p:cNvPr id="7" name="Rectangle 6"/>
          <p:cNvSpPr/>
          <p:nvPr/>
        </p:nvSpPr>
        <p:spPr>
          <a:xfrm>
            <a:off x="6172200" y="914400"/>
            <a:ext cx="2438400" cy="1143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u="sng" dirty="0">
                <a:solidFill>
                  <a:srgbClr val="FFFFFF"/>
                </a:solidFill>
              </a:rPr>
              <a:t>A.10.3 System planning and acceptance</a:t>
            </a:r>
          </a:p>
          <a:p>
            <a:pPr algn="ctr">
              <a:defRPr/>
            </a:pPr>
            <a:r>
              <a:rPr lang="en-US" sz="1200" dirty="0">
                <a:solidFill>
                  <a:srgbClr val="FFFFFF"/>
                </a:solidFill>
              </a:rPr>
              <a:t>Objective: To minimize the risk of system failures.</a:t>
            </a:r>
          </a:p>
        </p:txBody>
      </p:sp>
      <p:cxnSp>
        <p:nvCxnSpPr>
          <p:cNvPr id="10" name="Straight Connector 9"/>
          <p:cNvCxnSpPr/>
          <p:nvPr/>
        </p:nvCxnSpPr>
        <p:spPr>
          <a:xfrm rot="5400000">
            <a:off x="-1981199" y="4114800"/>
            <a:ext cx="4572000" cy="3175"/>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5400000">
            <a:off x="4191794" y="4114006"/>
            <a:ext cx="45720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5400000">
            <a:off x="762794" y="4114006"/>
            <a:ext cx="45720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304800" y="2286000"/>
            <a:ext cx="228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304800" y="3200400"/>
            <a:ext cx="228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304800" y="4191000"/>
            <a:ext cx="228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304800" y="5181600"/>
            <a:ext cx="228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3048000" y="2362200"/>
            <a:ext cx="228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a:off x="3048000" y="3505200"/>
            <a:ext cx="228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a:off x="3048000" y="4724400"/>
            <a:ext cx="228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a:off x="6477000" y="3124200"/>
            <a:ext cx="228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a:off x="6477000" y="4876800"/>
            <a:ext cx="228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0738" name="TextBox 24"/>
          <p:cNvSpPr txBox="1">
            <a:spLocks noChangeArrowheads="1"/>
          </p:cNvSpPr>
          <p:nvPr/>
        </p:nvSpPr>
        <p:spPr bwMode="auto">
          <a:xfrm>
            <a:off x="533400" y="2057400"/>
            <a:ext cx="2133600" cy="523875"/>
          </a:xfrm>
          <a:prstGeom prst="rect">
            <a:avLst/>
          </a:prstGeom>
          <a:noFill/>
          <a:ln w="9525">
            <a:noFill/>
            <a:miter lim="800000"/>
            <a:headEnd/>
            <a:tailEnd/>
          </a:ln>
        </p:spPr>
        <p:txBody>
          <a:bodyPr>
            <a:spAutoFit/>
          </a:bodyPr>
          <a:lstStyle/>
          <a:p>
            <a:pPr eaLnBrk="1" hangingPunct="1"/>
            <a:r>
              <a:rPr lang="en-US" altLang="en-US" sz="1400">
                <a:solidFill>
                  <a:srgbClr val="000000"/>
                </a:solidFill>
                <a:cs typeface="Arial" pitchFamily="34" charset="0"/>
              </a:rPr>
              <a:t>A.10.1.1 Documented operating procedures</a:t>
            </a:r>
          </a:p>
        </p:txBody>
      </p:sp>
      <p:sp>
        <p:nvSpPr>
          <p:cNvPr id="30739" name="TextBox 25"/>
          <p:cNvSpPr txBox="1">
            <a:spLocks noChangeArrowheads="1"/>
          </p:cNvSpPr>
          <p:nvPr/>
        </p:nvSpPr>
        <p:spPr bwMode="auto">
          <a:xfrm>
            <a:off x="533400" y="3048000"/>
            <a:ext cx="2057400" cy="307975"/>
          </a:xfrm>
          <a:prstGeom prst="rect">
            <a:avLst/>
          </a:prstGeom>
          <a:noFill/>
          <a:ln w="9525">
            <a:noFill/>
            <a:miter lim="800000"/>
            <a:headEnd/>
            <a:tailEnd/>
          </a:ln>
        </p:spPr>
        <p:txBody>
          <a:bodyPr>
            <a:spAutoFit/>
          </a:bodyPr>
          <a:lstStyle/>
          <a:p>
            <a:pPr eaLnBrk="1" hangingPunct="1"/>
            <a:r>
              <a:rPr lang="en-US" altLang="en-US" sz="1400">
                <a:solidFill>
                  <a:srgbClr val="000000"/>
                </a:solidFill>
                <a:cs typeface="Arial" pitchFamily="34" charset="0"/>
              </a:rPr>
              <a:t>Change management</a:t>
            </a:r>
          </a:p>
        </p:txBody>
      </p:sp>
      <p:sp>
        <p:nvSpPr>
          <p:cNvPr id="30740" name="TextBox 26"/>
          <p:cNvSpPr txBox="1">
            <a:spLocks noChangeArrowheads="1"/>
          </p:cNvSpPr>
          <p:nvPr/>
        </p:nvSpPr>
        <p:spPr bwMode="auto">
          <a:xfrm>
            <a:off x="533400" y="3962400"/>
            <a:ext cx="2133600" cy="523875"/>
          </a:xfrm>
          <a:prstGeom prst="rect">
            <a:avLst/>
          </a:prstGeom>
          <a:noFill/>
          <a:ln w="9525">
            <a:noFill/>
            <a:miter lim="800000"/>
            <a:headEnd/>
            <a:tailEnd/>
          </a:ln>
        </p:spPr>
        <p:txBody>
          <a:bodyPr>
            <a:spAutoFit/>
          </a:bodyPr>
          <a:lstStyle/>
          <a:p>
            <a:pPr eaLnBrk="1" hangingPunct="1"/>
            <a:r>
              <a:rPr lang="en-US" altLang="en-US" sz="1400">
                <a:solidFill>
                  <a:srgbClr val="000000"/>
                </a:solidFill>
                <a:cs typeface="Arial" pitchFamily="34" charset="0"/>
              </a:rPr>
              <a:t>A.10.1.3 Segregation of duties</a:t>
            </a:r>
          </a:p>
        </p:txBody>
      </p:sp>
      <p:sp>
        <p:nvSpPr>
          <p:cNvPr id="30741" name="TextBox 27"/>
          <p:cNvSpPr txBox="1">
            <a:spLocks noChangeArrowheads="1"/>
          </p:cNvSpPr>
          <p:nvPr/>
        </p:nvSpPr>
        <p:spPr bwMode="auto">
          <a:xfrm>
            <a:off x="533400" y="4876800"/>
            <a:ext cx="2133600" cy="738188"/>
          </a:xfrm>
          <a:prstGeom prst="rect">
            <a:avLst/>
          </a:prstGeom>
          <a:noFill/>
          <a:ln w="9525">
            <a:noFill/>
            <a:miter lim="800000"/>
            <a:headEnd/>
            <a:tailEnd/>
          </a:ln>
        </p:spPr>
        <p:txBody>
          <a:bodyPr>
            <a:spAutoFit/>
          </a:bodyPr>
          <a:lstStyle/>
          <a:p>
            <a:pPr eaLnBrk="1" hangingPunct="1"/>
            <a:r>
              <a:rPr lang="en-US" altLang="en-US" sz="1400">
                <a:solidFill>
                  <a:srgbClr val="000000"/>
                </a:solidFill>
                <a:cs typeface="Arial" pitchFamily="34" charset="0"/>
              </a:rPr>
              <a:t>A.10.1.4 Separation of development, test and operational facilities</a:t>
            </a:r>
          </a:p>
        </p:txBody>
      </p:sp>
      <p:sp>
        <p:nvSpPr>
          <p:cNvPr id="30742" name="TextBox 28"/>
          <p:cNvSpPr txBox="1">
            <a:spLocks noChangeArrowheads="1"/>
          </p:cNvSpPr>
          <p:nvPr/>
        </p:nvSpPr>
        <p:spPr bwMode="auto">
          <a:xfrm>
            <a:off x="3276600" y="2209800"/>
            <a:ext cx="2667000" cy="307975"/>
          </a:xfrm>
          <a:prstGeom prst="rect">
            <a:avLst/>
          </a:prstGeom>
          <a:noFill/>
          <a:ln w="9525">
            <a:noFill/>
            <a:miter lim="800000"/>
            <a:headEnd/>
            <a:tailEnd/>
          </a:ln>
        </p:spPr>
        <p:txBody>
          <a:bodyPr>
            <a:spAutoFit/>
          </a:bodyPr>
          <a:lstStyle/>
          <a:p>
            <a:pPr eaLnBrk="1" hangingPunct="1"/>
            <a:r>
              <a:rPr lang="en-US" altLang="en-US" sz="1400">
                <a:solidFill>
                  <a:srgbClr val="000000"/>
                </a:solidFill>
                <a:cs typeface="Arial" pitchFamily="34" charset="0"/>
              </a:rPr>
              <a:t>A.10.2.1 Service delivery</a:t>
            </a:r>
          </a:p>
        </p:txBody>
      </p:sp>
      <p:sp>
        <p:nvSpPr>
          <p:cNvPr id="30743" name="TextBox 29"/>
          <p:cNvSpPr txBox="1">
            <a:spLocks noChangeArrowheads="1"/>
          </p:cNvSpPr>
          <p:nvPr/>
        </p:nvSpPr>
        <p:spPr bwMode="auto">
          <a:xfrm>
            <a:off x="3276600" y="3276600"/>
            <a:ext cx="2819400" cy="523875"/>
          </a:xfrm>
          <a:prstGeom prst="rect">
            <a:avLst/>
          </a:prstGeom>
          <a:noFill/>
          <a:ln w="9525">
            <a:noFill/>
            <a:miter lim="800000"/>
            <a:headEnd/>
            <a:tailEnd/>
          </a:ln>
        </p:spPr>
        <p:txBody>
          <a:bodyPr>
            <a:spAutoFit/>
          </a:bodyPr>
          <a:lstStyle/>
          <a:p>
            <a:pPr eaLnBrk="1" hangingPunct="1"/>
            <a:r>
              <a:rPr lang="en-US" altLang="en-US" sz="1400">
                <a:solidFill>
                  <a:srgbClr val="000000"/>
                </a:solidFill>
                <a:cs typeface="Arial" pitchFamily="34" charset="0"/>
              </a:rPr>
              <a:t>A.10.2.2 Monitoring and review of third party services</a:t>
            </a:r>
          </a:p>
        </p:txBody>
      </p:sp>
      <p:sp>
        <p:nvSpPr>
          <p:cNvPr id="30744" name="TextBox 30"/>
          <p:cNvSpPr txBox="1">
            <a:spLocks noChangeArrowheads="1"/>
          </p:cNvSpPr>
          <p:nvPr/>
        </p:nvSpPr>
        <p:spPr bwMode="auto">
          <a:xfrm>
            <a:off x="3200400" y="4495800"/>
            <a:ext cx="2667000" cy="523875"/>
          </a:xfrm>
          <a:prstGeom prst="rect">
            <a:avLst/>
          </a:prstGeom>
          <a:noFill/>
          <a:ln w="9525">
            <a:noFill/>
            <a:miter lim="800000"/>
            <a:headEnd/>
            <a:tailEnd/>
          </a:ln>
        </p:spPr>
        <p:txBody>
          <a:bodyPr>
            <a:spAutoFit/>
          </a:bodyPr>
          <a:lstStyle/>
          <a:p>
            <a:pPr eaLnBrk="1" hangingPunct="1"/>
            <a:r>
              <a:rPr lang="en-US" altLang="en-US" sz="1400">
                <a:solidFill>
                  <a:srgbClr val="000000"/>
                </a:solidFill>
                <a:cs typeface="Arial" pitchFamily="34" charset="0"/>
              </a:rPr>
              <a:t>A.10.2.3 Managing changes to third party services</a:t>
            </a:r>
          </a:p>
        </p:txBody>
      </p:sp>
      <p:sp>
        <p:nvSpPr>
          <p:cNvPr id="30745" name="TextBox 31"/>
          <p:cNvSpPr txBox="1">
            <a:spLocks noChangeArrowheads="1"/>
          </p:cNvSpPr>
          <p:nvPr/>
        </p:nvSpPr>
        <p:spPr bwMode="auto">
          <a:xfrm>
            <a:off x="6705600" y="2895600"/>
            <a:ext cx="2057400" cy="523875"/>
          </a:xfrm>
          <a:prstGeom prst="rect">
            <a:avLst/>
          </a:prstGeom>
          <a:noFill/>
          <a:ln w="9525">
            <a:noFill/>
            <a:miter lim="800000"/>
            <a:headEnd/>
            <a:tailEnd/>
          </a:ln>
        </p:spPr>
        <p:txBody>
          <a:bodyPr>
            <a:spAutoFit/>
          </a:bodyPr>
          <a:lstStyle/>
          <a:p>
            <a:pPr eaLnBrk="1" hangingPunct="1"/>
            <a:r>
              <a:rPr lang="en-US" altLang="en-US" sz="1400">
                <a:solidFill>
                  <a:srgbClr val="000000"/>
                </a:solidFill>
                <a:cs typeface="Arial" pitchFamily="34" charset="0"/>
              </a:rPr>
              <a:t>A.10.3.1 Capacity management</a:t>
            </a:r>
          </a:p>
        </p:txBody>
      </p:sp>
      <p:sp>
        <p:nvSpPr>
          <p:cNvPr id="30746" name="TextBox 32"/>
          <p:cNvSpPr txBox="1">
            <a:spLocks noChangeArrowheads="1"/>
          </p:cNvSpPr>
          <p:nvPr/>
        </p:nvSpPr>
        <p:spPr bwMode="auto">
          <a:xfrm>
            <a:off x="6705600" y="4572000"/>
            <a:ext cx="2209800" cy="523875"/>
          </a:xfrm>
          <a:prstGeom prst="rect">
            <a:avLst/>
          </a:prstGeom>
          <a:noFill/>
          <a:ln w="9525">
            <a:noFill/>
            <a:miter lim="800000"/>
            <a:headEnd/>
            <a:tailEnd/>
          </a:ln>
        </p:spPr>
        <p:txBody>
          <a:bodyPr>
            <a:spAutoFit/>
          </a:bodyPr>
          <a:lstStyle/>
          <a:p>
            <a:pPr eaLnBrk="1" hangingPunct="1"/>
            <a:r>
              <a:rPr lang="en-US" altLang="en-US" sz="1400">
                <a:solidFill>
                  <a:srgbClr val="000000"/>
                </a:solidFill>
                <a:cs typeface="Arial" pitchFamily="34" charset="0"/>
              </a:rPr>
              <a:t>A.10.3.2 System acceptance</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04800" y="381000"/>
            <a:ext cx="2057400" cy="1066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100" u="sng" dirty="0">
                <a:solidFill>
                  <a:srgbClr val="FFFFFF"/>
                </a:solidFill>
              </a:rPr>
              <a:t>A.10.4 Protection against malicious and mobile code</a:t>
            </a:r>
          </a:p>
          <a:p>
            <a:pPr algn="ctr">
              <a:defRPr/>
            </a:pPr>
            <a:r>
              <a:rPr lang="en-US" sz="1100" dirty="0">
                <a:solidFill>
                  <a:srgbClr val="FFFFFF"/>
                </a:solidFill>
              </a:rPr>
              <a:t>Objective: To protect the integrity of software and information</a:t>
            </a:r>
          </a:p>
        </p:txBody>
      </p:sp>
      <p:sp>
        <p:nvSpPr>
          <p:cNvPr id="4" name="Rectangle 3"/>
          <p:cNvSpPr/>
          <p:nvPr/>
        </p:nvSpPr>
        <p:spPr>
          <a:xfrm>
            <a:off x="6934200" y="381000"/>
            <a:ext cx="2057400" cy="1295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100" u="sng" dirty="0">
                <a:solidFill>
                  <a:srgbClr val="FFFFFF"/>
                </a:solidFill>
              </a:rPr>
              <a:t>A.10.7 Media handling</a:t>
            </a:r>
          </a:p>
          <a:p>
            <a:pPr algn="ctr">
              <a:defRPr/>
            </a:pPr>
            <a:r>
              <a:rPr lang="en-US" sz="1100" dirty="0">
                <a:solidFill>
                  <a:srgbClr val="FFFFFF"/>
                </a:solidFill>
              </a:rPr>
              <a:t>Objective: To prevent unauthorized disclosure; modification, removal or destruction of assets, and interruption to business activities.</a:t>
            </a:r>
          </a:p>
        </p:txBody>
      </p:sp>
      <p:sp>
        <p:nvSpPr>
          <p:cNvPr id="5" name="Rectangle 4"/>
          <p:cNvSpPr/>
          <p:nvPr/>
        </p:nvSpPr>
        <p:spPr>
          <a:xfrm>
            <a:off x="4724400" y="381000"/>
            <a:ext cx="2057400" cy="1295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100" u="sng" dirty="0">
                <a:solidFill>
                  <a:srgbClr val="FFFFFF"/>
                </a:solidFill>
              </a:rPr>
              <a:t>A.10.6 Network security management</a:t>
            </a:r>
          </a:p>
          <a:p>
            <a:pPr algn="ctr">
              <a:defRPr/>
            </a:pPr>
            <a:r>
              <a:rPr lang="en-US" sz="1100" dirty="0">
                <a:solidFill>
                  <a:srgbClr val="FFFFFF"/>
                </a:solidFill>
              </a:rPr>
              <a:t>Objective: To ensure the protection of information in networks and the protection of the supporting infrastructure.</a:t>
            </a:r>
          </a:p>
        </p:txBody>
      </p:sp>
      <p:sp>
        <p:nvSpPr>
          <p:cNvPr id="6" name="Rectangle 5"/>
          <p:cNvSpPr/>
          <p:nvPr/>
        </p:nvSpPr>
        <p:spPr>
          <a:xfrm>
            <a:off x="2514600" y="381000"/>
            <a:ext cx="2057400" cy="1219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u="sng" dirty="0">
                <a:solidFill>
                  <a:srgbClr val="FFFFFF"/>
                </a:solidFill>
              </a:rPr>
              <a:t>A.10.5 Back-up</a:t>
            </a:r>
          </a:p>
          <a:p>
            <a:pPr algn="ctr">
              <a:defRPr/>
            </a:pPr>
            <a:r>
              <a:rPr lang="en-US" sz="1200" dirty="0">
                <a:solidFill>
                  <a:srgbClr val="FFFFFF"/>
                </a:solidFill>
              </a:rPr>
              <a:t>Objective: To maintain the integrity and availability of information and information processing facilities.</a:t>
            </a:r>
          </a:p>
        </p:txBody>
      </p:sp>
      <p:cxnSp>
        <p:nvCxnSpPr>
          <p:cNvPr id="8" name="Straight Connector 7"/>
          <p:cNvCxnSpPr/>
          <p:nvPr/>
        </p:nvCxnSpPr>
        <p:spPr>
          <a:xfrm rot="5400000">
            <a:off x="-1789906" y="3618706"/>
            <a:ext cx="46482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5400000">
            <a:off x="5029994" y="3733006"/>
            <a:ext cx="42672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5400000">
            <a:off x="2705894" y="3694906"/>
            <a:ext cx="44958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5400000">
            <a:off x="419894" y="3618706"/>
            <a:ext cx="46482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a:off x="533400" y="1981200"/>
            <a:ext cx="228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a:off x="533400" y="3733800"/>
            <a:ext cx="228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1756" name="TextBox 23"/>
          <p:cNvSpPr txBox="1">
            <a:spLocks noChangeArrowheads="1"/>
          </p:cNvSpPr>
          <p:nvPr/>
        </p:nvSpPr>
        <p:spPr bwMode="auto">
          <a:xfrm>
            <a:off x="762000" y="1600200"/>
            <a:ext cx="1600200" cy="738188"/>
          </a:xfrm>
          <a:prstGeom prst="rect">
            <a:avLst/>
          </a:prstGeom>
          <a:noFill/>
          <a:ln w="9525">
            <a:noFill/>
            <a:miter lim="800000"/>
            <a:headEnd/>
            <a:tailEnd/>
          </a:ln>
        </p:spPr>
        <p:txBody>
          <a:bodyPr>
            <a:spAutoFit/>
          </a:bodyPr>
          <a:lstStyle/>
          <a:p>
            <a:pPr eaLnBrk="1" hangingPunct="1"/>
            <a:r>
              <a:rPr lang="en-US" altLang="en-US" sz="1400">
                <a:solidFill>
                  <a:srgbClr val="000000"/>
                </a:solidFill>
                <a:cs typeface="Arial" pitchFamily="34" charset="0"/>
              </a:rPr>
              <a:t>A.10.4.1 Controls against malicious code</a:t>
            </a:r>
          </a:p>
        </p:txBody>
      </p:sp>
      <p:sp>
        <p:nvSpPr>
          <p:cNvPr id="31757" name="TextBox 25"/>
          <p:cNvSpPr txBox="1">
            <a:spLocks noChangeArrowheads="1"/>
          </p:cNvSpPr>
          <p:nvPr/>
        </p:nvSpPr>
        <p:spPr bwMode="auto">
          <a:xfrm>
            <a:off x="762000" y="3352800"/>
            <a:ext cx="1676400" cy="738188"/>
          </a:xfrm>
          <a:prstGeom prst="rect">
            <a:avLst/>
          </a:prstGeom>
          <a:noFill/>
          <a:ln w="9525">
            <a:noFill/>
            <a:miter lim="800000"/>
            <a:headEnd/>
            <a:tailEnd/>
          </a:ln>
        </p:spPr>
        <p:txBody>
          <a:bodyPr>
            <a:spAutoFit/>
          </a:bodyPr>
          <a:lstStyle/>
          <a:p>
            <a:pPr eaLnBrk="1" hangingPunct="1"/>
            <a:r>
              <a:rPr lang="en-US" altLang="en-US" sz="1400">
                <a:solidFill>
                  <a:srgbClr val="000000"/>
                </a:solidFill>
                <a:cs typeface="Arial" pitchFamily="34" charset="0"/>
              </a:rPr>
              <a:t>A.10.4.2 Controls against mobile code</a:t>
            </a:r>
          </a:p>
        </p:txBody>
      </p:sp>
      <p:cxnSp>
        <p:nvCxnSpPr>
          <p:cNvPr id="27" name="Straight Arrow Connector 26"/>
          <p:cNvCxnSpPr/>
          <p:nvPr/>
        </p:nvCxnSpPr>
        <p:spPr>
          <a:xfrm>
            <a:off x="2743200" y="2895600"/>
            <a:ext cx="228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a:off x="4953000" y="2133600"/>
            <a:ext cx="228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1760" name="TextBox 29"/>
          <p:cNvSpPr txBox="1">
            <a:spLocks noChangeArrowheads="1"/>
          </p:cNvSpPr>
          <p:nvPr/>
        </p:nvSpPr>
        <p:spPr bwMode="auto">
          <a:xfrm>
            <a:off x="3048000" y="2514600"/>
            <a:ext cx="1676400" cy="738188"/>
          </a:xfrm>
          <a:prstGeom prst="rect">
            <a:avLst/>
          </a:prstGeom>
          <a:noFill/>
          <a:ln w="9525">
            <a:noFill/>
            <a:miter lim="800000"/>
            <a:headEnd/>
            <a:tailEnd/>
          </a:ln>
        </p:spPr>
        <p:txBody>
          <a:bodyPr>
            <a:spAutoFit/>
          </a:bodyPr>
          <a:lstStyle/>
          <a:p>
            <a:pPr eaLnBrk="1" hangingPunct="1"/>
            <a:r>
              <a:rPr lang="en-US" altLang="en-US" sz="1400">
                <a:solidFill>
                  <a:srgbClr val="000000"/>
                </a:solidFill>
                <a:cs typeface="Arial" pitchFamily="34" charset="0"/>
              </a:rPr>
              <a:t>A.10.5.1 Information back-up</a:t>
            </a:r>
          </a:p>
        </p:txBody>
      </p:sp>
      <p:sp>
        <p:nvSpPr>
          <p:cNvPr id="31761" name="TextBox 31"/>
          <p:cNvSpPr txBox="1">
            <a:spLocks noChangeArrowheads="1"/>
          </p:cNvSpPr>
          <p:nvPr/>
        </p:nvSpPr>
        <p:spPr bwMode="auto">
          <a:xfrm>
            <a:off x="5181600" y="1905000"/>
            <a:ext cx="1828800" cy="523875"/>
          </a:xfrm>
          <a:prstGeom prst="rect">
            <a:avLst/>
          </a:prstGeom>
          <a:noFill/>
          <a:ln w="9525">
            <a:noFill/>
            <a:miter lim="800000"/>
            <a:headEnd/>
            <a:tailEnd/>
          </a:ln>
        </p:spPr>
        <p:txBody>
          <a:bodyPr>
            <a:spAutoFit/>
          </a:bodyPr>
          <a:lstStyle/>
          <a:p>
            <a:pPr eaLnBrk="1" hangingPunct="1"/>
            <a:r>
              <a:rPr lang="en-US" altLang="en-US" sz="1400">
                <a:solidFill>
                  <a:srgbClr val="000000"/>
                </a:solidFill>
                <a:cs typeface="Arial" pitchFamily="34" charset="0"/>
              </a:rPr>
              <a:t>A.10.6.1 Network controls</a:t>
            </a:r>
          </a:p>
        </p:txBody>
      </p:sp>
      <p:cxnSp>
        <p:nvCxnSpPr>
          <p:cNvPr id="33" name="Straight Arrow Connector 32"/>
          <p:cNvCxnSpPr/>
          <p:nvPr/>
        </p:nvCxnSpPr>
        <p:spPr>
          <a:xfrm>
            <a:off x="4953000" y="3886200"/>
            <a:ext cx="228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1763" name="TextBox 33"/>
          <p:cNvSpPr txBox="1">
            <a:spLocks noChangeArrowheads="1"/>
          </p:cNvSpPr>
          <p:nvPr/>
        </p:nvSpPr>
        <p:spPr bwMode="auto">
          <a:xfrm>
            <a:off x="5257800" y="3657600"/>
            <a:ext cx="1828800" cy="523875"/>
          </a:xfrm>
          <a:prstGeom prst="rect">
            <a:avLst/>
          </a:prstGeom>
          <a:noFill/>
          <a:ln w="9525">
            <a:noFill/>
            <a:miter lim="800000"/>
            <a:headEnd/>
            <a:tailEnd/>
          </a:ln>
        </p:spPr>
        <p:txBody>
          <a:bodyPr>
            <a:spAutoFit/>
          </a:bodyPr>
          <a:lstStyle/>
          <a:p>
            <a:pPr eaLnBrk="1" hangingPunct="1"/>
            <a:r>
              <a:rPr lang="en-US" altLang="en-US" sz="1400">
                <a:solidFill>
                  <a:srgbClr val="000000"/>
                </a:solidFill>
                <a:cs typeface="Arial" pitchFamily="34" charset="0"/>
              </a:rPr>
              <a:t>A.10.6.2 Security of network services</a:t>
            </a:r>
          </a:p>
        </p:txBody>
      </p:sp>
      <p:cxnSp>
        <p:nvCxnSpPr>
          <p:cNvPr id="35" name="Straight Arrow Connector 34"/>
          <p:cNvCxnSpPr/>
          <p:nvPr/>
        </p:nvCxnSpPr>
        <p:spPr>
          <a:xfrm>
            <a:off x="7162800" y="2133600"/>
            <a:ext cx="228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1765" name="TextBox 35"/>
          <p:cNvSpPr txBox="1">
            <a:spLocks noChangeArrowheads="1"/>
          </p:cNvSpPr>
          <p:nvPr/>
        </p:nvSpPr>
        <p:spPr bwMode="auto">
          <a:xfrm>
            <a:off x="7467600" y="1905000"/>
            <a:ext cx="1524000" cy="646113"/>
          </a:xfrm>
          <a:prstGeom prst="rect">
            <a:avLst/>
          </a:prstGeom>
          <a:noFill/>
          <a:ln w="9525">
            <a:noFill/>
            <a:miter lim="800000"/>
            <a:headEnd/>
            <a:tailEnd/>
          </a:ln>
        </p:spPr>
        <p:txBody>
          <a:bodyPr>
            <a:spAutoFit/>
          </a:bodyPr>
          <a:lstStyle/>
          <a:p>
            <a:pPr eaLnBrk="1" hangingPunct="1"/>
            <a:r>
              <a:rPr lang="en-US" altLang="en-US" sz="1200">
                <a:solidFill>
                  <a:srgbClr val="000000"/>
                </a:solidFill>
                <a:cs typeface="Arial" pitchFamily="34" charset="0"/>
              </a:rPr>
              <a:t>A.10.7.1 Management of removable media</a:t>
            </a:r>
          </a:p>
        </p:txBody>
      </p:sp>
      <p:cxnSp>
        <p:nvCxnSpPr>
          <p:cNvPr id="37" name="Straight Arrow Connector 36"/>
          <p:cNvCxnSpPr/>
          <p:nvPr/>
        </p:nvCxnSpPr>
        <p:spPr>
          <a:xfrm>
            <a:off x="7162800" y="3124200"/>
            <a:ext cx="228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a:off x="7162800" y="4191000"/>
            <a:ext cx="228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a:off x="7162800" y="5181600"/>
            <a:ext cx="228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1769" name="TextBox 39"/>
          <p:cNvSpPr txBox="1">
            <a:spLocks noChangeArrowheads="1"/>
          </p:cNvSpPr>
          <p:nvPr/>
        </p:nvSpPr>
        <p:spPr bwMode="auto">
          <a:xfrm>
            <a:off x="7467600" y="2895600"/>
            <a:ext cx="1524000" cy="492125"/>
          </a:xfrm>
          <a:prstGeom prst="rect">
            <a:avLst/>
          </a:prstGeom>
          <a:noFill/>
          <a:ln w="9525">
            <a:noFill/>
            <a:miter lim="800000"/>
            <a:headEnd/>
            <a:tailEnd/>
          </a:ln>
        </p:spPr>
        <p:txBody>
          <a:bodyPr>
            <a:spAutoFit/>
          </a:bodyPr>
          <a:lstStyle/>
          <a:p>
            <a:pPr eaLnBrk="1" hangingPunct="1"/>
            <a:r>
              <a:rPr lang="en-US" altLang="en-US" sz="1200">
                <a:solidFill>
                  <a:srgbClr val="000000"/>
                </a:solidFill>
                <a:cs typeface="Arial" pitchFamily="34" charset="0"/>
              </a:rPr>
              <a:t>A.10.7.2 Disposal of media</a:t>
            </a:r>
            <a:r>
              <a:rPr lang="en-US" altLang="en-US" sz="1400">
                <a:solidFill>
                  <a:srgbClr val="000000"/>
                </a:solidFill>
                <a:cs typeface="Arial" pitchFamily="34" charset="0"/>
              </a:rPr>
              <a:t> </a:t>
            </a:r>
          </a:p>
        </p:txBody>
      </p:sp>
      <p:sp>
        <p:nvSpPr>
          <p:cNvPr id="31770" name="TextBox 40"/>
          <p:cNvSpPr txBox="1">
            <a:spLocks noChangeArrowheads="1"/>
          </p:cNvSpPr>
          <p:nvPr/>
        </p:nvSpPr>
        <p:spPr bwMode="auto">
          <a:xfrm>
            <a:off x="7391400" y="3962400"/>
            <a:ext cx="1600200" cy="461963"/>
          </a:xfrm>
          <a:prstGeom prst="rect">
            <a:avLst/>
          </a:prstGeom>
          <a:noFill/>
          <a:ln w="9525">
            <a:noFill/>
            <a:miter lim="800000"/>
            <a:headEnd/>
            <a:tailEnd/>
          </a:ln>
        </p:spPr>
        <p:txBody>
          <a:bodyPr>
            <a:spAutoFit/>
          </a:bodyPr>
          <a:lstStyle/>
          <a:p>
            <a:pPr eaLnBrk="1" hangingPunct="1"/>
            <a:r>
              <a:rPr lang="en-US" altLang="en-US" sz="1200">
                <a:solidFill>
                  <a:srgbClr val="000000"/>
                </a:solidFill>
                <a:cs typeface="Arial" pitchFamily="34" charset="0"/>
              </a:rPr>
              <a:t>A.10.7.3 Information handling procedures </a:t>
            </a:r>
          </a:p>
        </p:txBody>
      </p:sp>
      <p:sp>
        <p:nvSpPr>
          <p:cNvPr id="31771" name="TextBox 41"/>
          <p:cNvSpPr txBox="1">
            <a:spLocks noChangeArrowheads="1"/>
          </p:cNvSpPr>
          <p:nvPr/>
        </p:nvSpPr>
        <p:spPr bwMode="auto">
          <a:xfrm>
            <a:off x="7391400" y="4953000"/>
            <a:ext cx="1676400" cy="646113"/>
          </a:xfrm>
          <a:prstGeom prst="rect">
            <a:avLst/>
          </a:prstGeom>
          <a:noFill/>
          <a:ln w="9525">
            <a:noFill/>
            <a:miter lim="800000"/>
            <a:headEnd/>
            <a:tailEnd/>
          </a:ln>
        </p:spPr>
        <p:txBody>
          <a:bodyPr>
            <a:spAutoFit/>
          </a:bodyPr>
          <a:lstStyle/>
          <a:p>
            <a:pPr eaLnBrk="1" hangingPunct="1"/>
            <a:r>
              <a:rPr lang="en-US" altLang="en-US" sz="1200">
                <a:solidFill>
                  <a:srgbClr val="000000"/>
                </a:solidFill>
                <a:cs typeface="Arial" pitchFamily="34" charset="0"/>
              </a:rPr>
              <a:t>A.10.7.4 Security of system documentation</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3"/>
          <p:cNvSpPr>
            <a:spLocks noGrp="1"/>
          </p:cNvSpPr>
          <p:nvPr>
            <p:ph type="sldNum" sz="quarter" idx="10"/>
          </p:nvPr>
        </p:nvSpPr>
        <p:spPr>
          <a:noFill/>
        </p:spPr>
        <p:txBody>
          <a:bodyPr/>
          <a:lstStyle/>
          <a:p>
            <a:endParaRPr lang="en-US" altLang="en-US" smtClean="0"/>
          </a:p>
          <a:p>
            <a:fld id="{04767CE2-0A26-4ADE-9B25-A986F651C203}" type="slidenum">
              <a:rPr lang="en-US" altLang="en-US" smtClean="0">
                <a:solidFill>
                  <a:schemeClr val="tx1"/>
                </a:solidFill>
              </a:rPr>
              <a:pPr/>
              <a:t>3</a:t>
            </a:fld>
            <a:endParaRPr lang="en-US" altLang="en-US" smtClean="0"/>
          </a:p>
        </p:txBody>
      </p:sp>
      <p:sp>
        <p:nvSpPr>
          <p:cNvPr id="5123" name="Rectangle 2"/>
          <p:cNvSpPr>
            <a:spLocks noGrp="1" noChangeArrowheads="1"/>
          </p:cNvSpPr>
          <p:nvPr>
            <p:ph type="body" idx="1"/>
          </p:nvPr>
        </p:nvSpPr>
        <p:spPr>
          <a:xfrm>
            <a:off x="3613150" y="6153150"/>
            <a:ext cx="1909763" cy="247650"/>
          </a:xfrm>
          <a:noFill/>
        </p:spPr>
        <p:txBody>
          <a:bodyPr lIns="0" tIns="0" rIns="0" bIns="0"/>
          <a:lstStyle/>
          <a:p>
            <a:pPr marL="0" indent="0" algn="ctr" defTabSz="414338">
              <a:lnSpc>
                <a:spcPct val="90000"/>
              </a:lnSpc>
              <a:spcBef>
                <a:spcPct val="0"/>
              </a:spcBef>
              <a:buClr>
                <a:srgbClr val="FF0000"/>
              </a:buClr>
              <a:buFont typeface="Monotype Sorts" pitchFamily="2" charset="2"/>
              <a:buChar char=" "/>
            </a:pPr>
            <a:r>
              <a:rPr lang="en-US" altLang="en-US" sz="1400" smtClean="0">
                <a:solidFill>
                  <a:srgbClr val="4000A2"/>
                </a:solidFill>
              </a:rPr>
              <a:t>Natural calamities</a:t>
            </a:r>
            <a:endParaRPr lang="en-US" altLang="en-US" sz="1400" smtClean="0"/>
          </a:p>
        </p:txBody>
      </p:sp>
      <p:sp>
        <p:nvSpPr>
          <p:cNvPr id="5124" name="Freeform 3"/>
          <p:cNvSpPr>
            <a:spLocks/>
          </p:cNvSpPr>
          <p:nvPr/>
        </p:nvSpPr>
        <p:spPr bwMode="auto">
          <a:xfrm>
            <a:off x="6553200" y="4572000"/>
            <a:ext cx="774700" cy="974725"/>
          </a:xfrm>
          <a:custGeom>
            <a:avLst/>
            <a:gdLst>
              <a:gd name="T0" fmla="*/ 2147483647 w 325"/>
              <a:gd name="T1" fmla="*/ 2147483647 h 488"/>
              <a:gd name="T2" fmla="*/ 2147483647 w 325"/>
              <a:gd name="T3" fmla="*/ 2147483647 h 488"/>
              <a:gd name="T4" fmla="*/ 2147483647 w 325"/>
              <a:gd name="T5" fmla="*/ 2147483647 h 488"/>
              <a:gd name="T6" fmla="*/ 2147483647 w 325"/>
              <a:gd name="T7" fmla="*/ 2147483647 h 488"/>
              <a:gd name="T8" fmla="*/ 2147483647 w 325"/>
              <a:gd name="T9" fmla="*/ 2147483647 h 488"/>
              <a:gd name="T10" fmla="*/ 2147483647 w 325"/>
              <a:gd name="T11" fmla="*/ 2147483647 h 488"/>
              <a:gd name="T12" fmla="*/ 2147483647 w 325"/>
              <a:gd name="T13" fmla="*/ 2147483647 h 488"/>
              <a:gd name="T14" fmla="*/ 2147483647 w 325"/>
              <a:gd name="T15" fmla="*/ 2147483647 h 488"/>
              <a:gd name="T16" fmla="*/ 2147483647 w 325"/>
              <a:gd name="T17" fmla="*/ 2147483647 h 488"/>
              <a:gd name="T18" fmla="*/ 2147483647 w 325"/>
              <a:gd name="T19" fmla="*/ 2147483647 h 488"/>
              <a:gd name="T20" fmla="*/ 2147483647 w 325"/>
              <a:gd name="T21" fmla="*/ 2147483647 h 488"/>
              <a:gd name="T22" fmla="*/ 2147483647 w 325"/>
              <a:gd name="T23" fmla="*/ 2147483647 h 488"/>
              <a:gd name="T24" fmla="*/ 2147483647 w 325"/>
              <a:gd name="T25" fmla="*/ 2147483647 h 488"/>
              <a:gd name="T26" fmla="*/ 2147483647 w 325"/>
              <a:gd name="T27" fmla="*/ 2147483647 h 488"/>
              <a:gd name="T28" fmla="*/ 2147483647 w 325"/>
              <a:gd name="T29" fmla="*/ 2147483647 h 488"/>
              <a:gd name="T30" fmla="*/ 2147483647 w 325"/>
              <a:gd name="T31" fmla="*/ 2147483647 h 488"/>
              <a:gd name="T32" fmla="*/ 2147483647 w 325"/>
              <a:gd name="T33" fmla="*/ 2147483647 h 488"/>
              <a:gd name="T34" fmla="*/ 2147483647 w 325"/>
              <a:gd name="T35" fmla="*/ 2147483647 h 488"/>
              <a:gd name="T36" fmla="*/ 2147483647 w 325"/>
              <a:gd name="T37" fmla="*/ 2147483647 h 488"/>
              <a:gd name="T38" fmla="*/ 2147483647 w 325"/>
              <a:gd name="T39" fmla="*/ 2147483647 h 488"/>
              <a:gd name="T40" fmla="*/ 2147483647 w 325"/>
              <a:gd name="T41" fmla="*/ 2147483647 h 488"/>
              <a:gd name="T42" fmla="*/ 2147483647 w 325"/>
              <a:gd name="T43" fmla="*/ 2147483647 h 488"/>
              <a:gd name="T44" fmla="*/ 2147483647 w 325"/>
              <a:gd name="T45" fmla="*/ 2147483647 h 488"/>
              <a:gd name="T46" fmla="*/ 2147483647 w 325"/>
              <a:gd name="T47" fmla="*/ 2147483647 h 488"/>
              <a:gd name="T48" fmla="*/ 2147483647 w 325"/>
              <a:gd name="T49" fmla="*/ 2147483647 h 488"/>
              <a:gd name="T50" fmla="*/ 2147483647 w 325"/>
              <a:gd name="T51" fmla="*/ 2147483647 h 488"/>
              <a:gd name="T52" fmla="*/ 2147483647 w 325"/>
              <a:gd name="T53" fmla="*/ 2147483647 h 488"/>
              <a:gd name="T54" fmla="*/ 2147483647 w 325"/>
              <a:gd name="T55" fmla="*/ 2147483647 h 488"/>
              <a:gd name="T56" fmla="*/ 2147483647 w 325"/>
              <a:gd name="T57" fmla="*/ 2147483647 h 488"/>
              <a:gd name="T58" fmla="*/ 2147483647 w 325"/>
              <a:gd name="T59" fmla="*/ 2147483647 h 488"/>
              <a:gd name="T60" fmla="*/ 2147483647 w 325"/>
              <a:gd name="T61" fmla="*/ 2147483647 h 488"/>
              <a:gd name="T62" fmla="*/ 2147483647 w 325"/>
              <a:gd name="T63" fmla="*/ 2147483647 h 488"/>
              <a:gd name="T64" fmla="*/ 2147483647 w 325"/>
              <a:gd name="T65" fmla="*/ 2147483647 h 488"/>
              <a:gd name="T66" fmla="*/ 2147483647 w 325"/>
              <a:gd name="T67" fmla="*/ 2147483647 h 488"/>
              <a:gd name="T68" fmla="*/ 2147483647 w 325"/>
              <a:gd name="T69" fmla="*/ 2147483647 h 488"/>
              <a:gd name="T70" fmla="*/ 2147483647 w 325"/>
              <a:gd name="T71" fmla="*/ 2147483647 h 488"/>
              <a:gd name="T72" fmla="*/ 2147483647 w 325"/>
              <a:gd name="T73" fmla="*/ 2147483647 h 488"/>
              <a:gd name="T74" fmla="*/ 2147483647 w 325"/>
              <a:gd name="T75" fmla="*/ 2147483647 h 488"/>
              <a:gd name="T76" fmla="*/ 2147483647 w 325"/>
              <a:gd name="T77" fmla="*/ 2147483647 h 488"/>
              <a:gd name="T78" fmla="*/ 2147483647 w 325"/>
              <a:gd name="T79" fmla="*/ 2147483647 h 488"/>
              <a:gd name="T80" fmla="*/ 2147483647 w 325"/>
              <a:gd name="T81" fmla="*/ 2147483647 h 488"/>
              <a:gd name="T82" fmla="*/ 2147483647 w 325"/>
              <a:gd name="T83" fmla="*/ 2147483647 h 488"/>
              <a:gd name="T84" fmla="*/ 0 w 325"/>
              <a:gd name="T85" fmla="*/ 2147483647 h 488"/>
              <a:gd name="T86" fmla="*/ 2147483647 w 325"/>
              <a:gd name="T87" fmla="*/ 2147483647 h 488"/>
              <a:gd name="T88" fmla="*/ 2147483647 w 325"/>
              <a:gd name="T89" fmla="*/ 2147483647 h 488"/>
              <a:gd name="T90" fmla="*/ 2147483647 w 325"/>
              <a:gd name="T91" fmla="*/ 2147483647 h 488"/>
              <a:gd name="T92" fmla="*/ 2147483647 w 325"/>
              <a:gd name="T93" fmla="*/ 2147483647 h 488"/>
              <a:gd name="T94" fmla="*/ 2147483647 w 325"/>
              <a:gd name="T95" fmla="*/ 2147483647 h 488"/>
              <a:gd name="T96" fmla="*/ 2147483647 w 325"/>
              <a:gd name="T97" fmla="*/ 2147483647 h 488"/>
              <a:gd name="T98" fmla="*/ 2147483647 w 325"/>
              <a:gd name="T99" fmla="*/ 2147483647 h 488"/>
              <a:gd name="T100" fmla="*/ 2147483647 w 325"/>
              <a:gd name="T101" fmla="*/ 2147483647 h 488"/>
              <a:gd name="T102" fmla="*/ 2147483647 w 325"/>
              <a:gd name="T103" fmla="*/ 2147483647 h 488"/>
              <a:gd name="T104" fmla="*/ 2147483647 w 325"/>
              <a:gd name="T105" fmla="*/ 2147483647 h 488"/>
              <a:gd name="T106" fmla="*/ 2147483647 w 325"/>
              <a:gd name="T107" fmla="*/ 2147483647 h 488"/>
              <a:gd name="T108" fmla="*/ 2147483647 w 325"/>
              <a:gd name="T109" fmla="*/ 2147483647 h 488"/>
              <a:gd name="T110" fmla="*/ 2147483647 w 325"/>
              <a:gd name="T111" fmla="*/ 2147483647 h 488"/>
              <a:gd name="T112" fmla="*/ 2147483647 w 325"/>
              <a:gd name="T113" fmla="*/ 2147483647 h 488"/>
              <a:gd name="T114" fmla="*/ 2147483647 w 325"/>
              <a:gd name="T115" fmla="*/ 2147483647 h 488"/>
              <a:gd name="T116" fmla="*/ 2147483647 w 325"/>
              <a:gd name="T117" fmla="*/ 2147483647 h 488"/>
              <a:gd name="T118" fmla="*/ 2147483647 w 325"/>
              <a:gd name="T119" fmla="*/ 2147483647 h 488"/>
              <a:gd name="T120" fmla="*/ 2147483647 w 325"/>
              <a:gd name="T121" fmla="*/ 2147483647 h 488"/>
              <a:gd name="T122" fmla="*/ 2147483647 w 325"/>
              <a:gd name="T123" fmla="*/ 2147483647 h 4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325"/>
              <a:gd name="T187" fmla="*/ 0 h 488"/>
              <a:gd name="T188" fmla="*/ 325 w 325"/>
              <a:gd name="T189" fmla="*/ 488 h 488"/>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325" h="488">
                <a:moveTo>
                  <a:pt x="123" y="0"/>
                </a:moveTo>
                <a:lnTo>
                  <a:pt x="123" y="1"/>
                </a:lnTo>
                <a:lnTo>
                  <a:pt x="123" y="4"/>
                </a:lnTo>
                <a:lnTo>
                  <a:pt x="123" y="5"/>
                </a:lnTo>
                <a:lnTo>
                  <a:pt x="123" y="9"/>
                </a:lnTo>
                <a:lnTo>
                  <a:pt x="125" y="11"/>
                </a:lnTo>
                <a:lnTo>
                  <a:pt x="126" y="15"/>
                </a:lnTo>
                <a:lnTo>
                  <a:pt x="129" y="18"/>
                </a:lnTo>
                <a:lnTo>
                  <a:pt x="131" y="23"/>
                </a:lnTo>
                <a:lnTo>
                  <a:pt x="135" y="27"/>
                </a:lnTo>
                <a:lnTo>
                  <a:pt x="139" y="32"/>
                </a:lnTo>
                <a:lnTo>
                  <a:pt x="144" y="36"/>
                </a:lnTo>
                <a:lnTo>
                  <a:pt x="150" y="41"/>
                </a:lnTo>
                <a:lnTo>
                  <a:pt x="158" y="46"/>
                </a:lnTo>
                <a:lnTo>
                  <a:pt x="165" y="51"/>
                </a:lnTo>
                <a:lnTo>
                  <a:pt x="175" y="56"/>
                </a:lnTo>
                <a:lnTo>
                  <a:pt x="183" y="65"/>
                </a:lnTo>
                <a:lnTo>
                  <a:pt x="191" y="73"/>
                </a:lnTo>
                <a:lnTo>
                  <a:pt x="197" y="82"/>
                </a:lnTo>
                <a:lnTo>
                  <a:pt x="202" y="89"/>
                </a:lnTo>
                <a:lnTo>
                  <a:pt x="204" y="98"/>
                </a:lnTo>
                <a:lnTo>
                  <a:pt x="207" y="105"/>
                </a:lnTo>
                <a:lnTo>
                  <a:pt x="208" y="113"/>
                </a:lnTo>
                <a:lnTo>
                  <a:pt x="209" y="119"/>
                </a:lnTo>
                <a:lnTo>
                  <a:pt x="208" y="126"/>
                </a:lnTo>
                <a:lnTo>
                  <a:pt x="208" y="132"/>
                </a:lnTo>
                <a:lnTo>
                  <a:pt x="207" y="137"/>
                </a:lnTo>
                <a:lnTo>
                  <a:pt x="207" y="139"/>
                </a:lnTo>
                <a:lnTo>
                  <a:pt x="206" y="142"/>
                </a:lnTo>
                <a:lnTo>
                  <a:pt x="206" y="143"/>
                </a:lnTo>
                <a:lnTo>
                  <a:pt x="207" y="144"/>
                </a:lnTo>
                <a:lnTo>
                  <a:pt x="209" y="142"/>
                </a:lnTo>
                <a:lnTo>
                  <a:pt x="213" y="139"/>
                </a:lnTo>
                <a:lnTo>
                  <a:pt x="217" y="136"/>
                </a:lnTo>
                <a:lnTo>
                  <a:pt x="219" y="132"/>
                </a:lnTo>
                <a:lnTo>
                  <a:pt x="222" y="127"/>
                </a:lnTo>
                <a:lnTo>
                  <a:pt x="223" y="124"/>
                </a:lnTo>
                <a:lnTo>
                  <a:pt x="225" y="118"/>
                </a:lnTo>
                <a:lnTo>
                  <a:pt x="225" y="114"/>
                </a:lnTo>
                <a:lnTo>
                  <a:pt x="226" y="109"/>
                </a:lnTo>
                <a:lnTo>
                  <a:pt x="226" y="105"/>
                </a:lnTo>
                <a:lnTo>
                  <a:pt x="226" y="101"/>
                </a:lnTo>
                <a:lnTo>
                  <a:pt x="226" y="98"/>
                </a:lnTo>
                <a:lnTo>
                  <a:pt x="226" y="95"/>
                </a:lnTo>
                <a:lnTo>
                  <a:pt x="225" y="93"/>
                </a:lnTo>
                <a:lnTo>
                  <a:pt x="225" y="90"/>
                </a:lnTo>
                <a:lnTo>
                  <a:pt x="225" y="89"/>
                </a:lnTo>
                <a:lnTo>
                  <a:pt x="226" y="88"/>
                </a:lnTo>
                <a:lnTo>
                  <a:pt x="238" y="97"/>
                </a:lnTo>
                <a:lnTo>
                  <a:pt x="247" y="104"/>
                </a:lnTo>
                <a:lnTo>
                  <a:pt x="253" y="113"/>
                </a:lnTo>
                <a:lnTo>
                  <a:pt x="258" y="121"/>
                </a:lnTo>
                <a:lnTo>
                  <a:pt x="259" y="129"/>
                </a:lnTo>
                <a:lnTo>
                  <a:pt x="260" y="138"/>
                </a:lnTo>
                <a:lnTo>
                  <a:pt x="259" y="146"/>
                </a:lnTo>
                <a:lnTo>
                  <a:pt x="258" y="153"/>
                </a:lnTo>
                <a:lnTo>
                  <a:pt x="255" y="161"/>
                </a:lnTo>
                <a:lnTo>
                  <a:pt x="252" y="168"/>
                </a:lnTo>
                <a:lnTo>
                  <a:pt x="248" y="174"/>
                </a:lnTo>
                <a:lnTo>
                  <a:pt x="246" y="179"/>
                </a:lnTo>
                <a:lnTo>
                  <a:pt x="242" y="184"/>
                </a:lnTo>
                <a:lnTo>
                  <a:pt x="240" y="187"/>
                </a:lnTo>
                <a:lnTo>
                  <a:pt x="239" y="189"/>
                </a:lnTo>
                <a:lnTo>
                  <a:pt x="240" y="188"/>
                </a:lnTo>
                <a:lnTo>
                  <a:pt x="238" y="200"/>
                </a:lnTo>
                <a:lnTo>
                  <a:pt x="237" y="209"/>
                </a:lnTo>
                <a:lnTo>
                  <a:pt x="237" y="217"/>
                </a:lnTo>
                <a:lnTo>
                  <a:pt x="239" y="222"/>
                </a:lnTo>
                <a:lnTo>
                  <a:pt x="241" y="226"/>
                </a:lnTo>
                <a:lnTo>
                  <a:pt x="244" y="229"/>
                </a:lnTo>
                <a:lnTo>
                  <a:pt x="248" y="230"/>
                </a:lnTo>
                <a:lnTo>
                  <a:pt x="253" y="230"/>
                </a:lnTo>
                <a:lnTo>
                  <a:pt x="256" y="230"/>
                </a:lnTo>
                <a:lnTo>
                  <a:pt x="261" y="229"/>
                </a:lnTo>
                <a:lnTo>
                  <a:pt x="264" y="228"/>
                </a:lnTo>
                <a:lnTo>
                  <a:pt x="268" y="224"/>
                </a:lnTo>
                <a:lnTo>
                  <a:pt x="271" y="221"/>
                </a:lnTo>
                <a:lnTo>
                  <a:pt x="273" y="217"/>
                </a:lnTo>
                <a:lnTo>
                  <a:pt x="273" y="214"/>
                </a:lnTo>
                <a:lnTo>
                  <a:pt x="274" y="209"/>
                </a:lnTo>
                <a:lnTo>
                  <a:pt x="274" y="216"/>
                </a:lnTo>
                <a:lnTo>
                  <a:pt x="276" y="221"/>
                </a:lnTo>
                <a:lnTo>
                  <a:pt x="276" y="226"/>
                </a:lnTo>
                <a:lnTo>
                  <a:pt x="277" y="230"/>
                </a:lnTo>
                <a:lnTo>
                  <a:pt x="276" y="234"/>
                </a:lnTo>
                <a:lnTo>
                  <a:pt x="276" y="237"/>
                </a:lnTo>
                <a:lnTo>
                  <a:pt x="276" y="239"/>
                </a:lnTo>
                <a:lnTo>
                  <a:pt x="276" y="241"/>
                </a:lnTo>
                <a:lnTo>
                  <a:pt x="274" y="245"/>
                </a:lnTo>
                <a:lnTo>
                  <a:pt x="273" y="246"/>
                </a:lnTo>
                <a:lnTo>
                  <a:pt x="271" y="249"/>
                </a:lnTo>
                <a:lnTo>
                  <a:pt x="271" y="251"/>
                </a:lnTo>
                <a:lnTo>
                  <a:pt x="269" y="254"/>
                </a:lnTo>
                <a:lnTo>
                  <a:pt x="268" y="257"/>
                </a:lnTo>
                <a:lnTo>
                  <a:pt x="267" y="261"/>
                </a:lnTo>
                <a:lnTo>
                  <a:pt x="267" y="264"/>
                </a:lnTo>
                <a:lnTo>
                  <a:pt x="266" y="272"/>
                </a:lnTo>
                <a:lnTo>
                  <a:pt x="267" y="278"/>
                </a:lnTo>
                <a:lnTo>
                  <a:pt x="268" y="284"/>
                </a:lnTo>
                <a:lnTo>
                  <a:pt x="271" y="287"/>
                </a:lnTo>
                <a:lnTo>
                  <a:pt x="274" y="291"/>
                </a:lnTo>
                <a:lnTo>
                  <a:pt x="278" y="293"/>
                </a:lnTo>
                <a:lnTo>
                  <a:pt x="282" y="295"/>
                </a:lnTo>
                <a:lnTo>
                  <a:pt x="287" y="295"/>
                </a:lnTo>
                <a:lnTo>
                  <a:pt x="290" y="295"/>
                </a:lnTo>
                <a:lnTo>
                  <a:pt x="295" y="293"/>
                </a:lnTo>
                <a:lnTo>
                  <a:pt x="299" y="291"/>
                </a:lnTo>
                <a:lnTo>
                  <a:pt x="304" y="288"/>
                </a:lnTo>
                <a:lnTo>
                  <a:pt x="307" y="285"/>
                </a:lnTo>
                <a:lnTo>
                  <a:pt x="310" y="280"/>
                </a:lnTo>
                <a:lnTo>
                  <a:pt x="313" y="274"/>
                </a:lnTo>
                <a:lnTo>
                  <a:pt x="315" y="267"/>
                </a:lnTo>
                <a:lnTo>
                  <a:pt x="317" y="272"/>
                </a:lnTo>
                <a:lnTo>
                  <a:pt x="320" y="277"/>
                </a:lnTo>
                <a:lnTo>
                  <a:pt x="321" y="283"/>
                </a:lnTo>
                <a:lnTo>
                  <a:pt x="323" y="289"/>
                </a:lnTo>
                <a:lnTo>
                  <a:pt x="323" y="296"/>
                </a:lnTo>
                <a:lnTo>
                  <a:pt x="324" y="303"/>
                </a:lnTo>
                <a:lnTo>
                  <a:pt x="324" y="310"/>
                </a:lnTo>
                <a:lnTo>
                  <a:pt x="324" y="317"/>
                </a:lnTo>
                <a:lnTo>
                  <a:pt x="322" y="325"/>
                </a:lnTo>
                <a:lnTo>
                  <a:pt x="321" y="331"/>
                </a:lnTo>
                <a:lnTo>
                  <a:pt x="319" y="338"/>
                </a:lnTo>
                <a:lnTo>
                  <a:pt x="318" y="345"/>
                </a:lnTo>
                <a:lnTo>
                  <a:pt x="314" y="351"/>
                </a:lnTo>
                <a:lnTo>
                  <a:pt x="313" y="356"/>
                </a:lnTo>
                <a:lnTo>
                  <a:pt x="309" y="361"/>
                </a:lnTo>
                <a:lnTo>
                  <a:pt x="307" y="364"/>
                </a:lnTo>
                <a:lnTo>
                  <a:pt x="305" y="367"/>
                </a:lnTo>
                <a:lnTo>
                  <a:pt x="304" y="370"/>
                </a:lnTo>
                <a:lnTo>
                  <a:pt x="302" y="374"/>
                </a:lnTo>
                <a:lnTo>
                  <a:pt x="302" y="377"/>
                </a:lnTo>
                <a:lnTo>
                  <a:pt x="300" y="382"/>
                </a:lnTo>
                <a:lnTo>
                  <a:pt x="300" y="385"/>
                </a:lnTo>
                <a:lnTo>
                  <a:pt x="300" y="389"/>
                </a:lnTo>
                <a:lnTo>
                  <a:pt x="300" y="393"/>
                </a:lnTo>
                <a:lnTo>
                  <a:pt x="299" y="398"/>
                </a:lnTo>
                <a:lnTo>
                  <a:pt x="299" y="401"/>
                </a:lnTo>
                <a:lnTo>
                  <a:pt x="299" y="406"/>
                </a:lnTo>
                <a:lnTo>
                  <a:pt x="299" y="409"/>
                </a:lnTo>
                <a:lnTo>
                  <a:pt x="299" y="413"/>
                </a:lnTo>
                <a:lnTo>
                  <a:pt x="299" y="417"/>
                </a:lnTo>
                <a:lnTo>
                  <a:pt x="299" y="420"/>
                </a:lnTo>
                <a:lnTo>
                  <a:pt x="299" y="423"/>
                </a:lnTo>
                <a:lnTo>
                  <a:pt x="295" y="433"/>
                </a:lnTo>
                <a:lnTo>
                  <a:pt x="291" y="442"/>
                </a:lnTo>
                <a:lnTo>
                  <a:pt x="285" y="450"/>
                </a:lnTo>
                <a:lnTo>
                  <a:pt x="280" y="456"/>
                </a:lnTo>
                <a:lnTo>
                  <a:pt x="272" y="462"/>
                </a:lnTo>
                <a:lnTo>
                  <a:pt x="265" y="467"/>
                </a:lnTo>
                <a:lnTo>
                  <a:pt x="258" y="471"/>
                </a:lnTo>
                <a:lnTo>
                  <a:pt x="251" y="473"/>
                </a:lnTo>
                <a:lnTo>
                  <a:pt x="242" y="477"/>
                </a:lnTo>
                <a:lnTo>
                  <a:pt x="235" y="480"/>
                </a:lnTo>
                <a:lnTo>
                  <a:pt x="227" y="481"/>
                </a:lnTo>
                <a:lnTo>
                  <a:pt x="221" y="483"/>
                </a:lnTo>
                <a:lnTo>
                  <a:pt x="214" y="484"/>
                </a:lnTo>
                <a:lnTo>
                  <a:pt x="208" y="485"/>
                </a:lnTo>
                <a:lnTo>
                  <a:pt x="203" y="485"/>
                </a:lnTo>
                <a:lnTo>
                  <a:pt x="200" y="485"/>
                </a:lnTo>
                <a:lnTo>
                  <a:pt x="199" y="485"/>
                </a:lnTo>
                <a:lnTo>
                  <a:pt x="201" y="484"/>
                </a:lnTo>
                <a:lnTo>
                  <a:pt x="203" y="482"/>
                </a:lnTo>
                <a:lnTo>
                  <a:pt x="206" y="479"/>
                </a:lnTo>
                <a:lnTo>
                  <a:pt x="210" y="476"/>
                </a:lnTo>
                <a:lnTo>
                  <a:pt x="214" y="472"/>
                </a:lnTo>
                <a:lnTo>
                  <a:pt x="218" y="467"/>
                </a:lnTo>
                <a:lnTo>
                  <a:pt x="223" y="460"/>
                </a:lnTo>
                <a:lnTo>
                  <a:pt x="227" y="454"/>
                </a:lnTo>
                <a:lnTo>
                  <a:pt x="231" y="447"/>
                </a:lnTo>
                <a:lnTo>
                  <a:pt x="235" y="439"/>
                </a:lnTo>
                <a:lnTo>
                  <a:pt x="239" y="430"/>
                </a:lnTo>
                <a:lnTo>
                  <a:pt x="240" y="421"/>
                </a:lnTo>
                <a:lnTo>
                  <a:pt x="242" y="411"/>
                </a:lnTo>
                <a:lnTo>
                  <a:pt x="243" y="399"/>
                </a:lnTo>
                <a:lnTo>
                  <a:pt x="242" y="387"/>
                </a:lnTo>
                <a:lnTo>
                  <a:pt x="240" y="386"/>
                </a:lnTo>
                <a:lnTo>
                  <a:pt x="240" y="384"/>
                </a:lnTo>
                <a:lnTo>
                  <a:pt x="238" y="383"/>
                </a:lnTo>
                <a:lnTo>
                  <a:pt x="238" y="381"/>
                </a:lnTo>
                <a:lnTo>
                  <a:pt x="237" y="379"/>
                </a:lnTo>
                <a:lnTo>
                  <a:pt x="235" y="377"/>
                </a:lnTo>
                <a:lnTo>
                  <a:pt x="233" y="376"/>
                </a:lnTo>
                <a:lnTo>
                  <a:pt x="231" y="374"/>
                </a:lnTo>
                <a:lnTo>
                  <a:pt x="228" y="374"/>
                </a:lnTo>
                <a:lnTo>
                  <a:pt x="226" y="372"/>
                </a:lnTo>
                <a:lnTo>
                  <a:pt x="223" y="372"/>
                </a:lnTo>
                <a:lnTo>
                  <a:pt x="221" y="371"/>
                </a:lnTo>
                <a:lnTo>
                  <a:pt x="218" y="372"/>
                </a:lnTo>
                <a:lnTo>
                  <a:pt x="214" y="372"/>
                </a:lnTo>
                <a:lnTo>
                  <a:pt x="211" y="374"/>
                </a:lnTo>
                <a:lnTo>
                  <a:pt x="208" y="375"/>
                </a:lnTo>
                <a:lnTo>
                  <a:pt x="209" y="375"/>
                </a:lnTo>
                <a:lnTo>
                  <a:pt x="210" y="375"/>
                </a:lnTo>
                <a:lnTo>
                  <a:pt x="208" y="377"/>
                </a:lnTo>
                <a:lnTo>
                  <a:pt x="206" y="378"/>
                </a:lnTo>
                <a:lnTo>
                  <a:pt x="205" y="378"/>
                </a:lnTo>
                <a:lnTo>
                  <a:pt x="201" y="380"/>
                </a:lnTo>
                <a:lnTo>
                  <a:pt x="199" y="380"/>
                </a:lnTo>
                <a:lnTo>
                  <a:pt x="196" y="380"/>
                </a:lnTo>
                <a:lnTo>
                  <a:pt x="193" y="379"/>
                </a:lnTo>
                <a:lnTo>
                  <a:pt x="190" y="379"/>
                </a:lnTo>
                <a:lnTo>
                  <a:pt x="186" y="378"/>
                </a:lnTo>
                <a:lnTo>
                  <a:pt x="182" y="376"/>
                </a:lnTo>
                <a:lnTo>
                  <a:pt x="179" y="374"/>
                </a:lnTo>
                <a:lnTo>
                  <a:pt x="181" y="373"/>
                </a:lnTo>
                <a:lnTo>
                  <a:pt x="183" y="372"/>
                </a:lnTo>
                <a:lnTo>
                  <a:pt x="187" y="371"/>
                </a:lnTo>
                <a:lnTo>
                  <a:pt x="190" y="369"/>
                </a:lnTo>
                <a:lnTo>
                  <a:pt x="193" y="367"/>
                </a:lnTo>
                <a:lnTo>
                  <a:pt x="196" y="363"/>
                </a:lnTo>
                <a:lnTo>
                  <a:pt x="199" y="359"/>
                </a:lnTo>
                <a:lnTo>
                  <a:pt x="201" y="356"/>
                </a:lnTo>
                <a:lnTo>
                  <a:pt x="202" y="350"/>
                </a:lnTo>
                <a:lnTo>
                  <a:pt x="202" y="344"/>
                </a:lnTo>
                <a:lnTo>
                  <a:pt x="203" y="337"/>
                </a:lnTo>
                <a:lnTo>
                  <a:pt x="201" y="329"/>
                </a:lnTo>
                <a:lnTo>
                  <a:pt x="199" y="320"/>
                </a:lnTo>
                <a:lnTo>
                  <a:pt x="194" y="309"/>
                </a:lnTo>
                <a:lnTo>
                  <a:pt x="189" y="296"/>
                </a:lnTo>
                <a:lnTo>
                  <a:pt x="188" y="296"/>
                </a:lnTo>
                <a:lnTo>
                  <a:pt x="187" y="295"/>
                </a:lnTo>
                <a:lnTo>
                  <a:pt x="186" y="294"/>
                </a:lnTo>
                <a:lnTo>
                  <a:pt x="185" y="291"/>
                </a:lnTo>
                <a:lnTo>
                  <a:pt x="181" y="290"/>
                </a:lnTo>
                <a:lnTo>
                  <a:pt x="179" y="287"/>
                </a:lnTo>
                <a:lnTo>
                  <a:pt x="178" y="284"/>
                </a:lnTo>
                <a:lnTo>
                  <a:pt x="176" y="279"/>
                </a:lnTo>
                <a:lnTo>
                  <a:pt x="174" y="275"/>
                </a:lnTo>
                <a:lnTo>
                  <a:pt x="173" y="270"/>
                </a:lnTo>
                <a:lnTo>
                  <a:pt x="173" y="265"/>
                </a:lnTo>
                <a:lnTo>
                  <a:pt x="173" y="258"/>
                </a:lnTo>
                <a:lnTo>
                  <a:pt x="174" y="251"/>
                </a:lnTo>
                <a:lnTo>
                  <a:pt x="177" y="244"/>
                </a:lnTo>
                <a:lnTo>
                  <a:pt x="181" y="236"/>
                </a:lnTo>
                <a:lnTo>
                  <a:pt x="187" y="227"/>
                </a:lnTo>
                <a:lnTo>
                  <a:pt x="178" y="230"/>
                </a:lnTo>
                <a:lnTo>
                  <a:pt x="171" y="232"/>
                </a:lnTo>
                <a:lnTo>
                  <a:pt x="164" y="236"/>
                </a:lnTo>
                <a:lnTo>
                  <a:pt x="159" y="239"/>
                </a:lnTo>
                <a:lnTo>
                  <a:pt x="154" y="245"/>
                </a:lnTo>
                <a:lnTo>
                  <a:pt x="150" y="250"/>
                </a:lnTo>
                <a:lnTo>
                  <a:pt x="147" y="255"/>
                </a:lnTo>
                <a:lnTo>
                  <a:pt x="146" y="260"/>
                </a:lnTo>
                <a:lnTo>
                  <a:pt x="143" y="267"/>
                </a:lnTo>
                <a:lnTo>
                  <a:pt x="142" y="272"/>
                </a:lnTo>
                <a:lnTo>
                  <a:pt x="142" y="277"/>
                </a:lnTo>
                <a:lnTo>
                  <a:pt x="142" y="282"/>
                </a:lnTo>
                <a:lnTo>
                  <a:pt x="142" y="287"/>
                </a:lnTo>
                <a:lnTo>
                  <a:pt x="142" y="291"/>
                </a:lnTo>
                <a:lnTo>
                  <a:pt x="142" y="295"/>
                </a:lnTo>
                <a:lnTo>
                  <a:pt x="144" y="298"/>
                </a:lnTo>
                <a:lnTo>
                  <a:pt x="148" y="316"/>
                </a:lnTo>
                <a:lnTo>
                  <a:pt x="151" y="331"/>
                </a:lnTo>
                <a:lnTo>
                  <a:pt x="152" y="345"/>
                </a:lnTo>
                <a:lnTo>
                  <a:pt x="152" y="355"/>
                </a:lnTo>
                <a:lnTo>
                  <a:pt x="149" y="365"/>
                </a:lnTo>
                <a:lnTo>
                  <a:pt x="146" y="372"/>
                </a:lnTo>
                <a:lnTo>
                  <a:pt x="142" y="379"/>
                </a:lnTo>
                <a:lnTo>
                  <a:pt x="138" y="381"/>
                </a:lnTo>
                <a:lnTo>
                  <a:pt x="133" y="384"/>
                </a:lnTo>
                <a:lnTo>
                  <a:pt x="128" y="385"/>
                </a:lnTo>
                <a:lnTo>
                  <a:pt x="123" y="384"/>
                </a:lnTo>
                <a:lnTo>
                  <a:pt x="120" y="381"/>
                </a:lnTo>
                <a:lnTo>
                  <a:pt x="117" y="379"/>
                </a:lnTo>
                <a:lnTo>
                  <a:pt x="116" y="373"/>
                </a:lnTo>
                <a:lnTo>
                  <a:pt x="115" y="367"/>
                </a:lnTo>
                <a:lnTo>
                  <a:pt x="117" y="359"/>
                </a:lnTo>
                <a:lnTo>
                  <a:pt x="117" y="356"/>
                </a:lnTo>
                <a:lnTo>
                  <a:pt x="118" y="352"/>
                </a:lnTo>
                <a:lnTo>
                  <a:pt x="118" y="350"/>
                </a:lnTo>
                <a:lnTo>
                  <a:pt x="119" y="346"/>
                </a:lnTo>
                <a:lnTo>
                  <a:pt x="118" y="345"/>
                </a:lnTo>
                <a:lnTo>
                  <a:pt x="118" y="342"/>
                </a:lnTo>
                <a:lnTo>
                  <a:pt x="116" y="341"/>
                </a:lnTo>
                <a:lnTo>
                  <a:pt x="116" y="339"/>
                </a:lnTo>
                <a:lnTo>
                  <a:pt x="114" y="339"/>
                </a:lnTo>
                <a:lnTo>
                  <a:pt x="113" y="337"/>
                </a:lnTo>
                <a:lnTo>
                  <a:pt x="111" y="336"/>
                </a:lnTo>
                <a:lnTo>
                  <a:pt x="111" y="334"/>
                </a:lnTo>
                <a:lnTo>
                  <a:pt x="109" y="334"/>
                </a:lnTo>
                <a:lnTo>
                  <a:pt x="109" y="332"/>
                </a:lnTo>
                <a:lnTo>
                  <a:pt x="108" y="330"/>
                </a:lnTo>
                <a:lnTo>
                  <a:pt x="108" y="329"/>
                </a:lnTo>
                <a:lnTo>
                  <a:pt x="106" y="328"/>
                </a:lnTo>
                <a:lnTo>
                  <a:pt x="106" y="326"/>
                </a:lnTo>
                <a:lnTo>
                  <a:pt x="106" y="325"/>
                </a:lnTo>
                <a:lnTo>
                  <a:pt x="106" y="323"/>
                </a:lnTo>
                <a:lnTo>
                  <a:pt x="104" y="321"/>
                </a:lnTo>
                <a:lnTo>
                  <a:pt x="104" y="320"/>
                </a:lnTo>
                <a:lnTo>
                  <a:pt x="104" y="318"/>
                </a:lnTo>
                <a:lnTo>
                  <a:pt x="104" y="315"/>
                </a:lnTo>
                <a:lnTo>
                  <a:pt x="102" y="314"/>
                </a:lnTo>
                <a:lnTo>
                  <a:pt x="102" y="312"/>
                </a:lnTo>
                <a:lnTo>
                  <a:pt x="102" y="310"/>
                </a:lnTo>
                <a:lnTo>
                  <a:pt x="102" y="309"/>
                </a:lnTo>
                <a:lnTo>
                  <a:pt x="101" y="308"/>
                </a:lnTo>
                <a:lnTo>
                  <a:pt x="101" y="306"/>
                </a:lnTo>
                <a:lnTo>
                  <a:pt x="101" y="305"/>
                </a:lnTo>
                <a:lnTo>
                  <a:pt x="97" y="318"/>
                </a:lnTo>
                <a:lnTo>
                  <a:pt x="94" y="328"/>
                </a:lnTo>
                <a:lnTo>
                  <a:pt x="92" y="337"/>
                </a:lnTo>
                <a:lnTo>
                  <a:pt x="91" y="345"/>
                </a:lnTo>
                <a:lnTo>
                  <a:pt x="90" y="352"/>
                </a:lnTo>
                <a:lnTo>
                  <a:pt x="90" y="357"/>
                </a:lnTo>
                <a:lnTo>
                  <a:pt x="91" y="362"/>
                </a:lnTo>
                <a:lnTo>
                  <a:pt x="92" y="366"/>
                </a:lnTo>
                <a:lnTo>
                  <a:pt x="93" y="370"/>
                </a:lnTo>
                <a:lnTo>
                  <a:pt x="95" y="372"/>
                </a:lnTo>
                <a:lnTo>
                  <a:pt x="97" y="376"/>
                </a:lnTo>
                <a:lnTo>
                  <a:pt x="98" y="377"/>
                </a:lnTo>
                <a:lnTo>
                  <a:pt x="100" y="381"/>
                </a:lnTo>
                <a:lnTo>
                  <a:pt x="102" y="383"/>
                </a:lnTo>
                <a:lnTo>
                  <a:pt x="104" y="386"/>
                </a:lnTo>
                <a:lnTo>
                  <a:pt x="105" y="388"/>
                </a:lnTo>
                <a:lnTo>
                  <a:pt x="108" y="393"/>
                </a:lnTo>
                <a:lnTo>
                  <a:pt x="110" y="398"/>
                </a:lnTo>
                <a:lnTo>
                  <a:pt x="112" y="402"/>
                </a:lnTo>
                <a:lnTo>
                  <a:pt x="113" y="405"/>
                </a:lnTo>
                <a:lnTo>
                  <a:pt x="112" y="409"/>
                </a:lnTo>
                <a:lnTo>
                  <a:pt x="111" y="412"/>
                </a:lnTo>
                <a:lnTo>
                  <a:pt x="109" y="414"/>
                </a:lnTo>
                <a:lnTo>
                  <a:pt x="107" y="416"/>
                </a:lnTo>
                <a:lnTo>
                  <a:pt x="104" y="417"/>
                </a:lnTo>
                <a:lnTo>
                  <a:pt x="101" y="417"/>
                </a:lnTo>
                <a:lnTo>
                  <a:pt x="97" y="417"/>
                </a:lnTo>
                <a:lnTo>
                  <a:pt x="94" y="414"/>
                </a:lnTo>
                <a:lnTo>
                  <a:pt x="91" y="412"/>
                </a:lnTo>
                <a:lnTo>
                  <a:pt x="88" y="408"/>
                </a:lnTo>
                <a:lnTo>
                  <a:pt x="85" y="404"/>
                </a:lnTo>
                <a:lnTo>
                  <a:pt x="83" y="397"/>
                </a:lnTo>
                <a:lnTo>
                  <a:pt x="77" y="409"/>
                </a:lnTo>
                <a:lnTo>
                  <a:pt x="73" y="419"/>
                </a:lnTo>
                <a:lnTo>
                  <a:pt x="71" y="429"/>
                </a:lnTo>
                <a:lnTo>
                  <a:pt x="71" y="438"/>
                </a:lnTo>
                <a:lnTo>
                  <a:pt x="72" y="446"/>
                </a:lnTo>
                <a:lnTo>
                  <a:pt x="74" y="453"/>
                </a:lnTo>
                <a:lnTo>
                  <a:pt x="77" y="460"/>
                </a:lnTo>
                <a:lnTo>
                  <a:pt x="80" y="465"/>
                </a:lnTo>
                <a:lnTo>
                  <a:pt x="84" y="470"/>
                </a:lnTo>
                <a:lnTo>
                  <a:pt x="88" y="475"/>
                </a:lnTo>
                <a:lnTo>
                  <a:pt x="92" y="478"/>
                </a:lnTo>
                <a:lnTo>
                  <a:pt x="97" y="480"/>
                </a:lnTo>
                <a:lnTo>
                  <a:pt x="100" y="483"/>
                </a:lnTo>
                <a:lnTo>
                  <a:pt x="104" y="484"/>
                </a:lnTo>
                <a:lnTo>
                  <a:pt x="106" y="485"/>
                </a:lnTo>
                <a:lnTo>
                  <a:pt x="108" y="485"/>
                </a:lnTo>
                <a:lnTo>
                  <a:pt x="104" y="487"/>
                </a:lnTo>
                <a:lnTo>
                  <a:pt x="98" y="487"/>
                </a:lnTo>
                <a:lnTo>
                  <a:pt x="92" y="487"/>
                </a:lnTo>
                <a:lnTo>
                  <a:pt x="86" y="485"/>
                </a:lnTo>
                <a:lnTo>
                  <a:pt x="77" y="484"/>
                </a:lnTo>
                <a:lnTo>
                  <a:pt x="70" y="481"/>
                </a:lnTo>
                <a:lnTo>
                  <a:pt x="61" y="478"/>
                </a:lnTo>
                <a:lnTo>
                  <a:pt x="54" y="473"/>
                </a:lnTo>
                <a:lnTo>
                  <a:pt x="46" y="468"/>
                </a:lnTo>
                <a:lnTo>
                  <a:pt x="37" y="462"/>
                </a:lnTo>
                <a:lnTo>
                  <a:pt x="30" y="455"/>
                </a:lnTo>
                <a:lnTo>
                  <a:pt x="23" y="446"/>
                </a:lnTo>
                <a:lnTo>
                  <a:pt x="17" y="437"/>
                </a:lnTo>
                <a:lnTo>
                  <a:pt x="12" y="426"/>
                </a:lnTo>
                <a:lnTo>
                  <a:pt x="8" y="414"/>
                </a:lnTo>
                <a:lnTo>
                  <a:pt x="7" y="401"/>
                </a:lnTo>
                <a:lnTo>
                  <a:pt x="6" y="401"/>
                </a:lnTo>
                <a:lnTo>
                  <a:pt x="6" y="399"/>
                </a:lnTo>
                <a:lnTo>
                  <a:pt x="6" y="397"/>
                </a:lnTo>
                <a:lnTo>
                  <a:pt x="6" y="396"/>
                </a:lnTo>
                <a:lnTo>
                  <a:pt x="6" y="394"/>
                </a:lnTo>
                <a:lnTo>
                  <a:pt x="6" y="393"/>
                </a:lnTo>
                <a:lnTo>
                  <a:pt x="7" y="390"/>
                </a:lnTo>
                <a:lnTo>
                  <a:pt x="6" y="388"/>
                </a:lnTo>
                <a:lnTo>
                  <a:pt x="6" y="385"/>
                </a:lnTo>
                <a:lnTo>
                  <a:pt x="5" y="382"/>
                </a:lnTo>
                <a:lnTo>
                  <a:pt x="5" y="379"/>
                </a:lnTo>
                <a:lnTo>
                  <a:pt x="4" y="375"/>
                </a:lnTo>
                <a:lnTo>
                  <a:pt x="3" y="371"/>
                </a:lnTo>
                <a:lnTo>
                  <a:pt x="1" y="366"/>
                </a:lnTo>
                <a:lnTo>
                  <a:pt x="1" y="360"/>
                </a:lnTo>
                <a:lnTo>
                  <a:pt x="0" y="355"/>
                </a:lnTo>
                <a:lnTo>
                  <a:pt x="0" y="350"/>
                </a:lnTo>
                <a:lnTo>
                  <a:pt x="0" y="345"/>
                </a:lnTo>
                <a:lnTo>
                  <a:pt x="0" y="340"/>
                </a:lnTo>
                <a:lnTo>
                  <a:pt x="0" y="335"/>
                </a:lnTo>
                <a:lnTo>
                  <a:pt x="0" y="330"/>
                </a:lnTo>
                <a:lnTo>
                  <a:pt x="0" y="326"/>
                </a:lnTo>
                <a:lnTo>
                  <a:pt x="1" y="321"/>
                </a:lnTo>
                <a:lnTo>
                  <a:pt x="1" y="317"/>
                </a:lnTo>
                <a:lnTo>
                  <a:pt x="1" y="313"/>
                </a:lnTo>
                <a:lnTo>
                  <a:pt x="1" y="310"/>
                </a:lnTo>
                <a:lnTo>
                  <a:pt x="2" y="306"/>
                </a:lnTo>
                <a:lnTo>
                  <a:pt x="2" y="304"/>
                </a:lnTo>
                <a:lnTo>
                  <a:pt x="4" y="301"/>
                </a:lnTo>
                <a:lnTo>
                  <a:pt x="4" y="299"/>
                </a:lnTo>
                <a:lnTo>
                  <a:pt x="5" y="296"/>
                </a:lnTo>
                <a:lnTo>
                  <a:pt x="6" y="300"/>
                </a:lnTo>
                <a:lnTo>
                  <a:pt x="8" y="304"/>
                </a:lnTo>
                <a:lnTo>
                  <a:pt x="8" y="307"/>
                </a:lnTo>
                <a:lnTo>
                  <a:pt x="10" y="309"/>
                </a:lnTo>
                <a:lnTo>
                  <a:pt x="10" y="311"/>
                </a:lnTo>
                <a:lnTo>
                  <a:pt x="10" y="313"/>
                </a:lnTo>
                <a:lnTo>
                  <a:pt x="10" y="314"/>
                </a:lnTo>
                <a:lnTo>
                  <a:pt x="12" y="316"/>
                </a:lnTo>
                <a:lnTo>
                  <a:pt x="11" y="318"/>
                </a:lnTo>
                <a:lnTo>
                  <a:pt x="11" y="320"/>
                </a:lnTo>
                <a:lnTo>
                  <a:pt x="11" y="322"/>
                </a:lnTo>
                <a:lnTo>
                  <a:pt x="11" y="324"/>
                </a:lnTo>
                <a:lnTo>
                  <a:pt x="11" y="328"/>
                </a:lnTo>
                <a:lnTo>
                  <a:pt x="12" y="329"/>
                </a:lnTo>
                <a:lnTo>
                  <a:pt x="13" y="333"/>
                </a:lnTo>
                <a:lnTo>
                  <a:pt x="15" y="335"/>
                </a:lnTo>
                <a:lnTo>
                  <a:pt x="15" y="337"/>
                </a:lnTo>
                <a:lnTo>
                  <a:pt x="15" y="338"/>
                </a:lnTo>
                <a:lnTo>
                  <a:pt x="15" y="339"/>
                </a:lnTo>
                <a:lnTo>
                  <a:pt x="17" y="339"/>
                </a:lnTo>
                <a:lnTo>
                  <a:pt x="17" y="341"/>
                </a:lnTo>
                <a:lnTo>
                  <a:pt x="18" y="341"/>
                </a:lnTo>
                <a:lnTo>
                  <a:pt x="18" y="343"/>
                </a:lnTo>
                <a:lnTo>
                  <a:pt x="20" y="343"/>
                </a:lnTo>
                <a:lnTo>
                  <a:pt x="20" y="345"/>
                </a:lnTo>
                <a:lnTo>
                  <a:pt x="20" y="346"/>
                </a:lnTo>
                <a:lnTo>
                  <a:pt x="22" y="346"/>
                </a:lnTo>
                <a:lnTo>
                  <a:pt x="22" y="347"/>
                </a:lnTo>
                <a:lnTo>
                  <a:pt x="23" y="347"/>
                </a:lnTo>
                <a:lnTo>
                  <a:pt x="25" y="347"/>
                </a:lnTo>
                <a:lnTo>
                  <a:pt x="25" y="348"/>
                </a:lnTo>
                <a:lnTo>
                  <a:pt x="25" y="347"/>
                </a:lnTo>
                <a:lnTo>
                  <a:pt x="25" y="345"/>
                </a:lnTo>
                <a:lnTo>
                  <a:pt x="23" y="343"/>
                </a:lnTo>
                <a:lnTo>
                  <a:pt x="23" y="340"/>
                </a:lnTo>
                <a:lnTo>
                  <a:pt x="23" y="337"/>
                </a:lnTo>
                <a:lnTo>
                  <a:pt x="23" y="332"/>
                </a:lnTo>
                <a:lnTo>
                  <a:pt x="23" y="328"/>
                </a:lnTo>
                <a:lnTo>
                  <a:pt x="23" y="323"/>
                </a:lnTo>
                <a:lnTo>
                  <a:pt x="24" y="318"/>
                </a:lnTo>
                <a:lnTo>
                  <a:pt x="26" y="312"/>
                </a:lnTo>
                <a:lnTo>
                  <a:pt x="28" y="305"/>
                </a:lnTo>
                <a:lnTo>
                  <a:pt x="31" y="299"/>
                </a:lnTo>
                <a:lnTo>
                  <a:pt x="36" y="292"/>
                </a:lnTo>
                <a:lnTo>
                  <a:pt x="42" y="285"/>
                </a:lnTo>
                <a:lnTo>
                  <a:pt x="42" y="283"/>
                </a:lnTo>
                <a:lnTo>
                  <a:pt x="42" y="282"/>
                </a:lnTo>
                <a:lnTo>
                  <a:pt x="44" y="280"/>
                </a:lnTo>
                <a:lnTo>
                  <a:pt x="44" y="278"/>
                </a:lnTo>
                <a:lnTo>
                  <a:pt x="46" y="276"/>
                </a:lnTo>
                <a:lnTo>
                  <a:pt x="47" y="273"/>
                </a:lnTo>
                <a:lnTo>
                  <a:pt x="48" y="269"/>
                </a:lnTo>
                <a:lnTo>
                  <a:pt x="48" y="266"/>
                </a:lnTo>
                <a:lnTo>
                  <a:pt x="49" y="262"/>
                </a:lnTo>
                <a:lnTo>
                  <a:pt x="49" y="256"/>
                </a:lnTo>
                <a:lnTo>
                  <a:pt x="49" y="250"/>
                </a:lnTo>
                <a:lnTo>
                  <a:pt x="47" y="243"/>
                </a:lnTo>
                <a:lnTo>
                  <a:pt x="47" y="236"/>
                </a:lnTo>
                <a:lnTo>
                  <a:pt x="44" y="228"/>
                </a:lnTo>
                <a:lnTo>
                  <a:pt x="42" y="218"/>
                </a:lnTo>
                <a:lnTo>
                  <a:pt x="39" y="210"/>
                </a:lnTo>
                <a:lnTo>
                  <a:pt x="37" y="202"/>
                </a:lnTo>
                <a:lnTo>
                  <a:pt x="37" y="195"/>
                </a:lnTo>
                <a:lnTo>
                  <a:pt x="37" y="187"/>
                </a:lnTo>
                <a:lnTo>
                  <a:pt x="37" y="181"/>
                </a:lnTo>
                <a:lnTo>
                  <a:pt x="37" y="174"/>
                </a:lnTo>
                <a:lnTo>
                  <a:pt x="39" y="168"/>
                </a:lnTo>
                <a:lnTo>
                  <a:pt x="41" y="162"/>
                </a:lnTo>
                <a:lnTo>
                  <a:pt x="42" y="157"/>
                </a:lnTo>
                <a:lnTo>
                  <a:pt x="45" y="151"/>
                </a:lnTo>
                <a:lnTo>
                  <a:pt x="47" y="146"/>
                </a:lnTo>
                <a:lnTo>
                  <a:pt x="50" y="141"/>
                </a:lnTo>
                <a:lnTo>
                  <a:pt x="53" y="137"/>
                </a:lnTo>
                <a:lnTo>
                  <a:pt x="56" y="132"/>
                </a:lnTo>
                <a:lnTo>
                  <a:pt x="60" y="127"/>
                </a:lnTo>
                <a:lnTo>
                  <a:pt x="63" y="122"/>
                </a:lnTo>
                <a:lnTo>
                  <a:pt x="61" y="129"/>
                </a:lnTo>
                <a:lnTo>
                  <a:pt x="60" y="135"/>
                </a:lnTo>
                <a:lnTo>
                  <a:pt x="60" y="142"/>
                </a:lnTo>
                <a:lnTo>
                  <a:pt x="60" y="148"/>
                </a:lnTo>
                <a:lnTo>
                  <a:pt x="60" y="155"/>
                </a:lnTo>
                <a:lnTo>
                  <a:pt x="60" y="162"/>
                </a:lnTo>
                <a:lnTo>
                  <a:pt x="61" y="168"/>
                </a:lnTo>
                <a:lnTo>
                  <a:pt x="64" y="175"/>
                </a:lnTo>
                <a:lnTo>
                  <a:pt x="65" y="182"/>
                </a:lnTo>
                <a:lnTo>
                  <a:pt x="69" y="188"/>
                </a:lnTo>
                <a:lnTo>
                  <a:pt x="73" y="195"/>
                </a:lnTo>
                <a:lnTo>
                  <a:pt x="78" y="200"/>
                </a:lnTo>
                <a:lnTo>
                  <a:pt x="83" y="205"/>
                </a:lnTo>
                <a:lnTo>
                  <a:pt x="89" y="209"/>
                </a:lnTo>
                <a:lnTo>
                  <a:pt x="97" y="213"/>
                </a:lnTo>
                <a:lnTo>
                  <a:pt x="106" y="216"/>
                </a:lnTo>
                <a:lnTo>
                  <a:pt x="105" y="216"/>
                </a:lnTo>
                <a:lnTo>
                  <a:pt x="105" y="214"/>
                </a:lnTo>
                <a:lnTo>
                  <a:pt x="105" y="213"/>
                </a:lnTo>
                <a:lnTo>
                  <a:pt x="104" y="211"/>
                </a:lnTo>
                <a:lnTo>
                  <a:pt x="104" y="208"/>
                </a:lnTo>
                <a:lnTo>
                  <a:pt x="104" y="205"/>
                </a:lnTo>
                <a:lnTo>
                  <a:pt x="104" y="200"/>
                </a:lnTo>
                <a:lnTo>
                  <a:pt x="104" y="197"/>
                </a:lnTo>
                <a:lnTo>
                  <a:pt x="105" y="192"/>
                </a:lnTo>
                <a:lnTo>
                  <a:pt x="106" y="186"/>
                </a:lnTo>
                <a:lnTo>
                  <a:pt x="108" y="179"/>
                </a:lnTo>
                <a:lnTo>
                  <a:pt x="110" y="173"/>
                </a:lnTo>
                <a:lnTo>
                  <a:pt x="113" y="165"/>
                </a:lnTo>
                <a:lnTo>
                  <a:pt x="117" y="157"/>
                </a:lnTo>
                <a:lnTo>
                  <a:pt x="123" y="146"/>
                </a:lnTo>
                <a:lnTo>
                  <a:pt x="123" y="145"/>
                </a:lnTo>
                <a:lnTo>
                  <a:pt x="124" y="143"/>
                </a:lnTo>
                <a:lnTo>
                  <a:pt x="125" y="141"/>
                </a:lnTo>
                <a:lnTo>
                  <a:pt x="127" y="137"/>
                </a:lnTo>
                <a:lnTo>
                  <a:pt x="127" y="134"/>
                </a:lnTo>
                <a:lnTo>
                  <a:pt x="129" y="130"/>
                </a:lnTo>
                <a:lnTo>
                  <a:pt x="130" y="125"/>
                </a:lnTo>
                <a:lnTo>
                  <a:pt x="131" y="119"/>
                </a:lnTo>
                <a:lnTo>
                  <a:pt x="131" y="114"/>
                </a:lnTo>
                <a:lnTo>
                  <a:pt x="132" y="108"/>
                </a:lnTo>
                <a:lnTo>
                  <a:pt x="131" y="103"/>
                </a:lnTo>
                <a:lnTo>
                  <a:pt x="131" y="96"/>
                </a:lnTo>
                <a:lnTo>
                  <a:pt x="129" y="89"/>
                </a:lnTo>
                <a:lnTo>
                  <a:pt x="127" y="82"/>
                </a:lnTo>
                <a:lnTo>
                  <a:pt x="123" y="75"/>
                </a:lnTo>
                <a:lnTo>
                  <a:pt x="120" y="68"/>
                </a:lnTo>
                <a:lnTo>
                  <a:pt x="115" y="63"/>
                </a:lnTo>
                <a:lnTo>
                  <a:pt x="112" y="58"/>
                </a:lnTo>
                <a:lnTo>
                  <a:pt x="110" y="53"/>
                </a:lnTo>
                <a:lnTo>
                  <a:pt x="109" y="46"/>
                </a:lnTo>
                <a:lnTo>
                  <a:pt x="109" y="41"/>
                </a:lnTo>
                <a:lnTo>
                  <a:pt x="109" y="36"/>
                </a:lnTo>
                <a:lnTo>
                  <a:pt x="110" y="30"/>
                </a:lnTo>
                <a:lnTo>
                  <a:pt x="112" y="24"/>
                </a:lnTo>
                <a:lnTo>
                  <a:pt x="114" y="20"/>
                </a:lnTo>
                <a:lnTo>
                  <a:pt x="116" y="15"/>
                </a:lnTo>
                <a:lnTo>
                  <a:pt x="117" y="12"/>
                </a:lnTo>
                <a:lnTo>
                  <a:pt x="119" y="8"/>
                </a:lnTo>
                <a:lnTo>
                  <a:pt x="121" y="6"/>
                </a:lnTo>
                <a:lnTo>
                  <a:pt x="123" y="3"/>
                </a:lnTo>
                <a:lnTo>
                  <a:pt x="123" y="2"/>
                </a:lnTo>
                <a:lnTo>
                  <a:pt x="125" y="1"/>
                </a:lnTo>
                <a:lnTo>
                  <a:pt x="123" y="1"/>
                </a:lnTo>
                <a:lnTo>
                  <a:pt x="123" y="0"/>
                </a:lnTo>
              </a:path>
            </a:pathLst>
          </a:custGeom>
          <a:gradFill rotWithShape="0">
            <a:gsLst>
              <a:gs pos="0">
                <a:srgbClr val="FFFF00"/>
              </a:gs>
              <a:gs pos="100000">
                <a:srgbClr val="FF0000"/>
              </a:gs>
            </a:gsLst>
            <a:lin ang="5400000" scaled="1"/>
          </a:gradFill>
          <a:ln w="9207">
            <a:solidFill>
              <a:srgbClr val="FFFF00"/>
            </a:solidFill>
            <a:round/>
            <a:headEnd/>
            <a:tailEnd/>
          </a:ln>
        </p:spPr>
        <p:txBody>
          <a:bodyPr lIns="0" tIns="0" rIns="0" bIns="0"/>
          <a:lstStyle/>
          <a:p>
            <a:endParaRPr lang="en-US"/>
          </a:p>
        </p:txBody>
      </p:sp>
      <p:grpSp>
        <p:nvGrpSpPr>
          <p:cNvPr id="5125" name="Group 4"/>
          <p:cNvGrpSpPr>
            <a:grpSpLocks/>
          </p:cNvGrpSpPr>
          <p:nvPr/>
        </p:nvGrpSpPr>
        <p:grpSpPr bwMode="auto">
          <a:xfrm>
            <a:off x="1508125" y="5183188"/>
            <a:ext cx="1154113" cy="833437"/>
            <a:chOff x="113" y="3602"/>
            <a:chExt cx="485" cy="416"/>
          </a:xfrm>
        </p:grpSpPr>
        <p:sp>
          <p:nvSpPr>
            <p:cNvPr id="5714" name="Freeform 5"/>
            <p:cNvSpPr>
              <a:spLocks/>
            </p:cNvSpPr>
            <p:nvPr/>
          </p:nvSpPr>
          <p:spPr bwMode="auto">
            <a:xfrm>
              <a:off x="139" y="3694"/>
              <a:ext cx="256" cy="137"/>
            </a:xfrm>
            <a:custGeom>
              <a:avLst/>
              <a:gdLst>
                <a:gd name="T0" fmla="*/ 191 w 256"/>
                <a:gd name="T1" fmla="*/ 23 h 137"/>
                <a:gd name="T2" fmla="*/ 156 w 256"/>
                <a:gd name="T3" fmla="*/ 35 h 137"/>
                <a:gd name="T4" fmla="*/ 119 w 256"/>
                <a:gd name="T5" fmla="*/ 48 h 137"/>
                <a:gd name="T6" fmla="*/ 108 w 256"/>
                <a:gd name="T7" fmla="*/ 57 h 137"/>
                <a:gd name="T8" fmla="*/ 99 w 256"/>
                <a:gd name="T9" fmla="*/ 62 h 137"/>
                <a:gd name="T10" fmla="*/ 93 w 256"/>
                <a:gd name="T11" fmla="*/ 70 h 137"/>
                <a:gd name="T12" fmla="*/ 93 w 256"/>
                <a:gd name="T13" fmla="*/ 72 h 137"/>
                <a:gd name="T14" fmla="*/ 108 w 256"/>
                <a:gd name="T15" fmla="*/ 75 h 137"/>
                <a:gd name="T16" fmla="*/ 126 w 256"/>
                <a:gd name="T17" fmla="*/ 77 h 137"/>
                <a:gd name="T18" fmla="*/ 139 w 256"/>
                <a:gd name="T19" fmla="*/ 79 h 137"/>
                <a:gd name="T20" fmla="*/ 152 w 256"/>
                <a:gd name="T21" fmla="*/ 82 h 137"/>
                <a:gd name="T22" fmla="*/ 168 w 256"/>
                <a:gd name="T23" fmla="*/ 85 h 137"/>
                <a:gd name="T24" fmla="*/ 179 w 256"/>
                <a:gd name="T25" fmla="*/ 87 h 137"/>
                <a:gd name="T26" fmla="*/ 188 w 256"/>
                <a:gd name="T27" fmla="*/ 92 h 137"/>
                <a:gd name="T28" fmla="*/ 196 w 256"/>
                <a:gd name="T29" fmla="*/ 98 h 137"/>
                <a:gd name="T30" fmla="*/ 202 w 256"/>
                <a:gd name="T31" fmla="*/ 104 h 137"/>
                <a:gd name="T32" fmla="*/ 203 w 256"/>
                <a:gd name="T33" fmla="*/ 108 h 137"/>
                <a:gd name="T34" fmla="*/ 203 w 256"/>
                <a:gd name="T35" fmla="*/ 114 h 137"/>
                <a:gd name="T36" fmla="*/ 201 w 256"/>
                <a:gd name="T37" fmla="*/ 118 h 137"/>
                <a:gd name="T38" fmla="*/ 196 w 256"/>
                <a:gd name="T39" fmla="*/ 123 h 137"/>
                <a:gd name="T40" fmla="*/ 182 w 256"/>
                <a:gd name="T41" fmla="*/ 126 h 137"/>
                <a:gd name="T42" fmla="*/ 169 w 256"/>
                <a:gd name="T43" fmla="*/ 131 h 137"/>
                <a:gd name="T44" fmla="*/ 136 w 256"/>
                <a:gd name="T45" fmla="*/ 133 h 137"/>
                <a:gd name="T46" fmla="*/ 69 w 256"/>
                <a:gd name="T47" fmla="*/ 136 h 137"/>
                <a:gd name="T48" fmla="*/ 20 w 256"/>
                <a:gd name="T49" fmla="*/ 136 h 137"/>
                <a:gd name="T50" fmla="*/ 5 w 256"/>
                <a:gd name="T51" fmla="*/ 136 h 137"/>
                <a:gd name="T52" fmla="*/ 3 w 256"/>
                <a:gd name="T53" fmla="*/ 136 h 137"/>
                <a:gd name="T54" fmla="*/ 1 w 256"/>
                <a:gd name="T55" fmla="*/ 136 h 137"/>
                <a:gd name="T56" fmla="*/ 0 w 256"/>
                <a:gd name="T57" fmla="*/ 135 h 137"/>
                <a:gd name="T58" fmla="*/ 24 w 256"/>
                <a:gd name="T59" fmla="*/ 133 h 137"/>
                <a:gd name="T60" fmla="*/ 69 w 256"/>
                <a:gd name="T61" fmla="*/ 130 h 137"/>
                <a:gd name="T62" fmla="*/ 103 w 256"/>
                <a:gd name="T63" fmla="*/ 128 h 137"/>
                <a:gd name="T64" fmla="*/ 122 w 256"/>
                <a:gd name="T65" fmla="*/ 125 h 137"/>
                <a:gd name="T66" fmla="*/ 147 w 256"/>
                <a:gd name="T67" fmla="*/ 120 h 137"/>
                <a:gd name="T68" fmla="*/ 164 w 256"/>
                <a:gd name="T69" fmla="*/ 113 h 137"/>
                <a:gd name="T70" fmla="*/ 166 w 256"/>
                <a:gd name="T71" fmla="*/ 110 h 137"/>
                <a:gd name="T72" fmla="*/ 163 w 256"/>
                <a:gd name="T73" fmla="*/ 104 h 137"/>
                <a:gd name="T74" fmla="*/ 160 w 256"/>
                <a:gd name="T75" fmla="*/ 101 h 137"/>
                <a:gd name="T76" fmla="*/ 152 w 256"/>
                <a:gd name="T77" fmla="*/ 98 h 137"/>
                <a:gd name="T78" fmla="*/ 142 w 256"/>
                <a:gd name="T79" fmla="*/ 97 h 137"/>
                <a:gd name="T80" fmla="*/ 130 w 256"/>
                <a:gd name="T81" fmla="*/ 95 h 137"/>
                <a:gd name="T82" fmla="*/ 119 w 256"/>
                <a:gd name="T83" fmla="*/ 93 h 137"/>
                <a:gd name="T84" fmla="*/ 102 w 256"/>
                <a:gd name="T85" fmla="*/ 93 h 137"/>
                <a:gd name="T86" fmla="*/ 84 w 256"/>
                <a:gd name="T87" fmla="*/ 92 h 137"/>
                <a:gd name="T88" fmla="*/ 67 w 256"/>
                <a:gd name="T89" fmla="*/ 89 h 137"/>
                <a:gd name="T90" fmla="*/ 40 w 256"/>
                <a:gd name="T91" fmla="*/ 78 h 137"/>
                <a:gd name="T92" fmla="*/ 48 w 256"/>
                <a:gd name="T93" fmla="*/ 64 h 137"/>
                <a:gd name="T94" fmla="*/ 63 w 256"/>
                <a:gd name="T95" fmla="*/ 54 h 137"/>
                <a:gd name="T96" fmla="*/ 78 w 256"/>
                <a:gd name="T97" fmla="*/ 45 h 137"/>
                <a:gd name="T98" fmla="*/ 112 w 256"/>
                <a:gd name="T99" fmla="*/ 26 h 137"/>
                <a:gd name="T100" fmla="*/ 147 w 256"/>
                <a:gd name="T101" fmla="*/ 9 h 137"/>
                <a:gd name="T102" fmla="*/ 172 w 256"/>
                <a:gd name="T103" fmla="*/ 4 h 137"/>
                <a:gd name="T104" fmla="*/ 212 w 256"/>
                <a:gd name="T105" fmla="*/ 1 h 137"/>
                <a:gd name="T106" fmla="*/ 248 w 256"/>
                <a:gd name="T107" fmla="*/ 0 h 137"/>
                <a:gd name="T108" fmla="*/ 254 w 256"/>
                <a:gd name="T109" fmla="*/ 3 h 137"/>
                <a:gd name="T110" fmla="*/ 239 w 256"/>
                <a:gd name="T111" fmla="*/ 9 h 137"/>
                <a:gd name="T112" fmla="*/ 216 w 256"/>
                <a:gd name="T113" fmla="*/ 14 h 137"/>
                <a:gd name="T114" fmla="*/ 202 w 256"/>
                <a:gd name="T115" fmla="*/ 19 h 13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256"/>
                <a:gd name="T175" fmla="*/ 0 h 137"/>
                <a:gd name="T176" fmla="*/ 256 w 256"/>
                <a:gd name="T177" fmla="*/ 137 h 13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256" h="137">
                  <a:moveTo>
                    <a:pt x="202" y="19"/>
                  </a:moveTo>
                  <a:lnTo>
                    <a:pt x="202" y="20"/>
                  </a:lnTo>
                  <a:lnTo>
                    <a:pt x="199" y="21"/>
                  </a:lnTo>
                  <a:lnTo>
                    <a:pt x="196" y="22"/>
                  </a:lnTo>
                  <a:lnTo>
                    <a:pt x="191" y="23"/>
                  </a:lnTo>
                  <a:lnTo>
                    <a:pt x="185" y="26"/>
                  </a:lnTo>
                  <a:lnTo>
                    <a:pt x="178" y="27"/>
                  </a:lnTo>
                  <a:lnTo>
                    <a:pt x="171" y="30"/>
                  </a:lnTo>
                  <a:lnTo>
                    <a:pt x="162" y="31"/>
                  </a:lnTo>
                  <a:lnTo>
                    <a:pt x="156" y="35"/>
                  </a:lnTo>
                  <a:lnTo>
                    <a:pt x="147" y="37"/>
                  </a:lnTo>
                  <a:lnTo>
                    <a:pt x="141" y="41"/>
                  </a:lnTo>
                  <a:lnTo>
                    <a:pt x="132" y="42"/>
                  </a:lnTo>
                  <a:lnTo>
                    <a:pt x="126" y="46"/>
                  </a:lnTo>
                  <a:lnTo>
                    <a:pt x="119" y="48"/>
                  </a:lnTo>
                  <a:lnTo>
                    <a:pt x="114" y="51"/>
                  </a:lnTo>
                  <a:lnTo>
                    <a:pt x="110" y="53"/>
                  </a:lnTo>
                  <a:lnTo>
                    <a:pt x="110" y="55"/>
                  </a:lnTo>
                  <a:lnTo>
                    <a:pt x="108" y="55"/>
                  </a:lnTo>
                  <a:lnTo>
                    <a:pt x="108" y="57"/>
                  </a:lnTo>
                  <a:lnTo>
                    <a:pt x="106" y="57"/>
                  </a:lnTo>
                  <a:lnTo>
                    <a:pt x="104" y="59"/>
                  </a:lnTo>
                  <a:lnTo>
                    <a:pt x="103" y="61"/>
                  </a:lnTo>
                  <a:lnTo>
                    <a:pt x="101" y="62"/>
                  </a:lnTo>
                  <a:lnTo>
                    <a:pt x="99" y="62"/>
                  </a:lnTo>
                  <a:lnTo>
                    <a:pt x="98" y="64"/>
                  </a:lnTo>
                  <a:lnTo>
                    <a:pt x="96" y="66"/>
                  </a:lnTo>
                  <a:lnTo>
                    <a:pt x="95" y="67"/>
                  </a:lnTo>
                  <a:lnTo>
                    <a:pt x="93" y="68"/>
                  </a:lnTo>
                  <a:lnTo>
                    <a:pt x="93" y="70"/>
                  </a:lnTo>
                  <a:lnTo>
                    <a:pt x="91" y="70"/>
                  </a:lnTo>
                  <a:lnTo>
                    <a:pt x="91" y="71"/>
                  </a:lnTo>
                  <a:lnTo>
                    <a:pt x="90" y="71"/>
                  </a:lnTo>
                  <a:lnTo>
                    <a:pt x="92" y="72"/>
                  </a:lnTo>
                  <a:lnTo>
                    <a:pt x="93" y="72"/>
                  </a:lnTo>
                  <a:lnTo>
                    <a:pt x="96" y="74"/>
                  </a:lnTo>
                  <a:lnTo>
                    <a:pt x="98" y="74"/>
                  </a:lnTo>
                  <a:lnTo>
                    <a:pt x="101" y="75"/>
                  </a:lnTo>
                  <a:lnTo>
                    <a:pt x="104" y="75"/>
                  </a:lnTo>
                  <a:lnTo>
                    <a:pt x="108" y="75"/>
                  </a:lnTo>
                  <a:lnTo>
                    <a:pt x="111" y="75"/>
                  </a:lnTo>
                  <a:lnTo>
                    <a:pt x="116" y="77"/>
                  </a:lnTo>
                  <a:lnTo>
                    <a:pt x="119" y="77"/>
                  </a:lnTo>
                  <a:lnTo>
                    <a:pt x="123" y="77"/>
                  </a:lnTo>
                  <a:lnTo>
                    <a:pt x="126" y="77"/>
                  </a:lnTo>
                  <a:lnTo>
                    <a:pt x="129" y="78"/>
                  </a:lnTo>
                  <a:lnTo>
                    <a:pt x="132" y="78"/>
                  </a:lnTo>
                  <a:lnTo>
                    <a:pt x="134" y="78"/>
                  </a:lnTo>
                  <a:lnTo>
                    <a:pt x="136" y="78"/>
                  </a:lnTo>
                  <a:lnTo>
                    <a:pt x="139" y="79"/>
                  </a:lnTo>
                  <a:lnTo>
                    <a:pt x="141" y="79"/>
                  </a:lnTo>
                  <a:lnTo>
                    <a:pt x="144" y="80"/>
                  </a:lnTo>
                  <a:lnTo>
                    <a:pt x="146" y="80"/>
                  </a:lnTo>
                  <a:lnTo>
                    <a:pt x="149" y="82"/>
                  </a:lnTo>
                  <a:lnTo>
                    <a:pt x="152" y="82"/>
                  </a:lnTo>
                  <a:lnTo>
                    <a:pt x="156" y="82"/>
                  </a:lnTo>
                  <a:lnTo>
                    <a:pt x="157" y="82"/>
                  </a:lnTo>
                  <a:lnTo>
                    <a:pt x="161" y="83"/>
                  </a:lnTo>
                  <a:lnTo>
                    <a:pt x="164" y="83"/>
                  </a:lnTo>
                  <a:lnTo>
                    <a:pt x="168" y="85"/>
                  </a:lnTo>
                  <a:lnTo>
                    <a:pt x="170" y="85"/>
                  </a:lnTo>
                  <a:lnTo>
                    <a:pt x="173" y="87"/>
                  </a:lnTo>
                  <a:lnTo>
                    <a:pt x="175" y="87"/>
                  </a:lnTo>
                  <a:lnTo>
                    <a:pt x="177" y="87"/>
                  </a:lnTo>
                  <a:lnTo>
                    <a:pt x="179" y="87"/>
                  </a:lnTo>
                  <a:lnTo>
                    <a:pt x="181" y="89"/>
                  </a:lnTo>
                  <a:lnTo>
                    <a:pt x="183" y="89"/>
                  </a:lnTo>
                  <a:lnTo>
                    <a:pt x="185" y="91"/>
                  </a:lnTo>
                  <a:lnTo>
                    <a:pt x="186" y="91"/>
                  </a:lnTo>
                  <a:lnTo>
                    <a:pt x="188" y="92"/>
                  </a:lnTo>
                  <a:lnTo>
                    <a:pt x="190" y="93"/>
                  </a:lnTo>
                  <a:lnTo>
                    <a:pt x="191" y="95"/>
                  </a:lnTo>
                  <a:lnTo>
                    <a:pt x="193" y="95"/>
                  </a:lnTo>
                  <a:lnTo>
                    <a:pt x="195" y="96"/>
                  </a:lnTo>
                  <a:lnTo>
                    <a:pt x="196" y="98"/>
                  </a:lnTo>
                  <a:lnTo>
                    <a:pt x="198" y="100"/>
                  </a:lnTo>
                  <a:lnTo>
                    <a:pt x="199" y="100"/>
                  </a:lnTo>
                  <a:lnTo>
                    <a:pt x="201" y="101"/>
                  </a:lnTo>
                  <a:lnTo>
                    <a:pt x="201" y="102"/>
                  </a:lnTo>
                  <a:lnTo>
                    <a:pt x="202" y="104"/>
                  </a:lnTo>
                  <a:lnTo>
                    <a:pt x="203" y="105"/>
                  </a:lnTo>
                  <a:lnTo>
                    <a:pt x="203" y="107"/>
                  </a:lnTo>
                  <a:lnTo>
                    <a:pt x="203" y="108"/>
                  </a:lnTo>
                  <a:lnTo>
                    <a:pt x="203" y="110"/>
                  </a:lnTo>
                  <a:lnTo>
                    <a:pt x="203" y="112"/>
                  </a:lnTo>
                  <a:lnTo>
                    <a:pt x="203" y="114"/>
                  </a:lnTo>
                  <a:lnTo>
                    <a:pt x="203" y="115"/>
                  </a:lnTo>
                  <a:lnTo>
                    <a:pt x="203" y="117"/>
                  </a:lnTo>
                  <a:lnTo>
                    <a:pt x="202" y="117"/>
                  </a:lnTo>
                  <a:lnTo>
                    <a:pt x="202" y="118"/>
                  </a:lnTo>
                  <a:lnTo>
                    <a:pt x="201" y="118"/>
                  </a:lnTo>
                  <a:lnTo>
                    <a:pt x="201" y="120"/>
                  </a:lnTo>
                  <a:lnTo>
                    <a:pt x="199" y="120"/>
                  </a:lnTo>
                  <a:lnTo>
                    <a:pt x="199" y="121"/>
                  </a:lnTo>
                  <a:lnTo>
                    <a:pt x="198" y="121"/>
                  </a:lnTo>
                  <a:lnTo>
                    <a:pt x="196" y="123"/>
                  </a:lnTo>
                  <a:lnTo>
                    <a:pt x="193" y="123"/>
                  </a:lnTo>
                  <a:lnTo>
                    <a:pt x="191" y="125"/>
                  </a:lnTo>
                  <a:lnTo>
                    <a:pt x="188" y="125"/>
                  </a:lnTo>
                  <a:lnTo>
                    <a:pt x="185" y="126"/>
                  </a:lnTo>
                  <a:lnTo>
                    <a:pt x="182" y="126"/>
                  </a:lnTo>
                  <a:lnTo>
                    <a:pt x="180" y="128"/>
                  </a:lnTo>
                  <a:lnTo>
                    <a:pt x="177" y="128"/>
                  </a:lnTo>
                  <a:lnTo>
                    <a:pt x="174" y="130"/>
                  </a:lnTo>
                  <a:lnTo>
                    <a:pt x="171" y="130"/>
                  </a:lnTo>
                  <a:lnTo>
                    <a:pt x="169" y="131"/>
                  </a:lnTo>
                  <a:lnTo>
                    <a:pt x="167" y="131"/>
                  </a:lnTo>
                  <a:lnTo>
                    <a:pt x="165" y="131"/>
                  </a:lnTo>
                  <a:lnTo>
                    <a:pt x="164" y="131"/>
                  </a:lnTo>
                  <a:lnTo>
                    <a:pt x="150" y="132"/>
                  </a:lnTo>
                  <a:lnTo>
                    <a:pt x="136" y="133"/>
                  </a:lnTo>
                  <a:lnTo>
                    <a:pt x="122" y="135"/>
                  </a:lnTo>
                  <a:lnTo>
                    <a:pt x="107" y="135"/>
                  </a:lnTo>
                  <a:lnTo>
                    <a:pt x="94" y="136"/>
                  </a:lnTo>
                  <a:lnTo>
                    <a:pt x="81" y="136"/>
                  </a:lnTo>
                  <a:lnTo>
                    <a:pt x="69" y="136"/>
                  </a:lnTo>
                  <a:lnTo>
                    <a:pt x="56" y="136"/>
                  </a:lnTo>
                  <a:lnTo>
                    <a:pt x="46" y="136"/>
                  </a:lnTo>
                  <a:lnTo>
                    <a:pt x="36" y="136"/>
                  </a:lnTo>
                  <a:lnTo>
                    <a:pt x="28" y="136"/>
                  </a:lnTo>
                  <a:lnTo>
                    <a:pt x="20" y="136"/>
                  </a:lnTo>
                  <a:lnTo>
                    <a:pt x="14" y="136"/>
                  </a:lnTo>
                  <a:lnTo>
                    <a:pt x="10" y="136"/>
                  </a:lnTo>
                  <a:lnTo>
                    <a:pt x="7" y="136"/>
                  </a:lnTo>
                  <a:lnTo>
                    <a:pt x="5" y="136"/>
                  </a:lnTo>
                  <a:lnTo>
                    <a:pt x="4" y="136"/>
                  </a:lnTo>
                  <a:lnTo>
                    <a:pt x="3" y="136"/>
                  </a:lnTo>
                  <a:lnTo>
                    <a:pt x="1" y="136"/>
                  </a:lnTo>
                  <a:lnTo>
                    <a:pt x="0" y="135"/>
                  </a:lnTo>
                  <a:lnTo>
                    <a:pt x="2" y="135"/>
                  </a:lnTo>
                  <a:lnTo>
                    <a:pt x="5" y="135"/>
                  </a:lnTo>
                  <a:lnTo>
                    <a:pt x="10" y="135"/>
                  </a:lnTo>
                  <a:lnTo>
                    <a:pt x="16" y="133"/>
                  </a:lnTo>
                  <a:lnTo>
                    <a:pt x="24" y="133"/>
                  </a:lnTo>
                  <a:lnTo>
                    <a:pt x="32" y="132"/>
                  </a:lnTo>
                  <a:lnTo>
                    <a:pt x="41" y="132"/>
                  </a:lnTo>
                  <a:lnTo>
                    <a:pt x="49" y="130"/>
                  </a:lnTo>
                  <a:lnTo>
                    <a:pt x="60" y="130"/>
                  </a:lnTo>
                  <a:lnTo>
                    <a:pt x="69" y="130"/>
                  </a:lnTo>
                  <a:lnTo>
                    <a:pt x="77" y="130"/>
                  </a:lnTo>
                  <a:lnTo>
                    <a:pt x="85" y="129"/>
                  </a:lnTo>
                  <a:lnTo>
                    <a:pt x="92" y="129"/>
                  </a:lnTo>
                  <a:lnTo>
                    <a:pt x="99" y="128"/>
                  </a:lnTo>
                  <a:lnTo>
                    <a:pt x="103" y="128"/>
                  </a:lnTo>
                  <a:lnTo>
                    <a:pt x="106" y="127"/>
                  </a:lnTo>
                  <a:lnTo>
                    <a:pt x="110" y="127"/>
                  </a:lnTo>
                  <a:lnTo>
                    <a:pt x="113" y="126"/>
                  </a:lnTo>
                  <a:lnTo>
                    <a:pt x="118" y="126"/>
                  </a:lnTo>
                  <a:lnTo>
                    <a:pt x="122" y="125"/>
                  </a:lnTo>
                  <a:lnTo>
                    <a:pt x="127" y="125"/>
                  </a:lnTo>
                  <a:lnTo>
                    <a:pt x="132" y="123"/>
                  </a:lnTo>
                  <a:lnTo>
                    <a:pt x="137" y="121"/>
                  </a:lnTo>
                  <a:lnTo>
                    <a:pt x="142" y="120"/>
                  </a:lnTo>
                  <a:lnTo>
                    <a:pt x="147" y="120"/>
                  </a:lnTo>
                  <a:lnTo>
                    <a:pt x="152" y="118"/>
                  </a:lnTo>
                  <a:lnTo>
                    <a:pt x="156" y="117"/>
                  </a:lnTo>
                  <a:lnTo>
                    <a:pt x="159" y="115"/>
                  </a:lnTo>
                  <a:lnTo>
                    <a:pt x="162" y="115"/>
                  </a:lnTo>
                  <a:lnTo>
                    <a:pt x="164" y="113"/>
                  </a:lnTo>
                  <a:lnTo>
                    <a:pt x="166" y="113"/>
                  </a:lnTo>
                  <a:lnTo>
                    <a:pt x="166" y="112"/>
                  </a:lnTo>
                  <a:lnTo>
                    <a:pt x="166" y="110"/>
                  </a:lnTo>
                  <a:lnTo>
                    <a:pt x="166" y="109"/>
                  </a:lnTo>
                  <a:lnTo>
                    <a:pt x="165" y="107"/>
                  </a:lnTo>
                  <a:lnTo>
                    <a:pt x="165" y="106"/>
                  </a:lnTo>
                  <a:lnTo>
                    <a:pt x="163" y="104"/>
                  </a:lnTo>
                  <a:lnTo>
                    <a:pt x="161" y="103"/>
                  </a:lnTo>
                  <a:lnTo>
                    <a:pt x="160" y="101"/>
                  </a:lnTo>
                  <a:lnTo>
                    <a:pt x="158" y="100"/>
                  </a:lnTo>
                  <a:lnTo>
                    <a:pt x="157" y="100"/>
                  </a:lnTo>
                  <a:lnTo>
                    <a:pt x="155" y="98"/>
                  </a:lnTo>
                  <a:lnTo>
                    <a:pt x="154" y="98"/>
                  </a:lnTo>
                  <a:lnTo>
                    <a:pt x="152" y="98"/>
                  </a:lnTo>
                  <a:lnTo>
                    <a:pt x="150" y="98"/>
                  </a:lnTo>
                  <a:lnTo>
                    <a:pt x="148" y="97"/>
                  </a:lnTo>
                  <a:lnTo>
                    <a:pt x="146" y="97"/>
                  </a:lnTo>
                  <a:lnTo>
                    <a:pt x="143" y="97"/>
                  </a:lnTo>
                  <a:lnTo>
                    <a:pt x="142" y="97"/>
                  </a:lnTo>
                  <a:lnTo>
                    <a:pt x="138" y="95"/>
                  </a:lnTo>
                  <a:lnTo>
                    <a:pt x="137" y="95"/>
                  </a:lnTo>
                  <a:lnTo>
                    <a:pt x="135" y="95"/>
                  </a:lnTo>
                  <a:lnTo>
                    <a:pt x="133" y="95"/>
                  </a:lnTo>
                  <a:lnTo>
                    <a:pt x="130" y="95"/>
                  </a:lnTo>
                  <a:lnTo>
                    <a:pt x="128" y="95"/>
                  </a:lnTo>
                  <a:lnTo>
                    <a:pt x="126" y="95"/>
                  </a:lnTo>
                  <a:lnTo>
                    <a:pt x="124" y="95"/>
                  </a:lnTo>
                  <a:lnTo>
                    <a:pt x="121" y="93"/>
                  </a:lnTo>
                  <a:lnTo>
                    <a:pt x="119" y="93"/>
                  </a:lnTo>
                  <a:lnTo>
                    <a:pt x="116" y="93"/>
                  </a:lnTo>
                  <a:lnTo>
                    <a:pt x="112" y="93"/>
                  </a:lnTo>
                  <a:lnTo>
                    <a:pt x="109" y="93"/>
                  </a:lnTo>
                  <a:lnTo>
                    <a:pt x="106" y="93"/>
                  </a:lnTo>
                  <a:lnTo>
                    <a:pt x="102" y="93"/>
                  </a:lnTo>
                  <a:lnTo>
                    <a:pt x="99" y="93"/>
                  </a:lnTo>
                  <a:lnTo>
                    <a:pt x="94" y="92"/>
                  </a:lnTo>
                  <a:lnTo>
                    <a:pt x="91" y="92"/>
                  </a:lnTo>
                  <a:lnTo>
                    <a:pt x="87" y="92"/>
                  </a:lnTo>
                  <a:lnTo>
                    <a:pt x="84" y="92"/>
                  </a:lnTo>
                  <a:lnTo>
                    <a:pt x="79" y="91"/>
                  </a:lnTo>
                  <a:lnTo>
                    <a:pt x="77" y="91"/>
                  </a:lnTo>
                  <a:lnTo>
                    <a:pt x="73" y="91"/>
                  </a:lnTo>
                  <a:lnTo>
                    <a:pt x="70" y="91"/>
                  </a:lnTo>
                  <a:lnTo>
                    <a:pt x="67" y="89"/>
                  </a:lnTo>
                  <a:lnTo>
                    <a:pt x="57" y="87"/>
                  </a:lnTo>
                  <a:lnTo>
                    <a:pt x="50" y="85"/>
                  </a:lnTo>
                  <a:lnTo>
                    <a:pt x="45" y="83"/>
                  </a:lnTo>
                  <a:lnTo>
                    <a:pt x="41" y="80"/>
                  </a:lnTo>
                  <a:lnTo>
                    <a:pt x="40" y="78"/>
                  </a:lnTo>
                  <a:lnTo>
                    <a:pt x="39" y="75"/>
                  </a:lnTo>
                  <a:lnTo>
                    <a:pt x="41" y="72"/>
                  </a:lnTo>
                  <a:lnTo>
                    <a:pt x="42" y="69"/>
                  </a:lnTo>
                  <a:lnTo>
                    <a:pt x="45" y="67"/>
                  </a:lnTo>
                  <a:lnTo>
                    <a:pt x="48" y="64"/>
                  </a:lnTo>
                  <a:lnTo>
                    <a:pt x="51" y="63"/>
                  </a:lnTo>
                  <a:lnTo>
                    <a:pt x="55" y="59"/>
                  </a:lnTo>
                  <a:lnTo>
                    <a:pt x="58" y="58"/>
                  </a:lnTo>
                  <a:lnTo>
                    <a:pt x="61" y="55"/>
                  </a:lnTo>
                  <a:lnTo>
                    <a:pt x="63" y="54"/>
                  </a:lnTo>
                  <a:lnTo>
                    <a:pt x="64" y="52"/>
                  </a:lnTo>
                  <a:lnTo>
                    <a:pt x="66" y="52"/>
                  </a:lnTo>
                  <a:lnTo>
                    <a:pt x="69" y="50"/>
                  </a:lnTo>
                  <a:lnTo>
                    <a:pt x="74" y="48"/>
                  </a:lnTo>
                  <a:lnTo>
                    <a:pt x="78" y="45"/>
                  </a:lnTo>
                  <a:lnTo>
                    <a:pt x="84" y="41"/>
                  </a:lnTo>
                  <a:lnTo>
                    <a:pt x="90" y="38"/>
                  </a:lnTo>
                  <a:lnTo>
                    <a:pt x="97" y="35"/>
                  </a:lnTo>
                  <a:lnTo>
                    <a:pt x="104" y="30"/>
                  </a:lnTo>
                  <a:lnTo>
                    <a:pt x="112" y="26"/>
                  </a:lnTo>
                  <a:lnTo>
                    <a:pt x="120" y="22"/>
                  </a:lnTo>
                  <a:lnTo>
                    <a:pt x="127" y="19"/>
                  </a:lnTo>
                  <a:lnTo>
                    <a:pt x="134" y="14"/>
                  </a:lnTo>
                  <a:lnTo>
                    <a:pt x="141" y="12"/>
                  </a:lnTo>
                  <a:lnTo>
                    <a:pt x="147" y="9"/>
                  </a:lnTo>
                  <a:lnTo>
                    <a:pt x="152" y="7"/>
                  </a:lnTo>
                  <a:lnTo>
                    <a:pt x="155" y="5"/>
                  </a:lnTo>
                  <a:lnTo>
                    <a:pt x="160" y="5"/>
                  </a:lnTo>
                  <a:lnTo>
                    <a:pt x="165" y="4"/>
                  </a:lnTo>
                  <a:lnTo>
                    <a:pt x="172" y="4"/>
                  </a:lnTo>
                  <a:lnTo>
                    <a:pt x="179" y="3"/>
                  </a:lnTo>
                  <a:lnTo>
                    <a:pt x="187" y="3"/>
                  </a:lnTo>
                  <a:lnTo>
                    <a:pt x="195" y="3"/>
                  </a:lnTo>
                  <a:lnTo>
                    <a:pt x="204" y="3"/>
                  </a:lnTo>
                  <a:lnTo>
                    <a:pt x="212" y="1"/>
                  </a:lnTo>
                  <a:lnTo>
                    <a:pt x="221" y="1"/>
                  </a:lnTo>
                  <a:lnTo>
                    <a:pt x="229" y="1"/>
                  </a:lnTo>
                  <a:lnTo>
                    <a:pt x="236" y="1"/>
                  </a:lnTo>
                  <a:lnTo>
                    <a:pt x="242" y="0"/>
                  </a:lnTo>
                  <a:lnTo>
                    <a:pt x="248" y="0"/>
                  </a:lnTo>
                  <a:lnTo>
                    <a:pt x="252" y="0"/>
                  </a:lnTo>
                  <a:lnTo>
                    <a:pt x="254" y="0"/>
                  </a:lnTo>
                  <a:lnTo>
                    <a:pt x="255" y="0"/>
                  </a:lnTo>
                  <a:lnTo>
                    <a:pt x="255" y="1"/>
                  </a:lnTo>
                  <a:lnTo>
                    <a:pt x="254" y="3"/>
                  </a:lnTo>
                  <a:lnTo>
                    <a:pt x="253" y="4"/>
                  </a:lnTo>
                  <a:lnTo>
                    <a:pt x="250" y="4"/>
                  </a:lnTo>
                  <a:lnTo>
                    <a:pt x="247" y="6"/>
                  </a:lnTo>
                  <a:lnTo>
                    <a:pt x="243" y="7"/>
                  </a:lnTo>
                  <a:lnTo>
                    <a:pt x="239" y="9"/>
                  </a:lnTo>
                  <a:lnTo>
                    <a:pt x="234" y="9"/>
                  </a:lnTo>
                  <a:lnTo>
                    <a:pt x="231" y="11"/>
                  </a:lnTo>
                  <a:lnTo>
                    <a:pt x="225" y="12"/>
                  </a:lnTo>
                  <a:lnTo>
                    <a:pt x="221" y="14"/>
                  </a:lnTo>
                  <a:lnTo>
                    <a:pt x="216" y="14"/>
                  </a:lnTo>
                  <a:lnTo>
                    <a:pt x="212" y="16"/>
                  </a:lnTo>
                  <a:lnTo>
                    <a:pt x="208" y="17"/>
                  </a:lnTo>
                  <a:lnTo>
                    <a:pt x="206" y="19"/>
                  </a:lnTo>
                  <a:lnTo>
                    <a:pt x="202" y="19"/>
                  </a:lnTo>
                </a:path>
              </a:pathLst>
            </a:custGeom>
            <a:solidFill>
              <a:srgbClr val="F1F180"/>
            </a:solidFill>
            <a:ln w="9207">
              <a:solidFill>
                <a:srgbClr val="626200"/>
              </a:solidFill>
              <a:round/>
              <a:headEnd/>
              <a:tailEnd/>
            </a:ln>
          </p:spPr>
          <p:txBody>
            <a:bodyPr lIns="0" tIns="0" rIns="0" bIns="0"/>
            <a:lstStyle/>
            <a:p>
              <a:endParaRPr lang="en-US"/>
            </a:p>
          </p:txBody>
        </p:sp>
        <p:sp>
          <p:nvSpPr>
            <p:cNvPr id="5715" name="Freeform 6"/>
            <p:cNvSpPr>
              <a:spLocks/>
            </p:cNvSpPr>
            <p:nvPr/>
          </p:nvSpPr>
          <p:spPr bwMode="auto">
            <a:xfrm>
              <a:off x="225" y="3673"/>
              <a:ext cx="256" cy="101"/>
            </a:xfrm>
            <a:custGeom>
              <a:avLst/>
              <a:gdLst>
                <a:gd name="T0" fmla="*/ 187 w 256"/>
                <a:gd name="T1" fmla="*/ 13 h 101"/>
                <a:gd name="T2" fmla="*/ 188 w 256"/>
                <a:gd name="T3" fmla="*/ 16 h 101"/>
                <a:gd name="T4" fmla="*/ 190 w 256"/>
                <a:gd name="T5" fmla="*/ 17 h 101"/>
                <a:gd name="T6" fmla="*/ 196 w 256"/>
                <a:gd name="T7" fmla="*/ 17 h 101"/>
                <a:gd name="T8" fmla="*/ 206 w 256"/>
                <a:gd name="T9" fmla="*/ 17 h 101"/>
                <a:gd name="T10" fmla="*/ 212 w 256"/>
                <a:gd name="T11" fmla="*/ 17 h 101"/>
                <a:gd name="T12" fmla="*/ 217 w 256"/>
                <a:gd name="T13" fmla="*/ 16 h 101"/>
                <a:gd name="T14" fmla="*/ 220 w 256"/>
                <a:gd name="T15" fmla="*/ 16 h 101"/>
                <a:gd name="T16" fmla="*/ 227 w 256"/>
                <a:gd name="T17" fmla="*/ 16 h 101"/>
                <a:gd name="T18" fmla="*/ 232 w 256"/>
                <a:gd name="T19" fmla="*/ 16 h 101"/>
                <a:gd name="T20" fmla="*/ 236 w 256"/>
                <a:gd name="T21" fmla="*/ 16 h 101"/>
                <a:gd name="T22" fmla="*/ 239 w 256"/>
                <a:gd name="T23" fmla="*/ 13 h 101"/>
                <a:gd name="T24" fmla="*/ 230 w 256"/>
                <a:gd name="T25" fmla="*/ 7 h 101"/>
                <a:gd name="T26" fmla="*/ 214 w 256"/>
                <a:gd name="T27" fmla="*/ 4 h 101"/>
                <a:gd name="T28" fmla="*/ 198 w 256"/>
                <a:gd name="T29" fmla="*/ 1 h 101"/>
                <a:gd name="T30" fmla="*/ 165 w 256"/>
                <a:gd name="T31" fmla="*/ 3 h 101"/>
                <a:gd name="T32" fmla="*/ 110 w 256"/>
                <a:gd name="T33" fmla="*/ 14 h 101"/>
                <a:gd name="T34" fmla="*/ 77 w 256"/>
                <a:gd name="T35" fmla="*/ 15 h 101"/>
                <a:gd name="T36" fmla="*/ 51 w 256"/>
                <a:gd name="T37" fmla="*/ 17 h 101"/>
                <a:gd name="T38" fmla="*/ 18 w 256"/>
                <a:gd name="T39" fmla="*/ 24 h 101"/>
                <a:gd name="T40" fmla="*/ 0 w 256"/>
                <a:gd name="T41" fmla="*/ 54 h 101"/>
                <a:gd name="T42" fmla="*/ 5 w 256"/>
                <a:gd name="T43" fmla="*/ 67 h 101"/>
                <a:gd name="T44" fmla="*/ 40 w 256"/>
                <a:gd name="T45" fmla="*/ 86 h 101"/>
                <a:gd name="T46" fmla="*/ 66 w 256"/>
                <a:gd name="T47" fmla="*/ 93 h 101"/>
                <a:gd name="T48" fmla="*/ 94 w 256"/>
                <a:gd name="T49" fmla="*/ 97 h 101"/>
                <a:gd name="T50" fmla="*/ 135 w 256"/>
                <a:gd name="T51" fmla="*/ 100 h 101"/>
                <a:gd name="T52" fmla="*/ 135 w 256"/>
                <a:gd name="T53" fmla="*/ 100 h 101"/>
                <a:gd name="T54" fmla="*/ 168 w 256"/>
                <a:gd name="T55" fmla="*/ 100 h 101"/>
                <a:gd name="T56" fmla="*/ 200 w 256"/>
                <a:gd name="T57" fmla="*/ 93 h 101"/>
                <a:gd name="T58" fmla="*/ 229 w 256"/>
                <a:gd name="T59" fmla="*/ 84 h 101"/>
                <a:gd name="T60" fmla="*/ 246 w 256"/>
                <a:gd name="T61" fmla="*/ 72 h 101"/>
                <a:gd name="T62" fmla="*/ 254 w 256"/>
                <a:gd name="T63" fmla="*/ 60 h 101"/>
                <a:gd name="T64" fmla="*/ 247 w 256"/>
                <a:gd name="T65" fmla="*/ 43 h 101"/>
                <a:gd name="T66" fmla="*/ 234 w 256"/>
                <a:gd name="T67" fmla="*/ 35 h 101"/>
                <a:gd name="T68" fmla="*/ 219 w 256"/>
                <a:gd name="T69" fmla="*/ 31 h 101"/>
                <a:gd name="T70" fmla="*/ 204 w 256"/>
                <a:gd name="T71" fmla="*/ 26 h 101"/>
                <a:gd name="T72" fmla="*/ 187 w 256"/>
                <a:gd name="T73" fmla="*/ 21 h 101"/>
                <a:gd name="T74" fmla="*/ 169 w 256"/>
                <a:gd name="T75" fmla="*/ 21 h 101"/>
                <a:gd name="T76" fmla="*/ 159 w 256"/>
                <a:gd name="T77" fmla="*/ 25 h 101"/>
                <a:gd name="T78" fmla="*/ 136 w 256"/>
                <a:gd name="T79" fmla="*/ 34 h 101"/>
                <a:gd name="T80" fmla="*/ 113 w 256"/>
                <a:gd name="T81" fmla="*/ 42 h 101"/>
                <a:gd name="T82" fmla="*/ 146 w 256"/>
                <a:gd name="T83" fmla="*/ 39 h 101"/>
                <a:gd name="T84" fmla="*/ 185 w 256"/>
                <a:gd name="T85" fmla="*/ 39 h 101"/>
                <a:gd name="T86" fmla="*/ 202 w 256"/>
                <a:gd name="T87" fmla="*/ 48 h 101"/>
                <a:gd name="T88" fmla="*/ 197 w 256"/>
                <a:gd name="T89" fmla="*/ 57 h 101"/>
                <a:gd name="T90" fmla="*/ 179 w 256"/>
                <a:gd name="T91" fmla="*/ 62 h 101"/>
                <a:gd name="T92" fmla="*/ 142 w 256"/>
                <a:gd name="T93" fmla="*/ 64 h 101"/>
                <a:gd name="T94" fmla="*/ 89 w 256"/>
                <a:gd name="T95" fmla="*/ 63 h 101"/>
                <a:gd name="T96" fmla="*/ 61 w 256"/>
                <a:gd name="T97" fmla="*/ 57 h 101"/>
                <a:gd name="T98" fmla="*/ 53 w 256"/>
                <a:gd name="T99" fmla="*/ 50 h 101"/>
                <a:gd name="T100" fmla="*/ 54 w 256"/>
                <a:gd name="T101" fmla="*/ 43 h 101"/>
                <a:gd name="T102" fmla="*/ 61 w 256"/>
                <a:gd name="T103" fmla="*/ 37 h 101"/>
                <a:gd name="T104" fmla="*/ 74 w 256"/>
                <a:gd name="T105" fmla="*/ 35 h 101"/>
                <a:gd name="T106" fmla="*/ 110 w 256"/>
                <a:gd name="T107" fmla="*/ 33 h 101"/>
                <a:gd name="T108" fmla="*/ 139 w 256"/>
                <a:gd name="T109" fmla="*/ 30 h 101"/>
                <a:gd name="T110" fmla="*/ 155 w 256"/>
                <a:gd name="T111" fmla="*/ 28 h 101"/>
                <a:gd name="T112" fmla="*/ 159 w 256"/>
                <a:gd name="T113" fmla="*/ 24 h 101"/>
                <a:gd name="T114" fmla="*/ 162 w 256"/>
                <a:gd name="T115" fmla="*/ 21 h 101"/>
                <a:gd name="T116" fmla="*/ 164 w 256"/>
                <a:gd name="T117" fmla="*/ 16 h 101"/>
                <a:gd name="T118" fmla="*/ 172 w 256"/>
                <a:gd name="T119" fmla="*/ 14 h 101"/>
                <a:gd name="T120" fmla="*/ 177 w 256"/>
                <a:gd name="T121" fmla="*/ 13 h 101"/>
                <a:gd name="T122" fmla="*/ 180 w 256"/>
                <a:gd name="T123" fmla="*/ 12 h 101"/>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56"/>
                <a:gd name="T187" fmla="*/ 0 h 101"/>
                <a:gd name="T188" fmla="*/ 256 w 256"/>
                <a:gd name="T189" fmla="*/ 101 h 101"/>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56" h="101">
                  <a:moveTo>
                    <a:pt x="182" y="12"/>
                  </a:moveTo>
                  <a:lnTo>
                    <a:pt x="183" y="12"/>
                  </a:lnTo>
                  <a:lnTo>
                    <a:pt x="185" y="12"/>
                  </a:lnTo>
                  <a:lnTo>
                    <a:pt x="187" y="13"/>
                  </a:lnTo>
                  <a:lnTo>
                    <a:pt x="188" y="13"/>
                  </a:lnTo>
                  <a:lnTo>
                    <a:pt x="188" y="14"/>
                  </a:lnTo>
                  <a:lnTo>
                    <a:pt x="188" y="15"/>
                  </a:lnTo>
                  <a:lnTo>
                    <a:pt x="188" y="16"/>
                  </a:lnTo>
                  <a:lnTo>
                    <a:pt x="189" y="16"/>
                  </a:lnTo>
                  <a:lnTo>
                    <a:pt x="189" y="17"/>
                  </a:lnTo>
                  <a:lnTo>
                    <a:pt x="190" y="17"/>
                  </a:lnTo>
                  <a:lnTo>
                    <a:pt x="192" y="17"/>
                  </a:lnTo>
                  <a:lnTo>
                    <a:pt x="193" y="17"/>
                  </a:lnTo>
                  <a:lnTo>
                    <a:pt x="194" y="17"/>
                  </a:lnTo>
                  <a:lnTo>
                    <a:pt x="196" y="17"/>
                  </a:lnTo>
                  <a:lnTo>
                    <a:pt x="197" y="17"/>
                  </a:lnTo>
                  <a:lnTo>
                    <a:pt x="199" y="17"/>
                  </a:lnTo>
                  <a:lnTo>
                    <a:pt x="201" y="17"/>
                  </a:lnTo>
                  <a:lnTo>
                    <a:pt x="203" y="17"/>
                  </a:lnTo>
                  <a:lnTo>
                    <a:pt x="204" y="17"/>
                  </a:lnTo>
                  <a:lnTo>
                    <a:pt x="206" y="17"/>
                  </a:lnTo>
                  <a:lnTo>
                    <a:pt x="208" y="17"/>
                  </a:lnTo>
                  <a:lnTo>
                    <a:pt x="210" y="17"/>
                  </a:lnTo>
                  <a:lnTo>
                    <a:pt x="212" y="17"/>
                  </a:lnTo>
                  <a:lnTo>
                    <a:pt x="213" y="17"/>
                  </a:lnTo>
                  <a:lnTo>
                    <a:pt x="214" y="16"/>
                  </a:lnTo>
                  <a:lnTo>
                    <a:pt x="215" y="16"/>
                  </a:lnTo>
                  <a:lnTo>
                    <a:pt x="217" y="16"/>
                  </a:lnTo>
                  <a:lnTo>
                    <a:pt x="218" y="16"/>
                  </a:lnTo>
                  <a:lnTo>
                    <a:pt x="219" y="16"/>
                  </a:lnTo>
                  <a:lnTo>
                    <a:pt x="220" y="16"/>
                  </a:lnTo>
                  <a:lnTo>
                    <a:pt x="222" y="16"/>
                  </a:lnTo>
                  <a:lnTo>
                    <a:pt x="223" y="16"/>
                  </a:lnTo>
                  <a:lnTo>
                    <a:pt x="225" y="16"/>
                  </a:lnTo>
                  <a:lnTo>
                    <a:pt x="227" y="16"/>
                  </a:lnTo>
                  <a:lnTo>
                    <a:pt x="229" y="16"/>
                  </a:lnTo>
                  <a:lnTo>
                    <a:pt x="230" y="16"/>
                  </a:lnTo>
                  <a:lnTo>
                    <a:pt x="232" y="16"/>
                  </a:lnTo>
                  <a:lnTo>
                    <a:pt x="233" y="16"/>
                  </a:lnTo>
                  <a:lnTo>
                    <a:pt x="234" y="16"/>
                  </a:lnTo>
                  <a:lnTo>
                    <a:pt x="236" y="16"/>
                  </a:lnTo>
                  <a:lnTo>
                    <a:pt x="238" y="16"/>
                  </a:lnTo>
                  <a:lnTo>
                    <a:pt x="238" y="15"/>
                  </a:lnTo>
                  <a:lnTo>
                    <a:pt x="239" y="13"/>
                  </a:lnTo>
                  <a:lnTo>
                    <a:pt x="239" y="12"/>
                  </a:lnTo>
                  <a:lnTo>
                    <a:pt x="239" y="10"/>
                  </a:lnTo>
                  <a:lnTo>
                    <a:pt x="237" y="10"/>
                  </a:lnTo>
                  <a:lnTo>
                    <a:pt x="235" y="10"/>
                  </a:lnTo>
                  <a:lnTo>
                    <a:pt x="235" y="8"/>
                  </a:lnTo>
                  <a:lnTo>
                    <a:pt x="233" y="8"/>
                  </a:lnTo>
                  <a:lnTo>
                    <a:pt x="232" y="8"/>
                  </a:lnTo>
                  <a:lnTo>
                    <a:pt x="230" y="8"/>
                  </a:lnTo>
                  <a:lnTo>
                    <a:pt x="230" y="7"/>
                  </a:lnTo>
                  <a:lnTo>
                    <a:pt x="229" y="7"/>
                  </a:lnTo>
                  <a:lnTo>
                    <a:pt x="227" y="7"/>
                  </a:lnTo>
                  <a:lnTo>
                    <a:pt x="225" y="7"/>
                  </a:lnTo>
                  <a:lnTo>
                    <a:pt x="225" y="6"/>
                  </a:lnTo>
                  <a:lnTo>
                    <a:pt x="223" y="6"/>
                  </a:lnTo>
                  <a:lnTo>
                    <a:pt x="222" y="6"/>
                  </a:lnTo>
                  <a:lnTo>
                    <a:pt x="221" y="6"/>
                  </a:lnTo>
                  <a:lnTo>
                    <a:pt x="221" y="4"/>
                  </a:lnTo>
                  <a:lnTo>
                    <a:pt x="219" y="4"/>
                  </a:lnTo>
                  <a:lnTo>
                    <a:pt x="218" y="4"/>
                  </a:lnTo>
                  <a:lnTo>
                    <a:pt x="216" y="4"/>
                  </a:lnTo>
                  <a:lnTo>
                    <a:pt x="214" y="4"/>
                  </a:lnTo>
                  <a:lnTo>
                    <a:pt x="212" y="4"/>
                  </a:lnTo>
                  <a:lnTo>
                    <a:pt x="210" y="4"/>
                  </a:lnTo>
                  <a:lnTo>
                    <a:pt x="210" y="2"/>
                  </a:lnTo>
                  <a:lnTo>
                    <a:pt x="209" y="2"/>
                  </a:lnTo>
                  <a:lnTo>
                    <a:pt x="207" y="2"/>
                  </a:lnTo>
                  <a:lnTo>
                    <a:pt x="205" y="2"/>
                  </a:lnTo>
                  <a:lnTo>
                    <a:pt x="205" y="1"/>
                  </a:lnTo>
                  <a:lnTo>
                    <a:pt x="204" y="1"/>
                  </a:lnTo>
                  <a:lnTo>
                    <a:pt x="203" y="1"/>
                  </a:lnTo>
                  <a:lnTo>
                    <a:pt x="201" y="1"/>
                  </a:lnTo>
                  <a:lnTo>
                    <a:pt x="201" y="0"/>
                  </a:lnTo>
                  <a:lnTo>
                    <a:pt x="200" y="1"/>
                  </a:lnTo>
                  <a:lnTo>
                    <a:pt x="198" y="1"/>
                  </a:lnTo>
                  <a:lnTo>
                    <a:pt x="196" y="1"/>
                  </a:lnTo>
                  <a:lnTo>
                    <a:pt x="195" y="1"/>
                  </a:lnTo>
                  <a:lnTo>
                    <a:pt x="191" y="1"/>
                  </a:lnTo>
                  <a:lnTo>
                    <a:pt x="189" y="1"/>
                  </a:lnTo>
                  <a:lnTo>
                    <a:pt x="187" y="1"/>
                  </a:lnTo>
                  <a:lnTo>
                    <a:pt x="183" y="1"/>
                  </a:lnTo>
                  <a:lnTo>
                    <a:pt x="181" y="3"/>
                  </a:lnTo>
                  <a:lnTo>
                    <a:pt x="178" y="3"/>
                  </a:lnTo>
                  <a:lnTo>
                    <a:pt x="175" y="3"/>
                  </a:lnTo>
                  <a:lnTo>
                    <a:pt x="172" y="3"/>
                  </a:lnTo>
                  <a:lnTo>
                    <a:pt x="170" y="3"/>
                  </a:lnTo>
                  <a:lnTo>
                    <a:pt x="167" y="3"/>
                  </a:lnTo>
                  <a:lnTo>
                    <a:pt x="165" y="3"/>
                  </a:lnTo>
                  <a:lnTo>
                    <a:pt x="163" y="3"/>
                  </a:lnTo>
                  <a:lnTo>
                    <a:pt x="159" y="4"/>
                  </a:lnTo>
                  <a:lnTo>
                    <a:pt x="155" y="6"/>
                  </a:lnTo>
                  <a:lnTo>
                    <a:pt x="150" y="8"/>
                  </a:lnTo>
                  <a:lnTo>
                    <a:pt x="145" y="8"/>
                  </a:lnTo>
                  <a:lnTo>
                    <a:pt x="141" y="10"/>
                  </a:lnTo>
                  <a:lnTo>
                    <a:pt x="135" y="10"/>
                  </a:lnTo>
                  <a:lnTo>
                    <a:pt x="130" y="12"/>
                  </a:lnTo>
                  <a:lnTo>
                    <a:pt x="125" y="12"/>
                  </a:lnTo>
                  <a:lnTo>
                    <a:pt x="122" y="13"/>
                  </a:lnTo>
                  <a:lnTo>
                    <a:pt x="117" y="13"/>
                  </a:lnTo>
                  <a:lnTo>
                    <a:pt x="114" y="14"/>
                  </a:lnTo>
                  <a:lnTo>
                    <a:pt x="110" y="14"/>
                  </a:lnTo>
                  <a:lnTo>
                    <a:pt x="108" y="15"/>
                  </a:lnTo>
                  <a:lnTo>
                    <a:pt x="105" y="15"/>
                  </a:lnTo>
                  <a:lnTo>
                    <a:pt x="104" y="15"/>
                  </a:lnTo>
                  <a:lnTo>
                    <a:pt x="102" y="15"/>
                  </a:lnTo>
                  <a:lnTo>
                    <a:pt x="100" y="15"/>
                  </a:lnTo>
                  <a:lnTo>
                    <a:pt x="96" y="15"/>
                  </a:lnTo>
                  <a:lnTo>
                    <a:pt x="93" y="15"/>
                  </a:lnTo>
                  <a:lnTo>
                    <a:pt x="89" y="15"/>
                  </a:lnTo>
                  <a:lnTo>
                    <a:pt x="85" y="15"/>
                  </a:lnTo>
                  <a:lnTo>
                    <a:pt x="80" y="15"/>
                  </a:lnTo>
                  <a:lnTo>
                    <a:pt x="77" y="15"/>
                  </a:lnTo>
                  <a:lnTo>
                    <a:pt x="73" y="15"/>
                  </a:lnTo>
                  <a:lnTo>
                    <a:pt x="69" y="15"/>
                  </a:lnTo>
                  <a:lnTo>
                    <a:pt x="65" y="15"/>
                  </a:lnTo>
                  <a:lnTo>
                    <a:pt x="63" y="15"/>
                  </a:lnTo>
                  <a:lnTo>
                    <a:pt x="60" y="15"/>
                  </a:lnTo>
                  <a:lnTo>
                    <a:pt x="59" y="15"/>
                  </a:lnTo>
                  <a:lnTo>
                    <a:pt x="58" y="14"/>
                  </a:lnTo>
                  <a:lnTo>
                    <a:pt x="58" y="16"/>
                  </a:lnTo>
                  <a:lnTo>
                    <a:pt x="57" y="16"/>
                  </a:lnTo>
                  <a:lnTo>
                    <a:pt x="56" y="16"/>
                  </a:lnTo>
                  <a:lnTo>
                    <a:pt x="55" y="16"/>
                  </a:lnTo>
                  <a:lnTo>
                    <a:pt x="53" y="17"/>
                  </a:lnTo>
                  <a:lnTo>
                    <a:pt x="51" y="17"/>
                  </a:lnTo>
                  <a:lnTo>
                    <a:pt x="48" y="17"/>
                  </a:lnTo>
                  <a:lnTo>
                    <a:pt x="45" y="17"/>
                  </a:lnTo>
                  <a:lnTo>
                    <a:pt x="43" y="18"/>
                  </a:lnTo>
                  <a:lnTo>
                    <a:pt x="40" y="18"/>
                  </a:lnTo>
                  <a:lnTo>
                    <a:pt x="37" y="18"/>
                  </a:lnTo>
                  <a:lnTo>
                    <a:pt x="33" y="18"/>
                  </a:lnTo>
                  <a:lnTo>
                    <a:pt x="31" y="20"/>
                  </a:lnTo>
                  <a:lnTo>
                    <a:pt x="27" y="20"/>
                  </a:lnTo>
                  <a:lnTo>
                    <a:pt x="25" y="20"/>
                  </a:lnTo>
                  <a:lnTo>
                    <a:pt x="21" y="20"/>
                  </a:lnTo>
                  <a:lnTo>
                    <a:pt x="21" y="22"/>
                  </a:lnTo>
                  <a:lnTo>
                    <a:pt x="20" y="22"/>
                  </a:lnTo>
                  <a:lnTo>
                    <a:pt x="18" y="24"/>
                  </a:lnTo>
                  <a:lnTo>
                    <a:pt x="17" y="26"/>
                  </a:lnTo>
                  <a:lnTo>
                    <a:pt x="15" y="29"/>
                  </a:lnTo>
                  <a:lnTo>
                    <a:pt x="13" y="32"/>
                  </a:lnTo>
                  <a:lnTo>
                    <a:pt x="12" y="35"/>
                  </a:lnTo>
                  <a:lnTo>
                    <a:pt x="9" y="37"/>
                  </a:lnTo>
                  <a:lnTo>
                    <a:pt x="8" y="40"/>
                  </a:lnTo>
                  <a:lnTo>
                    <a:pt x="6" y="43"/>
                  </a:lnTo>
                  <a:lnTo>
                    <a:pt x="5" y="46"/>
                  </a:lnTo>
                  <a:lnTo>
                    <a:pt x="3" y="48"/>
                  </a:lnTo>
                  <a:lnTo>
                    <a:pt x="3" y="51"/>
                  </a:lnTo>
                  <a:lnTo>
                    <a:pt x="1" y="52"/>
                  </a:lnTo>
                  <a:lnTo>
                    <a:pt x="1" y="54"/>
                  </a:lnTo>
                  <a:lnTo>
                    <a:pt x="0" y="54"/>
                  </a:lnTo>
                  <a:lnTo>
                    <a:pt x="1" y="56"/>
                  </a:lnTo>
                  <a:lnTo>
                    <a:pt x="1" y="57"/>
                  </a:lnTo>
                  <a:lnTo>
                    <a:pt x="1" y="58"/>
                  </a:lnTo>
                  <a:lnTo>
                    <a:pt x="3" y="60"/>
                  </a:lnTo>
                  <a:lnTo>
                    <a:pt x="3" y="61"/>
                  </a:lnTo>
                  <a:lnTo>
                    <a:pt x="3" y="62"/>
                  </a:lnTo>
                  <a:lnTo>
                    <a:pt x="4" y="64"/>
                  </a:lnTo>
                  <a:lnTo>
                    <a:pt x="4" y="65"/>
                  </a:lnTo>
                  <a:lnTo>
                    <a:pt x="4" y="66"/>
                  </a:lnTo>
                  <a:lnTo>
                    <a:pt x="5" y="67"/>
                  </a:lnTo>
                  <a:lnTo>
                    <a:pt x="9" y="71"/>
                  </a:lnTo>
                  <a:lnTo>
                    <a:pt x="12" y="72"/>
                  </a:lnTo>
                  <a:lnTo>
                    <a:pt x="15" y="74"/>
                  </a:lnTo>
                  <a:lnTo>
                    <a:pt x="18" y="76"/>
                  </a:lnTo>
                  <a:lnTo>
                    <a:pt x="22" y="78"/>
                  </a:lnTo>
                  <a:lnTo>
                    <a:pt x="26" y="80"/>
                  </a:lnTo>
                  <a:lnTo>
                    <a:pt x="29" y="82"/>
                  </a:lnTo>
                  <a:lnTo>
                    <a:pt x="33" y="83"/>
                  </a:lnTo>
                  <a:lnTo>
                    <a:pt x="37" y="84"/>
                  </a:lnTo>
                  <a:lnTo>
                    <a:pt x="40" y="86"/>
                  </a:lnTo>
                  <a:lnTo>
                    <a:pt x="43" y="88"/>
                  </a:lnTo>
                  <a:lnTo>
                    <a:pt x="46" y="88"/>
                  </a:lnTo>
                  <a:lnTo>
                    <a:pt x="48" y="89"/>
                  </a:lnTo>
                  <a:lnTo>
                    <a:pt x="50" y="89"/>
                  </a:lnTo>
                  <a:lnTo>
                    <a:pt x="52" y="89"/>
                  </a:lnTo>
                  <a:lnTo>
                    <a:pt x="54" y="91"/>
                  </a:lnTo>
                  <a:lnTo>
                    <a:pt x="55" y="91"/>
                  </a:lnTo>
                  <a:lnTo>
                    <a:pt x="57" y="91"/>
                  </a:lnTo>
                  <a:lnTo>
                    <a:pt x="59" y="91"/>
                  </a:lnTo>
                  <a:lnTo>
                    <a:pt x="62" y="93"/>
                  </a:lnTo>
                  <a:lnTo>
                    <a:pt x="64" y="93"/>
                  </a:lnTo>
                  <a:lnTo>
                    <a:pt x="66" y="93"/>
                  </a:lnTo>
                  <a:lnTo>
                    <a:pt x="68" y="93"/>
                  </a:lnTo>
                  <a:lnTo>
                    <a:pt x="71" y="95"/>
                  </a:lnTo>
                  <a:lnTo>
                    <a:pt x="74" y="95"/>
                  </a:lnTo>
                  <a:lnTo>
                    <a:pt x="78" y="95"/>
                  </a:lnTo>
                  <a:lnTo>
                    <a:pt x="79" y="95"/>
                  </a:lnTo>
                  <a:lnTo>
                    <a:pt x="82" y="96"/>
                  </a:lnTo>
                  <a:lnTo>
                    <a:pt x="84" y="96"/>
                  </a:lnTo>
                  <a:lnTo>
                    <a:pt x="85" y="96"/>
                  </a:lnTo>
                  <a:lnTo>
                    <a:pt x="86" y="96"/>
                  </a:lnTo>
                  <a:lnTo>
                    <a:pt x="88" y="97"/>
                  </a:lnTo>
                  <a:lnTo>
                    <a:pt x="89" y="97"/>
                  </a:lnTo>
                  <a:lnTo>
                    <a:pt x="92" y="97"/>
                  </a:lnTo>
                  <a:lnTo>
                    <a:pt x="94" y="97"/>
                  </a:lnTo>
                  <a:lnTo>
                    <a:pt x="98" y="99"/>
                  </a:lnTo>
                  <a:lnTo>
                    <a:pt x="101" y="99"/>
                  </a:lnTo>
                  <a:lnTo>
                    <a:pt x="105" y="99"/>
                  </a:lnTo>
                  <a:lnTo>
                    <a:pt x="108" y="99"/>
                  </a:lnTo>
                  <a:lnTo>
                    <a:pt x="113" y="100"/>
                  </a:lnTo>
                  <a:lnTo>
                    <a:pt x="117" y="100"/>
                  </a:lnTo>
                  <a:lnTo>
                    <a:pt x="120" y="100"/>
                  </a:lnTo>
                  <a:lnTo>
                    <a:pt x="123" y="100"/>
                  </a:lnTo>
                  <a:lnTo>
                    <a:pt x="127" y="100"/>
                  </a:lnTo>
                  <a:lnTo>
                    <a:pt x="130" y="100"/>
                  </a:lnTo>
                  <a:lnTo>
                    <a:pt x="132" y="100"/>
                  </a:lnTo>
                  <a:lnTo>
                    <a:pt x="134" y="100"/>
                  </a:lnTo>
                  <a:lnTo>
                    <a:pt x="135" y="100"/>
                  </a:lnTo>
                  <a:lnTo>
                    <a:pt x="138" y="100"/>
                  </a:lnTo>
                  <a:lnTo>
                    <a:pt x="141" y="100"/>
                  </a:lnTo>
                  <a:lnTo>
                    <a:pt x="144" y="100"/>
                  </a:lnTo>
                  <a:lnTo>
                    <a:pt x="146" y="100"/>
                  </a:lnTo>
                  <a:lnTo>
                    <a:pt x="149" y="100"/>
                  </a:lnTo>
                  <a:lnTo>
                    <a:pt x="152" y="100"/>
                  </a:lnTo>
                  <a:lnTo>
                    <a:pt x="156" y="100"/>
                  </a:lnTo>
                  <a:lnTo>
                    <a:pt x="158" y="100"/>
                  </a:lnTo>
                  <a:lnTo>
                    <a:pt x="161" y="100"/>
                  </a:lnTo>
                  <a:lnTo>
                    <a:pt x="164" y="100"/>
                  </a:lnTo>
                  <a:lnTo>
                    <a:pt x="168" y="100"/>
                  </a:lnTo>
                  <a:lnTo>
                    <a:pt x="170" y="99"/>
                  </a:lnTo>
                  <a:lnTo>
                    <a:pt x="173" y="99"/>
                  </a:lnTo>
                  <a:lnTo>
                    <a:pt x="175" y="99"/>
                  </a:lnTo>
                  <a:lnTo>
                    <a:pt x="177" y="99"/>
                  </a:lnTo>
                  <a:lnTo>
                    <a:pt x="178" y="97"/>
                  </a:lnTo>
                  <a:lnTo>
                    <a:pt x="182" y="97"/>
                  </a:lnTo>
                  <a:lnTo>
                    <a:pt x="183" y="97"/>
                  </a:lnTo>
                  <a:lnTo>
                    <a:pt x="187" y="97"/>
                  </a:lnTo>
                  <a:lnTo>
                    <a:pt x="188" y="96"/>
                  </a:lnTo>
                  <a:lnTo>
                    <a:pt x="190" y="96"/>
                  </a:lnTo>
                  <a:lnTo>
                    <a:pt x="193" y="95"/>
                  </a:lnTo>
                  <a:lnTo>
                    <a:pt x="196" y="95"/>
                  </a:lnTo>
                  <a:lnTo>
                    <a:pt x="200" y="93"/>
                  </a:lnTo>
                  <a:lnTo>
                    <a:pt x="201" y="93"/>
                  </a:lnTo>
                  <a:lnTo>
                    <a:pt x="205" y="91"/>
                  </a:lnTo>
                  <a:lnTo>
                    <a:pt x="208" y="91"/>
                  </a:lnTo>
                  <a:lnTo>
                    <a:pt x="211" y="89"/>
                  </a:lnTo>
                  <a:lnTo>
                    <a:pt x="213" y="89"/>
                  </a:lnTo>
                  <a:lnTo>
                    <a:pt x="216" y="88"/>
                  </a:lnTo>
                  <a:lnTo>
                    <a:pt x="217" y="88"/>
                  </a:lnTo>
                  <a:lnTo>
                    <a:pt x="221" y="86"/>
                  </a:lnTo>
                  <a:lnTo>
                    <a:pt x="222" y="86"/>
                  </a:lnTo>
                  <a:lnTo>
                    <a:pt x="223" y="85"/>
                  </a:lnTo>
                  <a:lnTo>
                    <a:pt x="225" y="85"/>
                  </a:lnTo>
                  <a:lnTo>
                    <a:pt x="227" y="84"/>
                  </a:lnTo>
                  <a:lnTo>
                    <a:pt x="229" y="84"/>
                  </a:lnTo>
                  <a:lnTo>
                    <a:pt x="230" y="82"/>
                  </a:lnTo>
                  <a:lnTo>
                    <a:pt x="232" y="82"/>
                  </a:lnTo>
                  <a:lnTo>
                    <a:pt x="234" y="80"/>
                  </a:lnTo>
                  <a:lnTo>
                    <a:pt x="235" y="80"/>
                  </a:lnTo>
                  <a:lnTo>
                    <a:pt x="237" y="79"/>
                  </a:lnTo>
                  <a:lnTo>
                    <a:pt x="238" y="79"/>
                  </a:lnTo>
                  <a:lnTo>
                    <a:pt x="240" y="77"/>
                  </a:lnTo>
                  <a:lnTo>
                    <a:pt x="242" y="75"/>
                  </a:lnTo>
                  <a:lnTo>
                    <a:pt x="243" y="75"/>
                  </a:lnTo>
                  <a:lnTo>
                    <a:pt x="244" y="74"/>
                  </a:lnTo>
                  <a:lnTo>
                    <a:pt x="246" y="72"/>
                  </a:lnTo>
                  <a:lnTo>
                    <a:pt x="247" y="71"/>
                  </a:lnTo>
                  <a:lnTo>
                    <a:pt x="249" y="69"/>
                  </a:lnTo>
                  <a:lnTo>
                    <a:pt x="249" y="68"/>
                  </a:lnTo>
                  <a:lnTo>
                    <a:pt x="251" y="66"/>
                  </a:lnTo>
                  <a:lnTo>
                    <a:pt x="251" y="65"/>
                  </a:lnTo>
                  <a:lnTo>
                    <a:pt x="251" y="63"/>
                  </a:lnTo>
                  <a:lnTo>
                    <a:pt x="253" y="62"/>
                  </a:lnTo>
                  <a:lnTo>
                    <a:pt x="254" y="60"/>
                  </a:lnTo>
                  <a:lnTo>
                    <a:pt x="255" y="58"/>
                  </a:lnTo>
                  <a:lnTo>
                    <a:pt x="254" y="58"/>
                  </a:lnTo>
                  <a:lnTo>
                    <a:pt x="254" y="57"/>
                  </a:lnTo>
                  <a:lnTo>
                    <a:pt x="253" y="56"/>
                  </a:lnTo>
                  <a:lnTo>
                    <a:pt x="253" y="54"/>
                  </a:lnTo>
                  <a:lnTo>
                    <a:pt x="251" y="53"/>
                  </a:lnTo>
                  <a:lnTo>
                    <a:pt x="251" y="51"/>
                  </a:lnTo>
                  <a:lnTo>
                    <a:pt x="251" y="49"/>
                  </a:lnTo>
                  <a:lnTo>
                    <a:pt x="251" y="48"/>
                  </a:lnTo>
                  <a:lnTo>
                    <a:pt x="249" y="48"/>
                  </a:lnTo>
                  <a:lnTo>
                    <a:pt x="248" y="46"/>
                  </a:lnTo>
                  <a:lnTo>
                    <a:pt x="247" y="44"/>
                  </a:lnTo>
                  <a:lnTo>
                    <a:pt x="247" y="43"/>
                  </a:lnTo>
                  <a:lnTo>
                    <a:pt x="245" y="43"/>
                  </a:lnTo>
                  <a:lnTo>
                    <a:pt x="245" y="41"/>
                  </a:lnTo>
                  <a:lnTo>
                    <a:pt x="243" y="40"/>
                  </a:lnTo>
                  <a:lnTo>
                    <a:pt x="243" y="39"/>
                  </a:lnTo>
                  <a:lnTo>
                    <a:pt x="242" y="39"/>
                  </a:lnTo>
                  <a:lnTo>
                    <a:pt x="241" y="39"/>
                  </a:lnTo>
                  <a:lnTo>
                    <a:pt x="239" y="39"/>
                  </a:lnTo>
                  <a:lnTo>
                    <a:pt x="239" y="37"/>
                  </a:lnTo>
                  <a:lnTo>
                    <a:pt x="238" y="37"/>
                  </a:lnTo>
                  <a:lnTo>
                    <a:pt x="236" y="37"/>
                  </a:lnTo>
                  <a:lnTo>
                    <a:pt x="236" y="35"/>
                  </a:lnTo>
                  <a:lnTo>
                    <a:pt x="234" y="35"/>
                  </a:lnTo>
                  <a:lnTo>
                    <a:pt x="233" y="35"/>
                  </a:lnTo>
                  <a:lnTo>
                    <a:pt x="231" y="35"/>
                  </a:lnTo>
                  <a:lnTo>
                    <a:pt x="231" y="33"/>
                  </a:lnTo>
                  <a:lnTo>
                    <a:pt x="230" y="33"/>
                  </a:lnTo>
                  <a:lnTo>
                    <a:pt x="229" y="33"/>
                  </a:lnTo>
                  <a:lnTo>
                    <a:pt x="229" y="32"/>
                  </a:lnTo>
                  <a:lnTo>
                    <a:pt x="227" y="32"/>
                  </a:lnTo>
                  <a:lnTo>
                    <a:pt x="225" y="32"/>
                  </a:lnTo>
                  <a:lnTo>
                    <a:pt x="223" y="32"/>
                  </a:lnTo>
                  <a:lnTo>
                    <a:pt x="223" y="31"/>
                  </a:lnTo>
                  <a:lnTo>
                    <a:pt x="221" y="31"/>
                  </a:lnTo>
                  <a:lnTo>
                    <a:pt x="219" y="31"/>
                  </a:lnTo>
                  <a:lnTo>
                    <a:pt x="218" y="31"/>
                  </a:lnTo>
                  <a:lnTo>
                    <a:pt x="218" y="29"/>
                  </a:lnTo>
                  <a:lnTo>
                    <a:pt x="216" y="29"/>
                  </a:lnTo>
                  <a:lnTo>
                    <a:pt x="214" y="29"/>
                  </a:lnTo>
                  <a:lnTo>
                    <a:pt x="213" y="29"/>
                  </a:lnTo>
                  <a:lnTo>
                    <a:pt x="213" y="28"/>
                  </a:lnTo>
                  <a:lnTo>
                    <a:pt x="211" y="28"/>
                  </a:lnTo>
                  <a:lnTo>
                    <a:pt x="210" y="28"/>
                  </a:lnTo>
                  <a:lnTo>
                    <a:pt x="209" y="28"/>
                  </a:lnTo>
                  <a:lnTo>
                    <a:pt x="209" y="26"/>
                  </a:lnTo>
                  <a:lnTo>
                    <a:pt x="207" y="26"/>
                  </a:lnTo>
                  <a:lnTo>
                    <a:pt x="206" y="26"/>
                  </a:lnTo>
                  <a:lnTo>
                    <a:pt x="204" y="26"/>
                  </a:lnTo>
                  <a:lnTo>
                    <a:pt x="204" y="25"/>
                  </a:lnTo>
                  <a:lnTo>
                    <a:pt x="202" y="25"/>
                  </a:lnTo>
                  <a:lnTo>
                    <a:pt x="200" y="25"/>
                  </a:lnTo>
                  <a:lnTo>
                    <a:pt x="198" y="25"/>
                  </a:lnTo>
                  <a:lnTo>
                    <a:pt x="197" y="23"/>
                  </a:lnTo>
                  <a:lnTo>
                    <a:pt x="196" y="23"/>
                  </a:lnTo>
                  <a:lnTo>
                    <a:pt x="194" y="23"/>
                  </a:lnTo>
                  <a:lnTo>
                    <a:pt x="192" y="23"/>
                  </a:lnTo>
                  <a:lnTo>
                    <a:pt x="191" y="22"/>
                  </a:lnTo>
                  <a:lnTo>
                    <a:pt x="189" y="22"/>
                  </a:lnTo>
                  <a:lnTo>
                    <a:pt x="188" y="22"/>
                  </a:lnTo>
                  <a:lnTo>
                    <a:pt x="187" y="21"/>
                  </a:lnTo>
                  <a:lnTo>
                    <a:pt x="185" y="21"/>
                  </a:lnTo>
                  <a:lnTo>
                    <a:pt x="184" y="21"/>
                  </a:lnTo>
                  <a:lnTo>
                    <a:pt x="182" y="21"/>
                  </a:lnTo>
                  <a:lnTo>
                    <a:pt x="181" y="21"/>
                  </a:lnTo>
                  <a:lnTo>
                    <a:pt x="179" y="21"/>
                  </a:lnTo>
                  <a:lnTo>
                    <a:pt x="177" y="21"/>
                  </a:lnTo>
                  <a:lnTo>
                    <a:pt x="175" y="21"/>
                  </a:lnTo>
                  <a:lnTo>
                    <a:pt x="174" y="21"/>
                  </a:lnTo>
                  <a:lnTo>
                    <a:pt x="173" y="21"/>
                  </a:lnTo>
                  <a:lnTo>
                    <a:pt x="171" y="21"/>
                  </a:lnTo>
                  <a:lnTo>
                    <a:pt x="169" y="21"/>
                  </a:lnTo>
                  <a:lnTo>
                    <a:pt x="168" y="21"/>
                  </a:lnTo>
                  <a:lnTo>
                    <a:pt x="167" y="20"/>
                  </a:lnTo>
                  <a:lnTo>
                    <a:pt x="167" y="21"/>
                  </a:lnTo>
                  <a:lnTo>
                    <a:pt x="165" y="21"/>
                  </a:lnTo>
                  <a:lnTo>
                    <a:pt x="165" y="23"/>
                  </a:lnTo>
                  <a:lnTo>
                    <a:pt x="164" y="23"/>
                  </a:lnTo>
                  <a:lnTo>
                    <a:pt x="163" y="23"/>
                  </a:lnTo>
                  <a:lnTo>
                    <a:pt x="161" y="23"/>
                  </a:lnTo>
                  <a:lnTo>
                    <a:pt x="161" y="25"/>
                  </a:lnTo>
                  <a:lnTo>
                    <a:pt x="159" y="25"/>
                  </a:lnTo>
                  <a:lnTo>
                    <a:pt x="157" y="25"/>
                  </a:lnTo>
                  <a:lnTo>
                    <a:pt x="156" y="25"/>
                  </a:lnTo>
                  <a:lnTo>
                    <a:pt x="154" y="25"/>
                  </a:lnTo>
                  <a:lnTo>
                    <a:pt x="155" y="27"/>
                  </a:lnTo>
                  <a:lnTo>
                    <a:pt x="153" y="28"/>
                  </a:lnTo>
                  <a:lnTo>
                    <a:pt x="151" y="29"/>
                  </a:lnTo>
                  <a:lnTo>
                    <a:pt x="148" y="29"/>
                  </a:lnTo>
                  <a:lnTo>
                    <a:pt x="145" y="31"/>
                  </a:lnTo>
                  <a:lnTo>
                    <a:pt x="141" y="32"/>
                  </a:lnTo>
                  <a:lnTo>
                    <a:pt x="136" y="34"/>
                  </a:lnTo>
                  <a:lnTo>
                    <a:pt x="131" y="34"/>
                  </a:lnTo>
                  <a:lnTo>
                    <a:pt x="127" y="35"/>
                  </a:lnTo>
                  <a:lnTo>
                    <a:pt x="122" y="37"/>
                  </a:lnTo>
                  <a:lnTo>
                    <a:pt x="118" y="39"/>
                  </a:lnTo>
                  <a:lnTo>
                    <a:pt x="114" y="39"/>
                  </a:lnTo>
                  <a:lnTo>
                    <a:pt x="112" y="40"/>
                  </a:lnTo>
                  <a:lnTo>
                    <a:pt x="109" y="40"/>
                  </a:lnTo>
                  <a:lnTo>
                    <a:pt x="108" y="41"/>
                  </a:lnTo>
                  <a:lnTo>
                    <a:pt x="107" y="41"/>
                  </a:lnTo>
                  <a:lnTo>
                    <a:pt x="109" y="42"/>
                  </a:lnTo>
                  <a:lnTo>
                    <a:pt x="111" y="42"/>
                  </a:lnTo>
                  <a:lnTo>
                    <a:pt x="113" y="42"/>
                  </a:lnTo>
                  <a:lnTo>
                    <a:pt x="116" y="42"/>
                  </a:lnTo>
                  <a:lnTo>
                    <a:pt x="118" y="42"/>
                  </a:lnTo>
                  <a:lnTo>
                    <a:pt x="121" y="42"/>
                  </a:lnTo>
                  <a:lnTo>
                    <a:pt x="123" y="42"/>
                  </a:lnTo>
                  <a:lnTo>
                    <a:pt x="126" y="42"/>
                  </a:lnTo>
                  <a:lnTo>
                    <a:pt x="130" y="42"/>
                  </a:lnTo>
                  <a:lnTo>
                    <a:pt x="133" y="42"/>
                  </a:lnTo>
                  <a:lnTo>
                    <a:pt x="135" y="40"/>
                  </a:lnTo>
                  <a:lnTo>
                    <a:pt x="138" y="40"/>
                  </a:lnTo>
                  <a:lnTo>
                    <a:pt x="140" y="40"/>
                  </a:lnTo>
                  <a:lnTo>
                    <a:pt x="142" y="40"/>
                  </a:lnTo>
                  <a:lnTo>
                    <a:pt x="143" y="39"/>
                  </a:lnTo>
                  <a:lnTo>
                    <a:pt x="146" y="39"/>
                  </a:lnTo>
                  <a:lnTo>
                    <a:pt x="149" y="39"/>
                  </a:lnTo>
                  <a:lnTo>
                    <a:pt x="152" y="39"/>
                  </a:lnTo>
                  <a:lnTo>
                    <a:pt x="154" y="39"/>
                  </a:lnTo>
                  <a:lnTo>
                    <a:pt x="158" y="39"/>
                  </a:lnTo>
                  <a:lnTo>
                    <a:pt x="161" y="39"/>
                  </a:lnTo>
                  <a:lnTo>
                    <a:pt x="164" y="39"/>
                  </a:lnTo>
                  <a:lnTo>
                    <a:pt x="167" y="38"/>
                  </a:lnTo>
                  <a:lnTo>
                    <a:pt x="170" y="38"/>
                  </a:lnTo>
                  <a:lnTo>
                    <a:pt x="174" y="38"/>
                  </a:lnTo>
                  <a:lnTo>
                    <a:pt x="177" y="38"/>
                  </a:lnTo>
                  <a:lnTo>
                    <a:pt x="180" y="38"/>
                  </a:lnTo>
                  <a:lnTo>
                    <a:pt x="183" y="39"/>
                  </a:lnTo>
                  <a:lnTo>
                    <a:pt x="185" y="39"/>
                  </a:lnTo>
                  <a:lnTo>
                    <a:pt x="187" y="39"/>
                  </a:lnTo>
                  <a:lnTo>
                    <a:pt x="189" y="39"/>
                  </a:lnTo>
                  <a:lnTo>
                    <a:pt x="189" y="40"/>
                  </a:lnTo>
                  <a:lnTo>
                    <a:pt x="190" y="40"/>
                  </a:lnTo>
                  <a:lnTo>
                    <a:pt x="191" y="40"/>
                  </a:lnTo>
                  <a:lnTo>
                    <a:pt x="192" y="40"/>
                  </a:lnTo>
                  <a:lnTo>
                    <a:pt x="194" y="42"/>
                  </a:lnTo>
                  <a:lnTo>
                    <a:pt x="196" y="42"/>
                  </a:lnTo>
                  <a:lnTo>
                    <a:pt x="197" y="43"/>
                  </a:lnTo>
                  <a:lnTo>
                    <a:pt x="199" y="43"/>
                  </a:lnTo>
                  <a:lnTo>
                    <a:pt x="199" y="45"/>
                  </a:lnTo>
                  <a:lnTo>
                    <a:pt x="201" y="46"/>
                  </a:lnTo>
                  <a:lnTo>
                    <a:pt x="202" y="48"/>
                  </a:lnTo>
                  <a:lnTo>
                    <a:pt x="204" y="48"/>
                  </a:lnTo>
                  <a:lnTo>
                    <a:pt x="204" y="49"/>
                  </a:lnTo>
                  <a:lnTo>
                    <a:pt x="204" y="51"/>
                  </a:lnTo>
                  <a:lnTo>
                    <a:pt x="204" y="53"/>
                  </a:lnTo>
                  <a:lnTo>
                    <a:pt x="204" y="54"/>
                  </a:lnTo>
                  <a:lnTo>
                    <a:pt x="202" y="56"/>
                  </a:lnTo>
                  <a:lnTo>
                    <a:pt x="201" y="56"/>
                  </a:lnTo>
                  <a:lnTo>
                    <a:pt x="200" y="57"/>
                  </a:lnTo>
                  <a:lnTo>
                    <a:pt x="198" y="57"/>
                  </a:lnTo>
                  <a:lnTo>
                    <a:pt x="197" y="57"/>
                  </a:lnTo>
                  <a:lnTo>
                    <a:pt x="195" y="58"/>
                  </a:lnTo>
                  <a:lnTo>
                    <a:pt x="193" y="58"/>
                  </a:lnTo>
                  <a:lnTo>
                    <a:pt x="192" y="58"/>
                  </a:lnTo>
                  <a:lnTo>
                    <a:pt x="190" y="58"/>
                  </a:lnTo>
                  <a:lnTo>
                    <a:pt x="189" y="58"/>
                  </a:lnTo>
                  <a:lnTo>
                    <a:pt x="187" y="60"/>
                  </a:lnTo>
                  <a:lnTo>
                    <a:pt x="186" y="60"/>
                  </a:lnTo>
                  <a:lnTo>
                    <a:pt x="184" y="60"/>
                  </a:lnTo>
                  <a:lnTo>
                    <a:pt x="181" y="60"/>
                  </a:lnTo>
                  <a:lnTo>
                    <a:pt x="179" y="62"/>
                  </a:lnTo>
                  <a:lnTo>
                    <a:pt x="175" y="62"/>
                  </a:lnTo>
                  <a:lnTo>
                    <a:pt x="173" y="62"/>
                  </a:lnTo>
                  <a:lnTo>
                    <a:pt x="169" y="62"/>
                  </a:lnTo>
                  <a:lnTo>
                    <a:pt x="168" y="63"/>
                  </a:lnTo>
                  <a:lnTo>
                    <a:pt x="164" y="63"/>
                  </a:lnTo>
                  <a:lnTo>
                    <a:pt x="161" y="63"/>
                  </a:lnTo>
                  <a:lnTo>
                    <a:pt x="158" y="63"/>
                  </a:lnTo>
                  <a:lnTo>
                    <a:pt x="156" y="64"/>
                  </a:lnTo>
                  <a:lnTo>
                    <a:pt x="154" y="64"/>
                  </a:lnTo>
                  <a:lnTo>
                    <a:pt x="152" y="64"/>
                  </a:lnTo>
                  <a:lnTo>
                    <a:pt x="148" y="64"/>
                  </a:lnTo>
                  <a:lnTo>
                    <a:pt x="146" y="64"/>
                  </a:lnTo>
                  <a:lnTo>
                    <a:pt x="142" y="64"/>
                  </a:lnTo>
                  <a:lnTo>
                    <a:pt x="139" y="64"/>
                  </a:lnTo>
                  <a:lnTo>
                    <a:pt x="135" y="64"/>
                  </a:lnTo>
                  <a:lnTo>
                    <a:pt x="131" y="64"/>
                  </a:lnTo>
                  <a:lnTo>
                    <a:pt x="126" y="64"/>
                  </a:lnTo>
                  <a:lnTo>
                    <a:pt x="122" y="64"/>
                  </a:lnTo>
                  <a:lnTo>
                    <a:pt x="117" y="64"/>
                  </a:lnTo>
                  <a:lnTo>
                    <a:pt x="113" y="64"/>
                  </a:lnTo>
                  <a:lnTo>
                    <a:pt x="108" y="64"/>
                  </a:lnTo>
                  <a:lnTo>
                    <a:pt x="105" y="64"/>
                  </a:lnTo>
                  <a:lnTo>
                    <a:pt x="100" y="63"/>
                  </a:lnTo>
                  <a:lnTo>
                    <a:pt x="96" y="63"/>
                  </a:lnTo>
                  <a:lnTo>
                    <a:pt x="92" y="63"/>
                  </a:lnTo>
                  <a:lnTo>
                    <a:pt x="89" y="63"/>
                  </a:lnTo>
                  <a:lnTo>
                    <a:pt x="85" y="61"/>
                  </a:lnTo>
                  <a:lnTo>
                    <a:pt x="84" y="61"/>
                  </a:lnTo>
                  <a:lnTo>
                    <a:pt x="82" y="61"/>
                  </a:lnTo>
                  <a:lnTo>
                    <a:pt x="80" y="61"/>
                  </a:lnTo>
                  <a:lnTo>
                    <a:pt x="78" y="61"/>
                  </a:lnTo>
                  <a:lnTo>
                    <a:pt x="76" y="61"/>
                  </a:lnTo>
                  <a:lnTo>
                    <a:pt x="74" y="61"/>
                  </a:lnTo>
                  <a:lnTo>
                    <a:pt x="73" y="61"/>
                  </a:lnTo>
                  <a:lnTo>
                    <a:pt x="69" y="60"/>
                  </a:lnTo>
                  <a:lnTo>
                    <a:pt x="68" y="60"/>
                  </a:lnTo>
                  <a:lnTo>
                    <a:pt x="66" y="59"/>
                  </a:lnTo>
                  <a:lnTo>
                    <a:pt x="64" y="59"/>
                  </a:lnTo>
                  <a:lnTo>
                    <a:pt x="61" y="57"/>
                  </a:lnTo>
                  <a:lnTo>
                    <a:pt x="60" y="57"/>
                  </a:lnTo>
                  <a:lnTo>
                    <a:pt x="59" y="56"/>
                  </a:lnTo>
                  <a:lnTo>
                    <a:pt x="57" y="56"/>
                  </a:lnTo>
                  <a:lnTo>
                    <a:pt x="56" y="54"/>
                  </a:lnTo>
                  <a:lnTo>
                    <a:pt x="55" y="53"/>
                  </a:lnTo>
                  <a:lnTo>
                    <a:pt x="55" y="52"/>
                  </a:lnTo>
                  <a:lnTo>
                    <a:pt x="53" y="50"/>
                  </a:lnTo>
                  <a:lnTo>
                    <a:pt x="53" y="49"/>
                  </a:lnTo>
                  <a:lnTo>
                    <a:pt x="52" y="48"/>
                  </a:lnTo>
                  <a:lnTo>
                    <a:pt x="52" y="46"/>
                  </a:lnTo>
                  <a:lnTo>
                    <a:pt x="52" y="44"/>
                  </a:lnTo>
                  <a:lnTo>
                    <a:pt x="53" y="44"/>
                  </a:lnTo>
                  <a:lnTo>
                    <a:pt x="53" y="43"/>
                  </a:lnTo>
                  <a:lnTo>
                    <a:pt x="54" y="43"/>
                  </a:lnTo>
                  <a:lnTo>
                    <a:pt x="54" y="41"/>
                  </a:lnTo>
                  <a:lnTo>
                    <a:pt x="55" y="41"/>
                  </a:lnTo>
                  <a:lnTo>
                    <a:pt x="55" y="39"/>
                  </a:lnTo>
                  <a:lnTo>
                    <a:pt x="57" y="39"/>
                  </a:lnTo>
                  <a:lnTo>
                    <a:pt x="57" y="37"/>
                  </a:lnTo>
                  <a:lnTo>
                    <a:pt x="59" y="37"/>
                  </a:lnTo>
                  <a:lnTo>
                    <a:pt x="60" y="37"/>
                  </a:lnTo>
                  <a:lnTo>
                    <a:pt x="61" y="37"/>
                  </a:lnTo>
                  <a:lnTo>
                    <a:pt x="63" y="37"/>
                  </a:lnTo>
                  <a:lnTo>
                    <a:pt x="64" y="37"/>
                  </a:lnTo>
                  <a:lnTo>
                    <a:pt x="66" y="37"/>
                  </a:lnTo>
                  <a:lnTo>
                    <a:pt x="66" y="35"/>
                  </a:lnTo>
                  <a:lnTo>
                    <a:pt x="68" y="35"/>
                  </a:lnTo>
                  <a:lnTo>
                    <a:pt x="69" y="35"/>
                  </a:lnTo>
                  <a:lnTo>
                    <a:pt x="71" y="35"/>
                  </a:lnTo>
                  <a:lnTo>
                    <a:pt x="73" y="35"/>
                  </a:lnTo>
                  <a:lnTo>
                    <a:pt x="74" y="35"/>
                  </a:lnTo>
                  <a:lnTo>
                    <a:pt x="78" y="35"/>
                  </a:lnTo>
                  <a:lnTo>
                    <a:pt x="79" y="35"/>
                  </a:lnTo>
                  <a:lnTo>
                    <a:pt x="83" y="35"/>
                  </a:lnTo>
                  <a:lnTo>
                    <a:pt x="84" y="35"/>
                  </a:lnTo>
                  <a:lnTo>
                    <a:pt x="88" y="35"/>
                  </a:lnTo>
                  <a:lnTo>
                    <a:pt x="91" y="35"/>
                  </a:lnTo>
                  <a:lnTo>
                    <a:pt x="94" y="35"/>
                  </a:lnTo>
                  <a:lnTo>
                    <a:pt x="96" y="34"/>
                  </a:lnTo>
                  <a:lnTo>
                    <a:pt x="99" y="34"/>
                  </a:lnTo>
                  <a:lnTo>
                    <a:pt x="102" y="34"/>
                  </a:lnTo>
                  <a:lnTo>
                    <a:pt x="105" y="34"/>
                  </a:lnTo>
                  <a:lnTo>
                    <a:pt x="107" y="33"/>
                  </a:lnTo>
                  <a:lnTo>
                    <a:pt x="110" y="33"/>
                  </a:lnTo>
                  <a:lnTo>
                    <a:pt x="112" y="33"/>
                  </a:lnTo>
                  <a:lnTo>
                    <a:pt x="113" y="33"/>
                  </a:lnTo>
                  <a:lnTo>
                    <a:pt x="114" y="32"/>
                  </a:lnTo>
                  <a:lnTo>
                    <a:pt x="116" y="32"/>
                  </a:lnTo>
                  <a:lnTo>
                    <a:pt x="118" y="32"/>
                  </a:lnTo>
                  <a:lnTo>
                    <a:pt x="120" y="32"/>
                  </a:lnTo>
                  <a:lnTo>
                    <a:pt x="122" y="32"/>
                  </a:lnTo>
                  <a:lnTo>
                    <a:pt x="125" y="32"/>
                  </a:lnTo>
                  <a:lnTo>
                    <a:pt x="128" y="32"/>
                  </a:lnTo>
                  <a:lnTo>
                    <a:pt x="131" y="32"/>
                  </a:lnTo>
                  <a:lnTo>
                    <a:pt x="133" y="30"/>
                  </a:lnTo>
                  <a:lnTo>
                    <a:pt x="137" y="30"/>
                  </a:lnTo>
                  <a:lnTo>
                    <a:pt x="139" y="30"/>
                  </a:lnTo>
                  <a:lnTo>
                    <a:pt x="143" y="30"/>
                  </a:lnTo>
                  <a:lnTo>
                    <a:pt x="145" y="29"/>
                  </a:lnTo>
                  <a:lnTo>
                    <a:pt x="147" y="29"/>
                  </a:lnTo>
                  <a:lnTo>
                    <a:pt x="149" y="29"/>
                  </a:lnTo>
                  <a:lnTo>
                    <a:pt x="151" y="29"/>
                  </a:lnTo>
                  <a:lnTo>
                    <a:pt x="151" y="28"/>
                  </a:lnTo>
                  <a:lnTo>
                    <a:pt x="152" y="28"/>
                  </a:lnTo>
                  <a:lnTo>
                    <a:pt x="153" y="28"/>
                  </a:lnTo>
                  <a:lnTo>
                    <a:pt x="155" y="28"/>
                  </a:lnTo>
                  <a:lnTo>
                    <a:pt x="155" y="26"/>
                  </a:lnTo>
                  <a:lnTo>
                    <a:pt x="156" y="26"/>
                  </a:lnTo>
                  <a:lnTo>
                    <a:pt x="156" y="25"/>
                  </a:lnTo>
                  <a:lnTo>
                    <a:pt x="158" y="25"/>
                  </a:lnTo>
                  <a:lnTo>
                    <a:pt x="158" y="24"/>
                  </a:lnTo>
                  <a:lnTo>
                    <a:pt x="159" y="24"/>
                  </a:lnTo>
                  <a:lnTo>
                    <a:pt x="159" y="22"/>
                  </a:lnTo>
                  <a:lnTo>
                    <a:pt x="160" y="22"/>
                  </a:lnTo>
                  <a:lnTo>
                    <a:pt x="160" y="21"/>
                  </a:lnTo>
                  <a:lnTo>
                    <a:pt x="162" y="21"/>
                  </a:lnTo>
                  <a:lnTo>
                    <a:pt x="162" y="20"/>
                  </a:lnTo>
                  <a:lnTo>
                    <a:pt x="163" y="20"/>
                  </a:lnTo>
                  <a:lnTo>
                    <a:pt x="163" y="18"/>
                  </a:lnTo>
                  <a:lnTo>
                    <a:pt x="164" y="18"/>
                  </a:lnTo>
                  <a:lnTo>
                    <a:pt x="164" y="16"/>
                  </a:lnTo>
                  <a:lnTo>
                    <a:pt x="164" y="15"/>
                  </a:lnTo>
                  <a:lnTo>
                    <a:pt x="165" y="15"/>
                  </a:lnTo>
                  <a:lnTo>
                    <a:pt x="167" y="15"/>
                  </a:lnTo>
                  <a:lnTo>
                    <a:pt x="168" y="15"/>
                  </a:lnTo>
                  <a:lnTo>
                    <a:pt x="168" y="14"/>
                  </a:lnTo>
                  <a:lnTo>
                    <a:pt x="170" y="14"/>
                  </a:lnTo>
                  <a:lnTo>
                    <a:pt x="172" y="14"/>
                  </a:lnTo>
                  <a:lnTo>
                    <a:pt x="173" y="14"/>
                  </a:lnTo>
                  <a:lnTo>
                    <a:pt x="173" y="13"/>
                  </a:lnTo>
                  <a:lnTo>
                    <a:pt x="175" y="13"/>
                  </a:lnTo>
                  <a:lnTo>
                    <a:pt x="177" y="13"/>
                  </a:lnTo>
                  <a:lnTo>
                    <a:pt x="178" y="13"/>
                  </a:lnTo>
                  <a:lnTo>
                    <a:pt x="178" y="12"/>
                  </a:lnTo>
                  <a:lnTo>
                    <a:pt x="180" y="12"/>
                  </a:lnTo>
                  <a:lnTo>
                    <a:pt x="182" y="12"/>
                  </a:lnTo>
                </a:path>
              </a:pathLst>
            </a:custGeom>
            <a:solidFill>
              <a:srgbClr val="F1F180"/>
            </a:solidFill>
            <a:ln w="9207">
              <a:solidFill>
                <a:srgbClr val="626200"/>
              </a:solidFill>
              <a:round/>
              <a:headEnd/>
              <a:tailEnd/>
            </a:ln>
          </p:spPr>
          <p:txBody>
            <a:bodyPr lIns="0" tIns="0" rIns="0" bIns="0"/>
            <a:lstStyle/>
            <a:p>
              <a:endParaRPr lang="en-US"/>
            </a:p>
          </p:txBody>
        </p:sp>
        <p:sp>
          <p:nvSpPr>
            <p:cNvPr id="5716" name="Oval 7"/>
            <p:cNvSpPr>
              <a:spLocks noChangeArrowheads="1"/>
            </p:cNvSpPr>
            <p:nvPr/>
          </p:nvSpPr>
          <p:spPr bwMode="auto">
            <a:xfrm>
              <a:off x="429" y="3680"/>
              <a:ext cx="5" cy="5"/>
            </a:xfrm>
            <a:prstGeom prst="ellipse">
              <a:avLst/>
            </a:prstGeom>
            <a:solidFill>
              <a:srgbClr val="000000"/>
            </a:solidFill>
            <a:ln w="9207">
              <a:solidFill>
                <a:srgbClr val="FFFFFF"/>
              </a:solidFill>
              <a:round/>
              <a:headEnd/>
              <a:tailEnd/>
            </a:ln>
          </p:spPr>
          <p:txBody>
            <a:bodyPr lIns="0" tIns="0" rIns="0" bIns="0"/>
            <a:lstStyle/>
            <a:p>
              <a:endParaRPr lang="en-US" altLang="en-US"/>
            </a:p>
          </p:txBody>
        </p:sp>
        <p:sp>
          <p:nvSpPr>
            <p:cNvPr id="5717" name="Freeform 8"/>
            <p:cNvSpPr>
              <a:spLocks/>
            </p:cNvSpPr>
            <p:nvPr/>
          </p:nvSpPr>
          <p:spPr bwMode="auto">
            <a:xfrm>
              <a:off x="462" y="3688"/>
              <a:ext cx="31" cy="13"/>
            </a:xfrm>
            <a:custGeom>
              <a:avLst/>
              <a:gdLst>
                <a:gd name="T0" fmla="*/ 1 w 31"/>
                <a:gd name="T1" fmla="*/ 0 h 13"/>
                <a:gd name="T2" fmla="*/ 2 w 31"/>
                <a:gd name="T3" fmla="*/ 0 h 13"/>
                <a:gd name="T4" fmla="*/ 4 w 31"/>
                <a:gd name="T5" fmla="*/ 0 h 13"/>
                <a:gd name="T6" fmla="*/ 6 w 31"/>
                <a:gd name="T7" fmla="*/ 0 h 13"/>
                <a:gd name="T8" fmla="*/ 9 w 31"/>
                <a:gd name="T9" fmla="*/ 0 h 13"/>
                <a:gd name="T10" fmla="*/ 11 w 31"/>
                <a:gd name="T11" fmla="*/ 2 h 13"/>
                <a:gd name="T12" fmla="*/ 12 w 31"/>
                <a:gd name="T13" fmla="*/ 2 h 13"/>
                <a:gd name="T14" fmla="*/ 13 w 31"/>
                <a:gd name="T15" fmla="*/ 2 h 13"/>
                <a:gd name="T16" fmla="*/ 14 w 31"/>
                <a:gd name="T17" fmla="*/ 3 h 13"/>
                <a:gd name="T18" fmla="*/ 16 w 31"/>
                <a:gd name="T19" fmla="*/ 3 h 13"/>
                <a:gd name="T20" fmla="*/ 19 w 31"/>
                <a:gd name="T21" fmla="*/ 3 h 13"/>
                <a:gd name="T22" fmla="*/ 19 w 31"/>
                <a:gd name="T23" fmla="*/ 5 h 13"/>
                <a:gd name="T24" fmla="*/ 19 w 31"/>
                <a:gd name="T25" fmla="*/ 5 h 13"/>
                <a:gd name="T26" fmla="*/ 20 w 31"/>
                <a:gd name="T27" fmla="*/ 6 h 13"/>
                <a:gd name="T28" fmla="*/ 21 w 31"/>
                <a:gd name="T29" fmla="*/ 6 h 13"/>
                <a:gd name="T30" fmla="*/ 21 w 31"/>
                <a:gd name="T31" fmla="*/ 6 h 13"/>
                <a:gd name="T32" fmla="*/ 22 w 31"/>
                <a:gd name="T33" fmla="*/ 7 h 13"/>
                <a:gd name="T34" fmla="*/ 23 w 31"/>
                <a:gd name="T35" fmla="*/ 7 h 13"/>
                <a:gd name="T36" fmla="*/ 26 w 31"/>
                <a:gd name="T37" fmla="*/ 7 h 13"/>
                <a:gd name="T38" fmla="*/ 26 w 31"/>
                <a:gd name="T39" fmla="*/ 9 h 13"/>
                <a:gd name="T40" fmla="*/ 29 w 31"/>
                <a:gd name="T41" fmla="*/ 9 h 13"/>
                <a:gd name="T42" fmla="*/ 29 w 31"/>
                <a:gd name="T43" fmla="*/ 9 h 13"/>
                <a:gd name="T44" fmla="*/ 28 w 31"/>
                <a:gd name="T45" fmla="*/ 9 h 13"/>
                <a:gd name="T46" fmla="*/ 26 w 31"/>
                <a:gd name="T47" fmla="*/ 9 h 13"/>
                <a:gd name="T48" fmla="*/ 25 w 31"/>
                <a:gd name="T49" fmla="*/ 7 h 13"/>
                <a:gd name="T50" fmla="*/ 22 w 31"/>
                <a:gd name="T51" fmla="*/ 7 h 13"/>
                <a:gd name="T52" fmla="*/ 22 w 31"/>
                <a:gd name="T53" fmla="*/ 7 h 13"/>
                <a:gd name="T54" fmla="*/ 22 w 31"/>
                <a:gd name="T55" fmla="*/ 9 h 13"/>
                <a:gd name="T56" fmla="*/ 22 w 31"/>
                <a:gd name="T57" fmla="*/ 10 h 13"/>
                <a:gd name="T58" fmla="*/ 22 w 31"/>
                <a:gd name="T59" fmla="*/ 11 h 13"/>
                <a:gd name="T60" fmla="*/ 23 w 31"/>
                <a:gd name="T61" fmla="*/ 11 h 13"/>
                <a:gd name="T62" fmla="*/ 23 w 31"/>
                <a:gd name="T63" fmla="*/ 12 h 13"/>
                <a:gd name="T64" fmla="*/ 22 w 31"/>
                <a:gd name="T65" fmla="*/ 12 h 13"/>
                <a:gd name="T66" fmla="*/ 20 w 31"/>
                <a:gd name="T67" fmla="*/ 11 h 13"/>
                <a:gd name="T68" fmla="*/ 20 w 31"/>
                <a:gd name="T69" fmla="*/ 9 h 13"/>
                <a:gd name="T70" fmla="*/ 18 w 31"/>
                <a:gd name="T71" fmla="*/ 9 h 13"/>
                <a:gd name="T72" fmla="*/ 18 w 31"/>
                <a:gd name="T73" fmla="*/ 7 h 13"/>
                <a:gd name="T74" fmla="*/ 18 w 31"/>
                <a:gd name="T75" fmla="*/ 5 h 13"/>
                <a:gd name="T76" fmla="*/ 18 w 31"/>
                <a:gd name="T77" fmla="*/ 5 h 13"/>
                <a:gd name="T78" fmla="*/ 17 w 31"/>
                <a:gd name="T79" fmla="*/ 5 h 13"/>
                <a:gd name="T80" fmla="*/ 15 w 31"/>
                <a:gd name="T81" fmla="*/ 4 h 13"/>
                <a:gd name="T82" fmla="*/ 14 w 31"/>
                <a:gd name="T83" fmla="*/ 3 h 13"/>
                <a:gd name="T84" fmla="*/ 14 w 31"/>
                <a:gd name="T85" fmla="*/ 2 h 13"/>
                <a:gd name="T86" fmla="*/ 13 w 31"/>
                <a:gd name="T87" fmla="*/ 2 h 13"/>
                <a:gd name="T88" fmla="*/ 12 w 31"/>
                <a:gd name="T89" fmla="*/ 2 h 13"/>
                <a:gd name="T90" fmla="*/ 11 w 31"/>
                <a:gd name="T91" fmla="*/ 2 h 13"/>
                <a:gd name="T92" fmla="*/ 11 w 31"/>
                <a:gd name="T93" fmla="*/ 2 h 13"/>
                <a:gd name="T94" fmla="*/ 11 w 31"/>
                <a:gd name="T95" fmla="*/ 2 h 13"/>
                <a:gd name="T96" fmla="*/ 10 w 31"/>
                <a:gd name="T97" fmla="*/ 1 h 13"/>
                <a:gd name="T98" fmla="*/ 7 w 31"/>
                <a:gd name="T99" fmla="*/ 1 h 13"/>
                <a:gd name="T100" fmla="*/ 5 w 31"/>
                <a:gd name="T101" fmla="*/ 1 h 13"/>
                <a:gd name="T102" fmla="*/ 1 w 31"/>
                <a:gd name="T103" fmla="*/ 1 h 13"/>
                <a:gd name="T104" fmla="*/ 0 w 31"/>
                <a:gd name="T105" fmla="*/ 1 h 13"/>
                <a:gd name="T106" fmla="*/ 0 w 31"/>
                <a:gd name="T107" fmla="*/ 1 h 13"/>
                <a:gd name="T108" fmla="*/ 0 w 31"/>
                <a:gd name="T109" fmla="*/ 1 h 13"/>
                <a:gd name="T110" fmla="*/ 0 w 31"/>
                <a:gd name="T111" fmla="*/ 1 h 13"/>
                <a:gd name="T112" fmla="*/ 0 w 31"/>
                <a:gd name="T113" fmla="*/ 1 h 13"/>
                <a:gd name="T114" fmla="*/ 0 w 31"/>
                <a:gd name="T115" fmla="*/ 1 h 13"/>
                <a:gd name="T116" fmla="*/ 1 w 31"/>
                <a:gd name="T117" fmla="*/ 0 h 13"/>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31"/>
                <a:gd name="T178" fmla="*/ 0 h 13"/>
                <a:gd name="T179" fmla="*/ 31 w 31"/>
                <a:gd name="T180" fmla="*/ 13 h 13"/>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31" h="13">
                  <a:moveTo>
                    <a:pt x="1" y="0"/>
                  </a:moveTo>
                  <a:lnTo>
                    <a:pt x="1" y="0"/>
                  </a:lnTo>
                  <a:lnTo>
                    <a:pt x="2" y="0"/>
                  </a:lnTo>
                  <a:lnTo>
                    <a:pt x="4" y="0"/>
                  </a:lnTo>
                  <a:lnTo>
                    <a:pt x="6" y="0"/>
                  </a:lnTo>
                  <a:lnTo>
                    <a:pt x="7" y="0"/>
                  </a:lnTo>
                  <a:lnTo>
                    <a:pt x="9" y="0"/>
                  </a:lnTo>
                  <a:lnTo>
                    <a:pt x="11" y="0"/>
                  </a:lnTo>
                  <a:lnTo>
                    <a:pt x="11" y="2"/>
                  </a:lnTo>
                  <a:lnTo>
                    <a:pt x="12" y="2"/>
                  </a:lnTo>
                  <a:lnTo>
                    <a:pt x="13" y="2"/>
                  </a:lnTo>
                  <a:lnTo>
                    <a:pt x="14" y="2"/>
                  </a:lnTo>
                  <a:lnTo>
                    <a:pt x="14" y="3"/>
                  </a:lnTo>
                  <a:lnTo>
                    <a:pt x="16" y="3"/>
                  </a:lnTo>
                  <a:lnTo>
                    <a:pt x="18" y="3"/>
                  </a:lnTo>
                  <a:lnTo>
                    <a:pt x="19" y="3"/>
                  </a:lnTo>
                  <a:lnTo>
                    <a:pt x="19" y="5"/>
                  </a:lnTo>
                  <a:lnTo>
                    <a:pt x="20" y="5"/>
                  </a:lnTo>
                  <a:lnTo>
                    <a:pt x="20" y="6"/>
                  </a:lnTo>
                  <a:lnTo>
                    <a:pt x="21" y="6"/>
                  </a:lnTo>
                  <a:lnTo>
                    <a:pt x="22" y="6"/>
                  </a:lnTo>
                  <a:lnTo>
                    <a:pt x="22" y="7"/>
                  </a:lnTo>
                  <a:lnTo>
                    <a:pt x="23" y="7"/>
                  </a:lnTo>
                  <a:lnTo>
                    <a:pt x="25" y="7"/>
                  </a:lnTo>
                  <a:lnTo>
                    <a:pt x="26" y="7"/>
                  </a:lnTo>
                  <a:lnTo>
                    <a:pt x="26" y="9"/>
                  </a:lnTo>
                  <a:lnTo>
                    <a:pt x="28" y="9"/>
                  </a:lnTo>
                  <a:lnTo>
                    <a:pt x="29" y="9"/>
                  </a:lnTo>
                  <a:lnTo>
                    <a:pt x="30" y="9"/>
                  </a:lnTo>
                  <a:lnTo>
                    <a:pt x="29" y="9"/>
                  </a:lnTo>
                  <a:lnTo>
                    <a:pt x="28" y="9"/>
                  </a:lnTo>
                  <a:lnTo>
                    <a:pt x="26" y="9"/>
                  </a:lnTo>
                  <a:lnTo>
                    <a:pt x="26" y="7"/>
                  </a:lnTo>
                  <a:lnTo>
                    <a:pt x="25" y="7"/>
                  </a:lnTo>
                  <a:lnTo>
                    <a:pt x="23" y="7"/>
                  </a:lnTo>
                  <a:lnTo>
                    <a:pt x="22" y="7"/>
                  </a:lnTo>
                  <a:lnTo>
                    <a:pt x="22" y="9"/>
                  </a:lnTo>
                  <a:lnTo>
                    <a:pt x="22" y="10"/>
                  </a:lnTo>
                  <a:lnTo>
                    <a:pt x="22" y="11"/>
                  </a:lnTo>
                  <a:lnTo>
                    <a:pt x="23" y="11"/>
                  </a:lnTo>
                  <a:lnTo>
                    <a:pt x="23" y="12"/>
                  </a:lnTo>
                  <a:lnTo>
                    <a:pt x="24" y="12"/>
                  </a:lnTo>
                  <a:lnTo>
                    <a:pt x="22" y="12"/>
                  </a:lnTo>
                  <a:lnTo>
                    <a:pt x="22" y="11"/>
                  </a:lnTo>
                  <a:lnTo>
                    <a:pt x="20" y="11"/>
                  </a:lnTo>
                  <a:lnTo>
                    <a:pt x="20" y="9"/>
                  </a:lnTo>
                  <a:lnTo>
                    <a:pt x="18" y="9"/>
                  </a:lnTo>
                  <a:lnTo>
                    <a:pt x="18" y="7"/>
                  </a:lnTo>
                  <a:lnTo>
                    <a:pt x="19" y="5"/>
                  </a:lnTo>
                  <a:lnTo>
                    <a:pt x="18" y="5"/>
                  </a:lnTo>
                  <a:lnTo>
                    <a:pt x="17" y="5"/>
                  </a:lnTo>
                  <a:lnTo>
                    <a:pt x="17" y="4"/>
                  </a:lnTo>
                  <a:lnTo>
                    <a:pt x="15" y="4"/>
                  </a:lnTo>
                  <a:lnTo>
                    <a:pt x="15" y="3"/>
                  </a:lnTo>
                  <a:lnTo>
                    <a:pt x="14" y="3"/>
                  </a:lnTo>
                  <a:lnTo>
                    <a:pt x="14" y="2"/>
                  </a:lnTo>
                  <a:lnTo>
                    <a:pt x="13" y="2"/>
                  </a:lnTo>
                  <a:lnTo>
                    <a:pt x="12" y="2"/>
                  </a:lnTo>
                  <a:lnTo>
                    <a:pt x="11" y="2"/>
                  </a:lnTo>
                  <a:lnTo>
                    <a:pt x="11" y="1"/>
                  </a:lnTo>
                  <a:lnTo>
                    <a:pt x="10" y="1"/>
                  </a:lnTo>
                  <a:lnTo>
                    <a:pt x="9" y="1"/>
                  </a:lnTo>
                  <a:lnTo>
                    <a:pt x="7" y="1"/>
                  </a:lnTo>
                  <a:lnTo>
                    <a:pt x="5" y="1"/>
                  </a:lnTo>
                  <a:lnTo>
                    <a:pt x="4" y="1"/>
                  </a:lnTo>
                  <a:lnTo>
                    <a:pt x="3" y="1"/>
                  </a:lnTo>
                  <a:lnTo>
                    <a:pt x="1" y="1"/>
                  </a:lnTo>
                  <a:lnTo>
                    <a:pt x="0" y="1"/>
                  </a:lnTo>
                  <a:lnTo>
                    <a:pt x="1" y="0"/>
                  </a:lnTo>
                </a:path>
              </a:pathLst>
            </a:custGeom>
            <a:solidFill>
              <a:srgbClr val="000000"/>
            </a:solidFill>
            <a:ln w="9525">
              <a:noFill/>
              <a:round/>
              <a:headEnd/>
              <a:tailEnd/>
            </a:ln>
          </p:spPr>
          <p:txBody>
            <a:bodyPr lIns="0" tIns="0" rIns="0" bIns="0"/>
            <a:lstStyle/>
            <a:p>
              <a:endParaRPr lang="en-US"/>
            </a:p>
          </p:txBody>
        </p:sp>
        <p:sp>
          <p:nvSpPr>
            <p:cNvPr id="5718" name="Freeform 9"/>
            <p:cNvSpPr>
              <a:spLocks/>
            </p:cNvSpPr>
            <p:nvPr/>
          </p:nvSpPr>
          <p:spPr bwMode="auto">
            <a:xfrm>
              <a:off x="222" y="3743"/>
              <a:ext cx="121" cy="81"/>
            </a:xfrm>
            <a:custGeom>
              <a:avLst/>
              <a:gdLst>
                <a:gd name="T0" fmla="*/ 12 w 121"/>
                <a:gd name="T1" fmla="*/ 4 h 81"/>
                <a:gd name="T2" fmla="*/ 8 w 121"/>
                <a:gd name="T3" fmla="*/ 11 h 81"/>
                <a:gd name="T4" fmla="*/ 4 w 121"/>
                <a:gd name="T5" fmla="*/ 13 h 81"/>
                <a:gd name="T6" fmla="*/ 2 w 121"/>
                <a:gd name="T7" fmla="*/ 17 h 81"/>
                <a:gd name="T8" fmla="*/ 2 w 121"/>
                <a:gd name="T9" fmla="*/ 20 h 81"/>
                <a:gd name="T10" fmla="*/ 3 w 121"/>
                <a:gd name="T11" fmla="*/ 25 h 81"/>
                <a:gd name="T12" fmla="*/ 3 w 121"/>
                <a:gd name="T13" fmla="*/ 26 h 81"/>
                <a:gd name="T14" fmla="*/ 12 w 121"/>
                <a:gd name="T15" fmla="*/ 29 h 81"/>
                <a:gd name="T16" fmla="*/ 18 w 121"/>
                <a:gd name="T17" fmla="*/ 30 h 81"/>
                <a:gd name="T18" fmla="*/ 37 w 121"/>
                <a:gd name="T19" fmla="*/ 32 h 81"/>
                <a:gd name="T20" fmla="*/ 63 w 121"/>
                <a:gd name="T21" fmla="*/ 34 h 81"/>
                <a:gd name="T22" fmla="*/ 79 w 121"/>
                <a:gd name="T23" fmla="*/ 37 h 81"/>
                <a:gd name="T24" fmla="*/ 90 w 121"/>
                <a:gd name="T25" fmla="*/ 40 h 81"/>
                <a:gd name="T26" fmla="*/ 99 w 121"/>
                <a:gd name="T27" fmla="*/ 44 h 81"/>
                <a:gd name="T28" fmla="*/ 103 w 121"/>
                <a:gd name="T29" fmla="*/ 48 h 81"/>
                <a:gd name="T30" fmla="*/ 108 w 121"/>
                <a:gd name="T31" fmla="*/ 54 h 81"/>
                <a:gd name="T32" fmla="*/ 110 w 121"/>
                <a:gd name="T33" fmla="*/ 57 h 81"/>
                <a:gd name="T34" fmla="*/ 112 w 121"/>
                <a:gd name="T35" fmla="*/ 60 h 81"/>
                <a:gd name="T36" fmla="*/ 112 w 121"/>
                <a:gd name="T37" fmla="*/ 63 h 81"/>
                <a:gd name="T38" fmla="*/ 112 w 121"/>
                <a:gd name="T39" fmla="*/ 68 h 81"/>
                <a:gd name="T40" fmla="*/ 109 w 121"/>
                <a:gd name="T41" fmla="*/ 71 h 81"/>
                <a:gd name="T42" fmla="*/ 104 w 121"/>
                <a:gd name="T43" fmla="*/ 76 h 81"/>
                <a:gd name="T44" fmla="*/ 96 w 121"/>
                <a:gd name="T45" fmla="*/ 78 h 81"/>
                <a:gd name="T46" fmla="*/ 88 w 121"/>
                <a:gd name="T47" fmla="*/ 80 h 81"/>
                <a:gd name="T48" fmla="*/ 82 w 121"/>
                <a:gd name="T49" fmla="*/ 80 h 81"/>
                <a:gd name="T50" fmla="*/ 86 w 121"/>
                <a:gd name="T51" fmla="*/ 80 h 81"/>
                <a:gd name="T52" fmla="*/ 100 w 121"/>
                <a:gd name="T53" fmla="*/ 77 h 81"/>
                <a:gd name="T54" fmla="*/ 108 w 121"/>
                <a:gd name="T55" fmla="*/ 75 h 81"/>
                <a:gd name="T56" fmla="*/ 113 w 121"/>
                <a:gd name="T57" fmla="*/ 72 h 81"/>
                <a:gd name="T58" fmla="*/ 118 w 121"/>
                <a:gd name="T59" fmla="*/ 67 h 81"/>
                <a:gd name="T60" fmla="*/ 119 w 121"/>
                <a:gd name="T61" fmla="*/ 65 h 81"/>
                <a:gd name="T62" fmla="*/ 120 w 121"/>
                <a:gd name="T63" fmla="*/ 61 h 81"/>
                <a:gd name="T64" fmla="*/ 120 w 121"/>
                <a:gd name="T65" fmla="*/ 58 h 81"/>
                <a:gd name="T66" fmla="*/ 119 w 121"/>
                <a:gd name="T67" fmla="*/ 53 h 81"/>
                <a:gd name="T68" fmla="*/ 114 w 121"/>
                <a:gd name="T69" fmla="*/ 48 h 81"/>
                <a:gd name="T70" fmla="*/ 107 w 121"/>
                <a:gd name="T71" fmla="*/ 45 h 81"/>
                <a:gd name="T72" fmla="*/ 100 w 121"/>
                <a:gd name="T73" fmla="*/ 40 h 81"/>
                <a:gd name="T74" fmla="*/ 97 w 121"/>
                <a:gd name="T75" fmla="*/ 38 h 81"/>
                <a:gd name="T76" fmla="*/ 92 w 121"/>
                <a:gd name="T77" fmla="*/ 35 h 81"/>
                <a:gd name="T78" fmla="*/ 80 w 121"/>
                <a:gd name="T79" fmla="*/ 34 h 81"/>
                <a:gd name="T80" fmla="*/ 64 w 121"/>
                <a:gd name="T81" fmla="*/ 31 h 81"/>
                <a:gd name="T82" fmla="*/ 54 w 121"/>
                <a:gd name="T83" fmla="*/ 30 h 81"/>
                <a:gd name="T84" fmla="*/ 44 w 121"/>
                <a:gd name="T85" fmla="*/ 27 h 81"/>
                <a:gd name="T86" fmla="*/ 36 w 121"/>
                <a:gd name="T87" fmla="*/ 26 h 81"/>
                <a:gd name="T88" fmla="*/ 28 w 121"/>
                <a:gd name="T89" fmla="*/ 26 h 81"/>
                <a:gd name="T90" fmla="*/ 22 w 121"/>
                <a:gd name="T91" fmla="*/ 25 h 81"/>
                <a:gd name="T92" fmla="*/ 16 w 121"/>
                <a:gd name="T93" fmla="*/ 24 h 81"/>
                <a:gd name="T94" fmla="*/ 13 w 121"/>
                <a:gd name="T95" fmla="*/ 24 h 81"/>
                <a:gd name="T96" fmla="*/ 11 w 121"/>
                <a:gd name="T97" fmla="*/ 22 h 81"/>
                <a:gd name="T98" fmla="*/ 9 w 121"/>
                <a:gd name="T99" fmla="*/ 22 h 81"/>
                <a:gd name="T100" fmla="*/ 9 w 121"/>
                <a:gd name="T101" fmla="*/ 19 h 81"/>
                <a:gd name="T102" fmla="*/ 15 w 121"/>
                <a:gd name="T103" fmla="*/ 16 h 81"/>
                <a:gd name="T104" fmla="*/ 19 w 121"/>
                <a:gd name="T105" fmla="*/ 12 h 81"/>
                <a:gd name="T106" fmla="*/ 23 w 121"/>
                <a:gd name="T107" fmla="*/ 9 h 81"/>
                <a:gd name="T108" fmla="*/ 23 w 121"/>
                <a:gd name="T109" fmla="*/ 6 h 81"/>
                <a:gd name="T110" fmla="*/ 20 w 121"/>
                <a:gd name="T111" fmla="*/ 5 h 81"/>
                <a:gd name="T112" fmla="*/ 13 w 121"/>
                <a:gd name="T113" fmla="*/ 1 h 8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121"/>
                <a:gd name="T172" fmla="*/ 0 h 81"/>
                <a:gd name="T173" fmla="*/ 121 w 121"/>
                <a:gd name="T174" fmla="*/ 81 h 81"/>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121" h="81">
                  <a:moveTo>
                    <a:pt x="12" y="0"/>
                  </a:moveTo>
                  <a:lnTo>
                    <a:pt x="12" y="1"/>
                  </a:lnTo>
                  <a:lnTo>
                    <a:pt x="12" y="2"/>
                  </a:lnTo>
                  <a:lnTo>
                    <a:pt x="12" y="4"/>
                  </a:lnTo>
                  <a:lnTo>
                    <a:pt x="12" y="5"/>
                  </a:lnTo>
                  <a:lnTo>
                    <a:pt x="10" y="5"/>
                  </a:lnTo>
                  <a:lnTo>
                    <a:pt x="10" y="7"/>
                  </a:lnTo>
                  <a:lnTo>
                    <a:pt x="10" y="8"/>
                  </a:lnTo>
                  <a:lnTo>
                    <a:pt x="10" y="9"/>
                  </a:lnTo>
                  <a:lnTo>
                    <a:pt x="8" y="9"/>
                  </a:lnTo>
                  <a:lnTo>
                    <a:pt x="8" y="11"/>
                  </a:lnTo>
                  <a:lnTo>
                    <a:pt x="7" y="11"/>
                  </a:lnTo>
                  <a:lnTo>
                    <a:pt x="6" y="11"/>
                  </a:lnTo>
                  <a:lnTo>
                    <a:pt x="6" y="13"/>
                  </a:lnTo>
                  <a:lnTo>
                    <a:pt x="4" y="13"/>
                  </a:lnTo>
                  <a:lnTo>
                    <a:pt x="4" y="15"/>
                  </a:lnTo>
                  <a:lnTo>
                    <a:pt x="2" y="15"/>
                  </a:lnTo>
                  <a:lnTo>
                    <a:pt x="2" y="17"/>
                  </a:lnTo>
                  <a:lnTo>
                    <a:pt x="2" y="18"/>
                  </a:lnTo>
                  <a:lnTo>
                    <a:pt x="0" y="18"/>
                  </a:lnTo>
                  <a:lnTo>
                    <a:pt x="2" y="20"/>
                  </a:lnTo>
                  <a:lnTo>
                    <a:pt x="2" y="21"/>
                  </a:lnTo>
                  <a:lnTo>
                    <a:pt x="2" y="23"/>
                  </a:lnTo>
                  <a:lnTo>
                    <a:pt x="3" y="25"/>
                  </a:lnTo>
                  <a:lnTo>
                    <a:pt x="3" y="26"/>
                  </a:lnTo>
                  <a:lnTo>
                    <a:pt x="5" y="27"/>
                  </a:lnTo>
                  <a:lnTo>
                    <a:pt x="6" y="27"/>
                  </a:lnTo>
                  <a:lnTo>
                    <a:pt x="8" y="27"/>
                  </a:lnTo>
                  <a:lnTo>
                    <a:pt x="9" y="29"/>
                  </a:lnTo>
                  <a:lnTo>
                    <a:pt x="10" y="29"/>
                  </a:lnTo>
                  <a:lnTo>
                    <a:pt x="12" y="29"/>
                  </a:lnTo>
                  <a:lnTo>
                    <a:pt x="13" y="30"/>
                  </a:lnTo>
                  <a:lnTo>
                    <a:pt x="15" y="30"/>
                  </a:lnTo>
                  <a:lnTo>
                    <a:pt x="16" y="30"/>
                  </a:lnTo>
                  <a:lnTo>
                    <a:pt x="18" y="30"/>
                  </a:lnTo>
                  <a:lnTo>
                    <a:pt x="19" y="30"/>
                  </a:lnTo>
                  <a:lnTo>
                    <a:pt x="23" y="31"/>
                  </a:lnTo>
                  <a:lnTo>
                    <a:pt x="25" y="31"/>
                  </a:lnTo>
                  <a:lnTo>
                    <a:pt x="29" y="31"/>
                  </a:lnTo>
                  <a:lnTo>
                    <a:pt x="32" y="31"/>
                  </a:lnTo>
                  <a:lnTo>
                    <a:pt x="37" y="32"/>
                  </a:lnTo>
                  <a:lnTo>
                    <a:pt x="41" y="32"/>
                  </a:lnTo>
                  <a:lnTo>
                    <a:pt x="45" y="32"/>
                  </a:lnTo>
                  <a:lnTo>
                    <a:pt x="48" y="32"/>
                  </a:lnTo>
                  <a:lnTo>
                    <a:pt x="53" y="34"/>
                  </a:lnTo>
                  <a:lnTo>
                    <a:pt x="57" y="34"/>
                  </a:lnTo>
                  <a:lnTo>
                    <a:pt x="60" y="34"/>
                  </a:lnTo>
                  <a:lnTo>
                    <a:pt x="63" y="34"/>
                  </a:lnTo>
                  <a:lnTo>
                    <a:pt x="67" y="35"/>
                  </a:lnTo>
                  <a:lnTo>
                    <a:pt x="70" y="35"/>
                  </a:lnTo>
                  <a:lnTo>
                    <a:pt x="73" y="35"/>
                  </a:lnTo>
                  <a:lnTo>
                    <a:pt x="74" y="35"/>
                  </a:lnTo>
                  <a:lnTo>
                    <a:pt x="76" y="37"/>
                  </a:lnTo>
                  <a:lnTo>
                    <a:pt x="78" y="37"/>
                  </a:lnTo>
                  <a:lnTo>
                    <a:pt x="79" y="37"/>
                  </a:lnTo>
                  <a:lnTo>
                    <a:pt x="81" y="37"/>
                  </a:lnTo>
                  <a:lnTo>
                    <a:pt x="83" y="39"/>
                  </a:lnTo>
                  <a:lnTo>
                    <a:pt x="85" y="39"/>
                  </a:lnTo>
                  <a:lnTo>
                    <a:pt x="86" y="39"/>
                  </a:lnTo>
                  <a:lnTo>
                    <a:pt x="87" y="39"/>
                  </a:lnTo>
                  <a:lnTo>
                    <a:pt x="88" y="40"/>
                  </a:lnTo>
                  <a:lnTo>
                    <a:pt x="90" y="40"/>
                  </a:lnTo>
                  <a:lnTo>
                    <a:pt x="92" y="40"/>
                  </a:lnTo>
                  <a:lnTo>
                    <a:pt x="93" y="40"/>
                  </a:lnTo>
                  <a:lnTo>
                    <a:pt x="95" y="42"/>
                  </a:lnTo>
                  <a:lnTo>
                    <a:pt x="97" y="42"/>
                  </a:lnTo>
                  <a:lnTo>
                    <a:pt x="99" y="44"/>
                  </a:lnTo>
                  <a:lnTo>
                    <a:pt x="100" y="45"/>
                  </a:lnTo>
                  <a:lnTo>
                    <a:pt x="102" y="47"/>
                  </a:lnTo>
                  <a:lnTo>
                    <a:pt x="103" y="48"/>
                  </a:lnTo>
                  <a:lnTo>
                    <a:pt x="105" y="50"/>
                  </a:lnTo>
                  <a:lnTo>
                    <a:pt x="106" y="51"/>
                  </a:lnTo>
                  <a:lnTo>
                    <a:pt x="108" y="53"/>
                  </a:lnTo>
                  <a:lnTo>
                    <a:pt x="108" y="54"/>
                  </a:lnTo>
                  <a:lnTo>
                    <a:pt x="109" y="55"/>
                  </a:lnTo>
                  <a:lnTo>
                    <a:pt x="110" y="57"/>
                  </a:lnTo>
                  <a:lnTo>
                    <a:pt x="112" y="59"/>
                  </a:lnTo>
                  <a:lnTo>
                    <a:pt x="112" y="60"/>
                  </a:lnTo>
                  <a:lnTo>
                    <a:pt x="112" y="61"/>
                  </a:lnTo>
                  <a:lnTo>
                    <a:pt x="112" y="63"/>
                  </a:lnTo>
                  <a:lnTo>
                    <a:pt x="112" y="65"/>
                  </a:lnTo>
                  <a:lnTo>
                    <a:pt x="112" y="67"/>
                  </a:lnTo>
                  <a:lnTo>
                    <a:pt x="112" y="68"/>
                  </a:lnTo>
                  <a:lnTo>
                    <a:pt x="112" y="69"/>
                  </a:lnTo>
                  <a:lnTo>
                    <a:pt x="110" y="69"/>
                  </a:lnTo>
                  <a:lnTo>
                    <a:pt x="110" y="71"/>
                  </a:lnTo>
                  <a:lnTo>
                    <a:pt x="109" y="71"/>
                  </a:lnTo>
                  <a:lnTo>
                    <a:pt x="109" y="72"/>
                  </a:lnTo>
                  <a:lnTo>
                    <a:pt x="108" y="72"/>
                  </a:lnTo>
                  <a:lnTo>
                    <a:pt x="108" y="74"/>
                  </a:lnTo>
                  <a:lnTo>
                    <a:pt x="106" y="74"/>
                  </a:lnTo>
                  <a:lnTo>
                    <a:pt x="105" y="74"/>
                  </a:lnTo>
                  <a:lnTo>
                    <a:pt x="104" y="74"/>
                  </a:lnTo>
                  <a:lnTo>
                    <a:pt x="104" y="76"/>
                  </a:lnTo>
                  <a:lnTo>
                    <a:pt x="102" y="76"/>
                  </a:lnTo>
                  <a:lnTo>
                    <a:pt x="100" y="76"/>
                  </a:lnTo>
                  <a:lnTo>
                    <a:pt x="100" y="78"/>
                  </a:lnTo>
                  <a:lnTo>
                    <a:pt x="99" y="78"/>
                  </a:lnTo>
                  <a:lnTo>
                    <a:pt x="98" y="78"/>
                  </a:lnTo>
                  <a:lnTo>
                    <a:pt x="96" y="78"/>
                  </a:lnTo>
                  <a:lnTo>
                    <a:pt x="96" y="80"/>
                  </a:lnTo>
                  <a:lnTo>
                    <a:pt x="95" y="80"/>
                  </a:lnTo>
                  <a:lnTo>
                    <a:pt x="94" y="80"/>
                  </a:lnTo>
                  <a:lnTo>
                    <a:pt x="92" y="80"/>
                  </a:lnTo>
                  <a:lnTo>
                    <a:pt x="90" y="80"/>
                  </a:lnTo>
                  <a:lnTo>
                    <a:pt x="88" y="80"/>
                  </a:lnTo>
                  <a:lnTo>
                    <a:pt x="87" y="80"/>
                  </a:lnTo>
                  <a:lnTo>
                    <a:pt x="85" y="80"/>
                  </a:lnTo>
                  <a:lnTo>
                    <a:pt x="83" y="80"/>
                  </a:lnTo>
                  <a:lnTo>
                    <a:pt x="82" y="80"/>
                  </a:lnTo>
                  <a:lnTo>
                    <a:pt x="81" y="80"/>
                  </a:lnTo>
                  <a:lnTo>
                    <a:pt x="82" y="80"/>
                  </a:lnTo>
                  <a:lnTo>
                    <a:pt x="84" y="80"/>
                  </a:lnTo>
                  <a:lnTo>
                    <a:pt x="85" y="80"/>
                  </a:lnTo>
                  <a:lnTo>
                    <a:pt x="86" y="80"/>
                  </a:lnTo>
                  <a:lnTo>
                    <a:pt x="88" y="80"/>
                  </a:lnTo>
                  <a:lnTo>
                    <a:pt x="90" y="80"/>
                  </a:lnTo>
                  <a:lnTo>
                    <a:pt x="91" y="79"/>
                  </a:lnTo>
                  <a:lnTo>
                    <a:pt x="95" y="79"/>
                  </a:lnTo>
                  <a:lnTo>
                    <a:pt x="96" y="79"/>
                  </a:lnTo>
                  <a:lnTo>
                    <a:pt x="98" y="79"/>
                  </a:lnTo>
                  <a:lnTo>
                    <a:pt x="100" y="77"/>
                  </a:lnTo>
                  <a:lnTo>
                    <a:pt x="102" y="77"/>
                  </a:lnTo>
                  <a:lnTo>
                    <a:pt x="103" y="76"/>
                  </a:lnTo>
                  <a:lnTo>
                    <a:pt x="105" y="76"/>
                  </a:lnTo>
                  <a:lnTo>
                    <a:pt x="105" y="75"/>
                  </a:lnTo>
                  <a:lnTo>
                    <a:pt x="107" y="75"/>
                  </a:lnTo>
                  <a:lnTo>
                    <a:pt x="108" y="75"/>
                  </a:lnTo>
                  <a:lnTo>
                    <a:pt x="108" y="73"/>
                  </a:lnTo>
                  <a:lnTo>
                    <a:pt x="110" y="73"/>
                  </a:lnTo>
                  <a:lnTo>
                    <a:pt x="111" y="73"/>
                  </a:lnTo>
                  <a:lnTo>
                    <a:pt x="111" y="72"/>
                  </a:lnTo>
                  <a:lnTo>
                    <a:pt x="113" y="72"/>
                  </a:lnTo>
                  <a:lnTo>
                    <a:pt x="115" y="72"/>
                  </a:lnTo>
                  <a:lnTo>
                    <a:pt x="115" y="70"/>
                  </a:lnTo>
                  <a:lnTo>
                    <a:pt x="116" y="70"/>
                  </a:lnTo>
                  <a:lnTo>
                    <a:pt x="116" y="69"/>
                  </a:lnTo>
                  <a:lnTo>
                    <a:pt x="116" y="67"/>
                  </a:lnTo>
                  <a:lnTo>
                    <a:pt x="118" y="67"/>
                  </a:lnTo>
                  <a:lnTo>
                    <a:pt x="119" y="67"/>
                  </a:lnTo>
                  <a:lnTo>
                    <a:pt x="119" y="65"/>
                  </a:lnTo>
                  <a:lnTo>
                    <a:pt x="120" y="65"/>
                  </a:lnTo>
                  <a:lnTo>
                    <a:pt x="120" y="63"/>
                  </a:lnTo>
                  <a:lnTo>
                    <a:pt x="120" y="61"/>
                  </a:lnTo>
                  <a:lnTo>
                    <a:pt x="120" y="60"/>
                  </a:lnTo>
                  <a:lnTo>
                    <a:pt x="120" y="58"/>
                  </a:lnTo>
                  <a:lnTo>
                    <a:pt x="120" y="56"/>
                  </a:lnTo>
                  <a:lnTo>
                    <a:pt x="120" y="55"/>
                  </a:lnTo>
                  <a:lnTo>
                    <a:pt x="119" y="53"/>
                  </a:lnTo>
                  <a:lnTo>
                    <a:pt x="118" y="51"/>
                  </a:lnTo>
                  <a:lnTo>
                    <a:pt x="116" y="50"/>
                  </a:lnTo>
                  <a:lnTo>
                    <a:pt x="114" y="48"/>
                  </a:lnTo>
                  <a:lnTo>
                    <a:pt x="112" y="48"/>
                  </a:lnTo>
                  <a:lnTo>
                    <a:pt x="111" y="48"/>
                  </a:lnTo>
                  <a:lnTo>
                    <a:pt x="109" y="46"/>
                  </a:lnTo>
                  <a:lnTo>
                    <a:pt x="108" y="45"/>
                  </a:lnTo>
                  <a:lnTo>
                    <a:pt x="107" y="45"/>
                  </a:lnTo>
                  <a:lnTo>
                    <a:pt x="105" y="43"/>
                  </a:lnTo>
                  <a:lnTo>
                    <a:pt x="103" y="42"/>
                  </a:lnTo>
                  <a:lnTo>
                    <a:pt x="102" y="42"/>
                  </a:lnTo>
                  <a:lnTo>
                    <a:pt x="100" y="40"/>
                  </a:lnTo>
                  <a:lnTo>
                    <a:pt x="99" y="40"/>
                  </a:lnTo>
                  <a:lnTo>
                    <a:pt x="97" y="38"/>
                  </a:lnTo>
                  <a:lnTo>
                    <a:pt x="95" y="37"/>
                  </a:lnTo>
                  <a:lnTo>
                    <a:pt x="94" y="37"/>
                  </a:lnTo>
                  <a:lnTo>
                    <a:pt x="92" y="35"/>
                  </a:lnTo>
                  <a:lnTo>
                    <a:pt x="91" y="35"/>
                  </a:lnTo>
                  <a:lnTo>
                    <a:pt x="90" y="35"/>
                  </a:lnTo>
                  <a:lnTo>
                    <a:pt x="88" y="35"/>
                  </a:lnTo>
                  <a:lnTo>
                    <a:pt x="86" y="34"/>
                  </a:lnTo>
                  <a:lnTo>
                    <a:pt x="85" y="34"/>
                  </a:lnTo>
                  <a:lnTo>
                    <a:pt x="82" y="34"/>
                  </a:lnTo>
                  <a:lnTo>
                    <a:pt x="80" y="34"/>
                  </a:lnTo>
                  <a:lnTo>
                    <a:pt x="77" y="32"/>
                  </a:lnTo>
                  <a:lnTo>
                    <a:pt x="75" y="32"/>
                  </a:lnTo>
                  <a:lnTo>
                    <a:pt x="73" y="32"/>
                  </a:lnTo>
                  <a:lnTo>
                    <a:pt x="71" y="32"/>
                  </a:lnTo>
                  <a:lnTo>
                    <a:pt x="68" y="31"/>
                  </a:lnTo>
                  <a:lnTo>
                    <a:pt x="66" y="31"/>
                  </a:lnTo>
                  <a:lnTo>
                    <a:pt x="64" y="31"/>
                  </a:lnTo>
                  <a:lnTo>
                    <a:pt x="63" y="31"/>
                  </a:lnTo>
                  <a:lnTo>
                    <a:pt x="60" y="30"/>
                  </a:lnTo>
                  <a:lnTo>
                    <a:pt x="58" y="30"/>
                  </a:lnTo>
                  <a:lnTo>
                    <a:pt x="57" y="30"/>
                  </a:lnTo>
                  <a:lnTo>
                    <a:pt x="55" y="30"/>
                  </a:lnTo>
                  <a:lnTo>
                    <a:pt x="54" y="30"/>
                  </a:lnTo>
                  <a:lnTo>
                    <a:pt x="53" y="30"/>
                  </a:lnTo>
                  <a:lnTo>
                    <a:pt x="51" y="30"/>
                  </a:lnTo>
                  <a:lnTo>
                    <a:pt x="49" y="29"/>
                  </a:lnTo>
                  <a:lnTo>
                    <a:pt x="47" y="29"/>
                  </a:lnTo>
                  <a:lnTo>
                    <a:pt x="45" y="29"/>
                  </a:lnTo>
                  <a:lnTo>
                    <a:pt x="44" y="27"/>
                  </a:lnTo>
                  <a:lnTo>
                    <a:pt x="43" y="27"/>
                  </a:lnTo>
                  <a:lnTo>
                    <a:pt x="41" y="27"/>
                  </a:lnTo>
                  <a:lnTo>
                    <a:pt x="40" y="27"/>
                  </a:lnTo>
                  <a:lnTo>
                    <a:pt x="38" y="26"/>
                  </a:lnTo>
                  <a:lnTo>
                    <a:pt x="36" y="26"/>
                  </a:lnTo>
                  <a:lnTo>
                    <a:pt x="34" y="26"/>
                  </a:lnTo>
                  <a:lnTo>
                    <a:pt x="33" y="26"/>
                  </a:lnTo>
                  <a:lnTo>
                    <a:pt x="31" y="26"/>
                  </a:lnTo>
                  <a:lnTo>
                    <a:pt x="29" y="26"/>
                  </a:lnTo>
                  <a:lnTo>
                    <a:pt x="28" y="26"/>
                  </a:lnTo>
                  <a:lnTo>
                    <a:pt x="27" y="26"/>
                  </a:lnTo>
                  <a:lnTo>
                    <a:pt x="25" y="26"/>
                  </a:lnTo>
                  <a:lnTo>
                    <a:pt x="24" y="26"/>
                  </a:lnTo>
                  <a:lnTo>
                    <a:pt x="22" y="25"/>
                  </a:lnTo>
                  <a:lnTo>
                    <a:pt x="21" y="25"/>
                  </a:lnTo>
                  <a:lnTo>
                    <a:pt x="20" y="25"/>
                  </a:lnTo>
                  <a:lnTo>
                    <a:pt x="18" y="25"/>
                  </a:lnTo>
                  <a:lnTo>
                    <a:pt x="16" y="24"/>
                  </a:lnTo>
                  <a:lnTo>
                    <a:pt x="14" y="24"/>
                  </a:lnTo>
                  <a:lnTo>
                    <a:pt x="13" y="24"/>
                  </a:lnTo>
                  <a:lnTo>
                    <a:pt x="11" y="22"/>
                  </a:lnTo>
                  <a:lnTo>
                    <a:pt x="9" y="22"/>
                  </a:lnTo>
                  <a:lnTo>
                    <a:pt x="8" y="21"/>
                  </a:lnTo>
                  <a:lnTo>
                    <a:pt x="9" y="21"/>
                  </a:lnTo>
                  <a:lnTo>
                    <a:pt x="9" y="19"/>
                  </a:lnTo>
                  <a:lnTo>
                    <a:pt x="11" y="19"/>
                  </a:lnTo>
                  <a:lnTo>
                    <a:pt x="11" y="18"/>
                  </a:lnTo>
                  <a:lnTo>
                    <a:pt x="12" y="18"/>
                  </a:lnTo>
                  <a:lnTo>
                    <a:pt x="12" y="17"/>
                  </a:lnTo>
                  <a:lnTo>
                    <a:pt x="13" y="17"/>
                  </a:lnTo>
                  <a:lnTo>
                    <a:pt x="13" y="16"/>
                  </a:lnTo>
                  <a:lnTo>
                    <a:pt x="15" y="16"/>
                  </a:lnTo>
                  <a:lnTo>
                    <a:pt x="15" y="14"/>
                  </a:lnTo>
                  <a:lnTo>
                    <a:pt x="17" y="14"/>
                  </a:lnTo>
                  <a:lnTo>
                    <a:pt x="17" y="13"/>
                  </a:lnTo>
                  <a:lnTo>
                    <a:pt x="17" y="12"/>
                  </a:lnTo>
                  <a:lnTo>
                    <a:pt x="19" y="12"/>
                  </a:lnTo>
                  <a:lnTo>
                    <a:pt x="19" y="11"/>
                  </a:lnTo>
                  <a:lnTo>
                    <a:pt x="21" y="11"/>
                  </a:lnTo>
                  <a:lnTo>
                    <a:pt x="21" y="9"/>
                  </a:lnTo>
                  <a:lnTo>
                    <a:pt x="23" y="9"/>
                  </a:lnTo>
                  <a:lnTo>
                    <a:pt x="23" y="8"/>
                  </a:lnTo>
                  <a:lnTo>
                    <a:pt x="23" y="6"/>
                  </a:lnTo>
                  <a:lnTo>
                    <a:pt x="22" y="6"/>
                  </a:lnTo>
                  <a:lnTo>
                    <a:pt x="20" y="5"/>
                  </a:lnTo>
                  <a:lnTo>
                    <a:pt x="19" y="3"/>
                  </a:lnTo>
                  <a:lnTo>
                    <a:pt x="17" y="3"/>
                  </a:lnTo>
                  <a:lnTo>
                    <a:pt x="15" y="1"/>
                  </a:lnTo>
                  <a:lnTo>
                    <a:pt x="13" y="1"/>
                  </a:lnTo>
                  <a:lnTo>
                    <a:pt x="12" y="0"/>
                  </a:lnTo>
                </a:path>
              </a:pathLst>
            </a:custGeom>
            <a:solidFill>
              <a:srgbClr val="D2B06A"/>
            </a:solidFill>
            <a:ln w="9525">
              <a:noFill/>
              <a:round/>
              <a:headEnd/>
              <a:tailEnd/>
            </a:ln>
          </p:spPr>
          <p:txBody>
            <a:bodyPr lIns="0" tIns="0" rIns="0" bIns="0"/>
            <a:lstStyle/>
            <a:p>
              <a:endParaRPr lang="en-US"/>
            </a:p>
          </p:txBody>
        </p:sp>
        <p:sp>
          <p:nvSpPr>
            <p:cNvPr id="5719" name="Freeform 10"/>
            <p:cNvSpPr>
              <a:spLocks/>
            </p:cNvSpPr>
            <p:nvPr/>
          </p:nvSpPr>
          <p:spPr bwMode="auto">
            <a:xfrm>
              <a:off x="270" y="3683"/>
              <a:ext cx="170" cy="62"/>
            </a:xfrm>
            <a:custGeom>
              <a:avLst/>
              <a:gdLst>
                <a:gd name="T0" fmla="*/ 143 w 170"/>
                <a:gd name="T1" fmla="*/ 2 h 62"/>
                <a:gd name="T2" fmla="*/ 136 w 170"/>
                <a:gd name="T3" fmla="*/ 1 h 62"/>
                <a:gd name="T4" fmla="*/ 120 w 170"/>
                <a:gd name="T5" fmla="*/ 3 h 62"/>
                <a:gd name="T6" fmla="*/ 113 w 170"/>
                <a:gd name="T7" fmla="*/ 7 h 62"/>
                <a:gd name="T8" fmla="*/ 105 w 170"/>
                <a:gd name="T9" fmla="*/ 12 h 62"/>
                <a:gd name="T10" fmla="*/ 85 w 170"/>
                <a:gd name="T11" fmla="*/ 15 h 62"/>
                <a:gd name="T12" fmla="*/ 51 w 170"/>
                <a:gd name="T13" fmla="*/ 17 h 62"/>
                <a:gd name="T14" fmla="*/ 15 w 170"/>
                <a:gd name="T15" fmla="*/ 22 h 62"/>
                <a:gd name="T16" fmla="*/ 0 w 170"/>
                <a:gd name="T17" fmla="*/ 32 h 62"/>
                <a:gd name="T18" fmla="*/ 5 w 170"/>
                <a:gd name="T19" fmla="*/ 47 h 62"/>
                <a:gd name="T20" fmla="*/ 19 w 170"/>
                <a:gd name="T21" fmla="*/ 56 h 62"/>
                <a:gd name="T22" fmla="*/ 38 w 170"/>
                <a:gd name="T23" fmla="*/ 58 h 62"/>
                <a:gd name="T24" fmla="*/ 69 w 170"/>
                <a:gd name="T25" fmla="*/ 61 h 62"/>
                <a:gd name="T26" fmla="*/ 122 w 170"/>
                <a:gd name="T27" fmla="*/ 60 h 62"/>
                <a:gd name="T28" fmla="*/ 142 w 170"/>
                <a:gd name="T29" fmla="*/ 58 h 62"/>
                <a:gd name="T30" fmla="*/ 159 w 170"/>
                <a:gd name="T31" fmla="*/ 52 h 62"/>
                <a:gd name="T32" fmla="*/ 169 w 170"/>
                <a:gd name="T33" fmla="*/ 44 h 62"/>
                <a:gd name="T34" fmla="*/ 169 w 170"/>
                <a:gd name="T35" fmla="*/ 37 h 62"/>
                <a:gd name="T36" fmla="*/ 168 w 170"/>
                <a:gd name="T37" fmla="*/ 30 h 62"/>
                <a:gd name="T38" fmla="*/ 161 w 170"/>
                <a:gd name="T39" fmla="*/ 25 h 62"/>
                <a:gd name="T40" fmla="*/ 153 w 170"/>
                <a:gd name="T41" fmla="*/ 23 h 62"/>
                <a:gd name="T42" fmla="*/ 130 w 170"/>
                <a:gd name="T43" fmla="*/ 21 h 62"/>
                <a:gd name="T44" fmla="*/ 101 w 170"/>
                <a:gd name="T45" fmla="*/ 23 h 62"/>
                <a:gd name="T46" fmla="*/ 80 w 170"/>
                <a:gd name="T47" fmla="*/ 25 h 62"/>
                <a:gd name="T48" fmla="*/ 58 w 170"/>
                <a:gd name="T49" fmla="*/ 27 h 62"/>
                <a:gd name="T50" fmla="*/ 29 w 170"/>
                <a:gd name="T51" fmla="*/ 34 h 62"/>
                <a:gd name="T52" fmla="*/ 11 w 170"/>
                <a:gd name="T53" fmla="*/ 43 h 62"/>
                <a:gd name="T54" fmla="*/ 19 w 170"/>
                <a:gd name="T55" fmla="*/ 47 h 62"/>
                <a:gd name="T56" fmla="*/ 30 w 170"/>
                <a:gd name="T57" fmla="*/ 43 h 62"/>
                <a:gd name="T58" fmla="*/ 51 w 170"/>
                <a:gd name="T59" fmla="*/ 37 h 62"/>
                <a:gd name="T60" fmla="*/ 75 w 170"/>
                <a:gd name="T61" fmla="*/ 32 h 62"/>
                <a:gd name="T62" fmla="*/ 100 w 170"/>
                <a:gd name="T63" fmla="*/ 30 h 62"/>
                <a:gd name="T64" fmla="*/ 129 w 170"/>
                <a:gd name="T65" fmla="*/ 27 h 62"/>
                <a:gd name="T66" fmla="*/ 144 w 170"/>
                <a:gd name="T67" fmla="*/ 30 h 62"/>
                <a:gd name="T68" fmla="*/ 152 w 170"/>
                <a:gd name="T69" fmla="*/ 33 h 62"/>
                <a:gd name="T70" fmla="*/ 159 w 170"/>
                <a:gd name="T71" fmla="*/ 39 h 62"/>
                <a:gd name="T72" fmla="*/ 159 w 170"/>
                <a:gd name="T73" fmla="*/ 43 h 62"/>
                <a:gd name="T74" fmla="*/ 149 w 170"/>
                <a:gd name="T75" fmla="*/ 47 h 62"/>
                <a:gd name="T76" fmla="*/ 136 w 170"/>
                <a:gd name="T77" fmla="*/ 50 h 62"/>
                <a:gd name="T78" fmla="*/ 115 w 170"/>
                <a:gd name="T79" fmla="*/ 52 h 62"/>
                <a:gd name="T80" fmla="*/ 80 w 170"/>
                <a:gd name="T81" fmla="*/ 52 h 62"/>
                <a:gd name="T82" fmla="*/ 41 w 170"/>
                <a:gd name="T83" fmla="*/ 52 h 62"/>
                <a:gd name="T84" fmla="*/ 19 w 170"/>
                <a:gd name="T85" fmla="*/ 48 h 62"/>
                <a:gd name="T86" fmla="*/ 10 w 170"/>
                <a:gd name="T87" fmla="*/ 42 h 62"/>
                <a:gd name="T88" fmla="*/ 7 w 170"/>
                <a:gd name="T89" fmla="*/ 37 h 62"/>
                <a:gd name="T90" fmla="*/ 10 w 170"/>
                <a:gd name="T91" fmla="*/ 32 h 62"/>
                <a:gd name="T92" fmla="*/ 15 w 170"/>
                <a:gd name="T93" fmla="*/ 28 h 62"/>
                <a:gd name="T94" fmla="*/ 23 w 170"/>
                <a:gd name="T95" fmla="*/ 27 h 62"/>
                <a:gd name="T96" fmla="*/ 40 w 170"/>
                <a:gd name="T97" fmla="*/ 25 h 62"/>
                <a:gd name="T98" fmla="*/ 62 w 170"/>
                <a:gd name="T99" fmla="*/ 23 h 62"/>
                <a:gd name="T100" fmla="*/ 92 w 170"/>
                <a:gd name="T101" fmla="*/ 20 h 62"/>
                <a:gd name="T102" fmla="*/ 101 w 170"/>
                <a:gd name="T103" fmla="*/ 19 h 62"/>
                <a:gd name="T104" fmla="*/ 106 w 170"/>
                <a:gd name="T105" fmla="*/ 17 h 62"/>
                <a:gd name="T106" fmla="*/ 113 w 170"/>
                <a:gd name="T107" fmla="*/ 15 h 62"/>
                <a:gd name="T108" fmla="*/ 116 w 170"/>
                <a:gd name="T109" fmla="*/ 11 h 62"/>
                <a:gd name="T110" fmla="*/ 118 w 170"/>
                <a:gd name="T111" fmla="*/ 10 h 62"/>
                <a:gd name="T112" fmla="*/ 123 w 170"/>
                <a:gd name="T113" fmla="*/ 4 h 62"/>
                <a:gd name="T114" fmla="*/ 129 w 170"/>
                <a:gd name="T115" fmla="*/ 2 h 62"/>
                <a:gd name="T116" fmla="*/ 138 w 170"/>
                <a:gd name="T117" fmla="*/ 2 h 62"/>
                <a:gd name="T118" fmla="*/ 144 w 170"/>
                <a:gd name="T119" fmla="*/ 5 h 62"/>
                <a:gd name="T120" fmla="*/ 145 w 170"/>
                <a:gd name="T121" fmla="*/ 6 h 6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70"/>
                <a:gd name="T184" fmla="*/ 0 h 62"/>
                <a:gd name="T185" fmla="*/ 170 w 170"/>
                <a:gd name="T186" fmla="*/ 62 h 6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70" h="62">
                  <a:moveTo>
                    <a:pt x="145" y="6"/>
                  </a:moveTo>
                  <a:lnTo>
                    <a:pt x="144" y="6"/>
                  </a:lnTo>
                  <a:lnTo>
                    <a:pt x="144" y="4"/>
                  </a:lnTo>
                  <a:lnTo>
                    <a:pt x="143" y="4"/>
                  </a:lnTo>
                  <a:lnTo>
                    <a:pt x="143" y="3"/>
                  </a:lnTo>
                  <a:lnTo>
                    <a:pt x="143" y="2"/>
                  </a:lnTo>
                  <a:lnTo>
                    <a:pt x="142" y="2"/>
                  </a:lnTo>
                  <a:lnTo>
                    <a:pt x="140" y="1"/>
                  </a:lnTo>
                  <a:lnTo>
                    <a:pt x="138" y="1"/>
                  </a:lnTo>
                  <a:lnTo>
                    <a:pt x="136" y="0"/>
                  </a:lnTo>
                  <a:lnTo>
                    <a:pt x="136" y="1"/>
                  </a:lnTo>
                  <a:lnTo>
                    <a:pt x="134" y="1"/>
                  </a:lnTo>
                  <a:lnTo>
                    <a:pt x="133" y="1"/>
                  </a:lnTo>
                  <a:lnTo>
                    <a:pt x="131" y="1"/>
                  </a:lnTo>
                  <a:lnTo>
                    <a:pt x="130" y="1"/>
                  </a:lnTo>
                  <a:lnTo>
                    <a:pt x="128" y="1"/>
                  </a:lnTo>
                  <a:lnTo>
                    <a:pt x="128" y="2"/>
                  </a:lnTo>
                  <a:lnTo>
                    <a:pt x="127" y="2"/>
                  </a:lnTo>
                  <a:lnTo>
                    <a:pt x="125" y="2"/>
                  </a:lnTo>
                  <a:lnTo>
                    <a:pt x="123" y="2"/>
                  </a:lnTo>
                  <a:lnTo>
                    <a:pt x="122" y="2"/>
                  </a:lnTo>
                  <a:lnTo>
                    <a:pt x="120" y="2"/>
                  </a:lnTo>
                  <a:lnTo>
                    <a:pt x="120" y="3"/>
                  </a:lnTo>
                  <a:lnTo>
                    <a:pt x="119" y="3"/>
                  </a:lnTo>
                  <a:lnTo>
                    <a:pt x="118" y="3"/>
                  </a:lnTo>
                  <a:lnTo>
                    <a:pt x="116" y="3"/>
                  </a:lnTo>
                  <a:lnTo>
                    <a:pt x="116" y="5"/>
                  </a:lnTo>
                  <a:lnTo>
                    <a:pt x="115" y="5"/>
                  </a:lnTo>
                  <a:lnTo>
                    <a:pt x="113" y="5"/>
                  </a:lnTo>
                  <a:lnTo>
                    <a:pt x="113" y="7"/>
                  </a:lnTo>
                  <a:lnTo>
                    <a:pt x="112" y="7"/>
                  </a:lnTo>
                  <a:lnTo>
                    <a:pt x="112" y="8"/>
                  </a:lnTo>
                  <a:lnTo>
                    <a:pt x="110" y="8"/>
                  </a:lnTo>
                  <a:lnTo>
                    <a:pt x="110" y="10"/>
                  </a:lnTo>
                  <a:lnTo>
                    <a:pt x="109" y="10"/>
                  </a:lnTo>
                  <a:lnTo>
                    <a:pt x="109" y="11"/>
                  </a:lnTo>
                  <a:lnTo>
                    <a:pt x="107" y="11"/>
                  </a:lnTo>
                  <a:lnTo>
                    <a:pt x="107" y="12"/>
                  </a:lnTo>
                  <a:lnTo>
                    <a:pt x="106" y="12"/>
                  </a:lnTo>
                  <a:lnTo>
                    <a:pt x="105" y="12"/>
                  </a:lnTo>
                  <a:lnTo>
                    <a:pt x="103" y="12"/>
                  </a:lnTo>
                  <a:lnTo>
                    <a:pt x="102" y="12"/>
                  </a:lnTo>
                  <a:lnTo>
                    <a:pt x="100" y="12"/>
                  </a:lnTo>
                  <a:lnTo>
                    <a:pt x="100" y="14"/>
                  </a:lnTo>
                  <a:lnTo>
                    <a:pt x="98" y="14"/>
                  </a:lnTo>
                  <a:lnTo>
                    <a:pt x="97" y="14"/>
                  </a:lnTo>
                  <a:lnTo>
                    <a:pt x="95" y="14"/>
                  </a:lnTo>
                  <a:lnTo>
                    <a:pt x="94" y="14"/>
                  </a:lnTo>
                  <a:lnTo>
                    <a:pt x="93" y="14"/>
                  </a:lnTo>
                  <a:lnTo>
                    <a:pt x="92" y="15"/>
                  </a:lnTo>
                  <a:lnTo>
                    <a:pt x="90" y="15"/>
                  </a:lnTo>
                  <a:lnTo>
                    <a:pt x="89" y="15"/>
                  </a:lnTo>
                  <a:lnTo>
                    <a:pt x="87" y="15"/>
                  </a:lnTo>
                  <a:lnTo>
                    <a:pt x="85" y="15"/>
                  </a:lnTo>
                  <a:lnTo>
                    <a:pt x="84" y="15"/>
                  </a:lnTo>
                  <a:lnTo>
                    <a:pt x="82" y="15"/>
                  </a:lnTo>
                  <a:lnTo>
                    <a:pt x="79" y="15"/>
                  </a:lnTo>
                  <a:lnTo>
                    <a:pt x="77" y="15"/>
                  </a:lnTo>
                  <a:lnTo>
                    <a:pt x="76" y="15"/>
                  </a:lnTo>
                  <a:lnTo>
                    <a:pt x="74" y="15"/>
                  </a:lnTo>
                  <a:lnTo>
                    <a:pt x="71" y="15"/>
                  </a:lnTo>
                  <a:lnTo>
                    <a:pt x="69" y="15"/>
                  </a:lnTo>
                  <a:lnTo>
                    <a:pt x="68" y="15"/>
                  </a:lnTo>
                  <a:lnTo>
                    <a:pt x="66" y="15"/>
                  </a:lnTo>
                  <a:lnTo>
                    <a:pt x="64" y="15"/>
                  </a:lnTo>
                  <a:lnTo>
                    <a:pt x="63" y="16"/>
                  </a:lnTo>
                  <a:lnTo>
                    <a:pt x="61" y="16"/>
                  </a:lnTo>
                  <a:lnTo>
                    <a:pt x="59" y="16"/>
                  </a:lnTo>
                  <a:lnTo>
                    <a:pt x="56" y="16"/>
                  </a:lnTo>
                  <a:lnTo>
                    <a:pt x="55" y="17"/>
                  </a:lnTo>
                  <a:lnTo>
                    <a:pt x="51" y="17"/>
                  </a:lnTo>
                  <a:lnTo>
                    <a:pt x="48" y="17"/>
                  </a:lnTo>
                  <a:lnTo>
                    <a:pt x="45" y="17"/>
                  </a:lnTo>
                  <a:lnTo>
                    <a:pt x="43" y="19"/>
                  </a:lnTo>
                  <a:lnTo>
                    <a:pt x="40" y="19"/>
                  </a:lnTo>
                  <a:lnTo>
                    <a:pt x="38" y="19"/>
                  </a:lnTo>
                  <a:lnTo>
                    <a:pt x="34" y="19"/>
                  </a:lnTo>
                  <a:lnTo>
                    <a:pt x="33" y="19"/>
                  </a:lnTo>
                  <a:lnTo>
                    <a:pt x="30" y="19"/>
                  </a:lnTo>
                  <a:lnTo>
                    <a:pt x="28" y="19"/>
                  </a:lnTo>
                  <a:lnTo>
                    <a:pt x="25" y="19"/>
                  </a:lnTo>
                  <a:lnTo>
                    <a:pt x="25" y="20"/>
                  </a:lnTo>
                  <a:lnTo>
                    <a:pt x="23" y="20"/>
                  </a:lnTo>
                  <a:lnTo>
                    <a:pt x="21" y="20"/>
                  </a:lnTo>
                  <a:lnTo>
                    <a:pt x="20" y="20"/>
                  </a:lnTo>
                  <a:lnTo>
                    <a:pt x="18" y="22"/>
                  </a:lnTo>
                  <a:lnTo>
                    <a:pt x="16" y="22"/>
                  </a:lnTo>
                  <a:lnTo>
                    <a:pt x="15" y="22"/>
                  </a:lnTo>
                  <a:lnTo>
                    <a:pt x="13" y="22"/>
                  </a:lnTo>
                  <a:lnTo>
                    <a:pt x="12" y="24"/>
                  </a:lnTo>
                  <a:lnTo>
                    <a:pt x="10" y="24"/>
                  </a:lnTo>
                  <a:lnTo>
                    <a:pt x="9" y="24"/>
                  </a:lnTo>
                  <a:lnTo>
                    <a:pt x="7" y="24"/>
                  </a:lnTo>
                  <a:lnTo>
                    <a:pt x="7" y="25"/>
                  </a:lnTo>
                  <a:lnTo>
                    <a:pt x="5" y="25"/>
                  </a:lnTo>
                  <a:lnTo>
                    <a:pt x="3" y="25"/>
                  </a:lnTo>
                  <a:lnTo>
                    <a:pt x="3" y="27"/>
                  </a:lnTo>
                  <a:lnTo>
                    <a:pt x="3" y="29"/>
                  </a:lnTo>
                  <a:lnTo>
                    <a:pt x="2" y="29"/>
                  </a:lnTo>
                  <a:lnTo>
                    <a:pt x="2" y="30"/>
                  </a:lnTo>
                  <a:lnTo>
                    <a:pt x="2" y="32"/>
                  </a:lnTo>
                  <a:lnTo>
                    <a:pt x="0" y="32"/>
                  </a:lnTo>
                  <a:lnTo>
                    <a:pt x="0" y="34"/>
                  </a:lnTo>
                  <a:lnTo>
                    <a:pt x="0" y="36"/>
                  </a:lnTo>
                  <a:lnTo>
                    <a:pt x="0" y="37"/>
                  </a:lnTo>
                  <a:lnTo>
                    <a:pt x="0" y="38"/>
                  </a:lnTo>
                  <a:lnTo>
                    <a:pt x="1" y="40"/>
                  </a:lnTo>
                  <a:lnTo>
                    <a:pt x="1" y="42"/>
                  </a:lnTo>
                  <a:lnTo>
                    <a:pt x="3" y="43"/>
                  </a:lnTo>
                  <a:lnTo>
                    <a:pt x="3" y="45"/>
                  </a:lnTo>
                  <a:lnTo>
                    <a:pt x="5" y="47"/>
                  </a:lnTo>
                  <a:lnTo>
                    <a:pt x="6" y="48"/>
                  </a:lnTo>
                  <a:lnTo>
                    <a:pt x="8" y="50"/>
                  </a:lnTo>
                  <a:lnTo>
                    <a:pt x="8" y="51"/>
                  </a:lnTo>
                  <a:lnTo>
                    <a:pt x="10" y="52"/>
                  </a:lnTo>
                  <a:lnTo>
                    <a:pt x="12" y="53"/>
                  </a:lnTo>
                  <a:lnTo>
                    <a:pt x="14" y="55"/>
                  </a:lnTo>
                  <a:lnTo>
                    <a:pt x="16" y="55"/>
                  </a:lnTo>
                  <a:lnTo>
                    <a:pt x="17" y="56"/>
                  </a:lnTo>
                  <a:lnTo>
                    <a:pt x="19" y="56"/>
                  </a:lnTo>
                  <a:lnTo>
                    <a:pt x="21" y="56"/>
                  </a:lnTo>
                  <a:lnTo>
                    <a:pt x="23" y="57"/>
                  </a:lnTo>
                  <a:lnTo>
                    <a:pt x="24" y="57"/>
                  </a:lnTo>
                  <a:lnTo>
                    <a:pt x="26" y="58"/>
                  </a:lnTo>
                  <a:lnTo>
                    <a:pt x="28" y="58"/>
                  </a:lnTo>
                  <a:lnTo>
                    <a:pt x="30" y="58"/>
                  </a:lnTo>
                  <a:lnTo>
                    <a:pt x="31" y="58"/>
                  </a:lnTo>
                  <a:lnTo>
                    <a:pt x="33" y="58"/>
                  </a:lnTo>
                  <a:lnTo>
                    <a:pt x="35" y="58"/>
                  </a:lnTo>
                  <a:lnTo>
                    <a:pt x="37" y="58"/>
                  </a:lnTo>
                  <a:lnTo>
                    <a:pt x="38" y="58"/>
                  </a:lnTo>
                  <a:lnTo>
                    <a:pt x="39" y="58"/>
                  </a:lnTo>
                  <a:lnTo>
                    <a:pt x="40" y="58"/>
                  </a:lnTo>
                  <a:lnTo>
                    <a:pt x="42" y="58"/>
                  </a:lnTo>
                  <a:lnTo>
                    <a:pt x="43" y="58"/>
                  </a:lnTo>
                  <a:lnTo>
                    <a:pt x="46" y="60"/>
                  </a:lnTo>
                  <a:lnTo>
                    <a:pt x="48" y="60"/>
                  </a:lnTo>
                  <a:lnTo>
                    <a:pt x="50" y="60"/>
                  </a:lnTo>
                  <a:lnTo>
                    <a:pt x="51" y="60"/>
                  </a:lnTo>
                  <a:lnTo>
                    <a:pt x="55" y="61"/>
                  </a:lnTo>
                  <a:lnTo>
                    <a:pt x="56" y="61"/>
                  </a:lnTo>
                  <a:lnTo>
                    <a:pt x="58" y="61"/>
                  </a:lnTo>
                  <a:lnTo>
                    <a:pt x="60" y="61"/>
                  </a:lnTo>
                  <a:lnTo>
                    <a:pt x="63" y="61"/>
                  </a:lnTo>
                  <a:lnTo>
                    <a:pt x="65" y="61"/>
                  </a:lnTo>
                  <a:lnTo>
                    <a:pt x="68" y="61"/>
                  </a:lnTo>
                  <a:lnTo>
                    <a:pt x="69" y="61"/>
                  </a:lnTo>
                  <a:lnTo>
                    <a:pt x="71" y="61"/>
                  </a:lnTo>
                  <a:lnTo>
                    <a:pt x="73" y="61"/>
                  </a:lnTo>
                  <a:lnTo>
                    <a:pt x="75" y="61"/>
                  </a:lnTo>
                  <a:lnTo>
                    <a:pt x="76" y="61"/>
                  </a:lnTo>
                  <a:lnTo>
                    <a:pt x="79" y="61"/>
                  </a:lnTo>
                  <a:lnTo>
                    <a:pt x="82" y="61"/>
                  </a:lnTo>
                  <a:lnTo>
                    <a:pt x="85" y="61"/>
                  </a:lnTo>
                  <a:lnTo>
                    <a:pt x="88" y="61"/>
                  </a:lnTo>
                  <a:lnTo>
                    <a:pt x="93" y="61"/>
                  </a:lnTo>
                  <a:lnTo>
                    <a:pt x="96" y="61"/>
                  </a:lnTo>
                  <a:lnTo>
                    <a:pt x="100" y="61"/>
                  </a:lnTo>
                  <a:lnTo>
                    <a:pt x="103" y="61"/>
                  </a:lnTo>
                  <a:lnTo>
                    <a:pt x="108" y="61"/>
                  </a:lnTo>
                  <a:lnTo>
                    <a:pt x="111" y="61"/>
                  </a:lnTo>
                  <a:lnTo>
                    <a:pt x="115" y="61"/>
                  </a:lnTo>
                  <a:lnTo>
                    <a:pt x="118" y="60"/>
                  </a:lnTo>
                  <a:lnTo>
                    <a:pt x="122" y="60"/>
                  </a:lnTo>
                  <a:lnTo>
                    <a:pt x="125" y="60"/>
                  </a:lnTo>
                  <a:lnTo>
                    <a:pt x="128" y="60"/>
                  </a:lnTo>
                  <a:lnTo>
                    <a:pt x="129" y="58"/>
                  </a:lnTo>
                  <a:lnTo>
                    <a:pt x="131" y="58"/>
                  </a:lnTo>
                  <a:lnTo>
                    <a:pt x="132" y="58"/>
                  </a:lnTo>
                  <a:lnTo>
                    <a:pt x="133" y="58"/>
                  </a:lnTo>
                  <a:lnTo>
                    <a:pt x="135" y="58"/>
                  </a:lnTo>
                  <a:lnTo>
                    <a:pt x="137" y="58"/>
                  </a:lnTo>
                  <a:lnTo>
                    <a:pt x="138" y="58"/>
                  </a:lnTo>
                  <a:lnTo>
                    <a:pt x="140" y="58"/>
                  </a:lnTo>
                  <a:lnTo>
                    <a:pt x="142" y="58"/>
                  </a:lnTo>
                  <a:lnTo>
                    <a:pt x="143" y="58"/>
                  </a:lnTo>
                  <a:lnTo>
                    <a:pt x="143" y="57"/>
                  </a:lnTo>
                  <a:lnTo>
                    <a:pt x="144" y="57"/>
                  </a:lnTo>
                  <a:lnTo>
                    <a:pt x="145" y="57"/>
                  </a:lnTo>
                  <a:lnTo>
                    <a:pt x="147" y="56"/>
                  </a:lnTo>
                  <a:lnTo>
                    <a:pt x="149" y="56"/>
                  </a:lnTo>
                  <a:lnTo>
                    <a:pt x="151" y="56"/>
                  </a:lnTo>
                  <a:lnTo>
                    <a:pt x="152" y="55"/>
                  </a:lnTo>
                  <a:lnTo>
                    <a:pt x="154" y="55"/>
                  </a:lnTo>
                  <a:lnTo>
                    <a:pt x="155" y="55"/>
                  </a:lnTo>
                  <a:lnTo>
                    <a:pt x="157" y="53"/>
                  </a:lnTo>
                  <a:lnTo>
                    <a:pt x="159" y="52"/>
                  </a:lnTo>
                  <a:lnTo>
                    <a:pt x="161" y="51"/>
                  </a:lnTo>
                  <a:lnTo>
                    <a:pt x="163" y="50"/>
                  </a:lnTo>
                  <a:lnTo>
                    <a:pt x="164" y="48"/>
                  </a:lnTo>
                  <a:lnTo>
                    <a:pt x="166" y="46"/>
                  </a:lnTo>
                  <a:lnTo>
                    <a:pt x="167" y="46"/>
                  </a:lnTo>
                  <a:lnTo>
                    <a:pt x="169" y="44"/>
                  </a:lnTo>
                  <a:lnTo>
                    <a:pt x="168" y="44"/>
                  </a:lnTo>
                  <a:lnTo>
                    <a:pt x="168" y="43"/>
                  </a:lnTo>
                  <a:lnTo>
                    <a:pt x="168" y="41"/>
                  </a:lnTo>
                  <a:lnTo>
                    <a:pt x="168" y="39"/>
                  </a:lnTo>
                  <a:lnTo>
                    <a:pt x="168" y="38"/>
                  </a:lnTo>
                  <a:lnTo>
                    <a:pt x="169" y="37"/>
                  </a:lnTo>
                  <a:lnTo>
                    <a:pt x="169" y="36"/>
                  </a:lnTo>
                  <a:lnTo>
                    <a:pt x="169" y="34"/>
                  </a:lnTo>
                  <a:lnTo>
                    <a:pt x="169" y="32"/>
                  </a:lnTo>
                  <a:lnTo>
                    <a:pt x="169" y="30"/>
                  </a:lnTo>
                  <a:lnTo>
                    <a:pt x="168" y="30"/>
                  </a:lnTo>
                  <a:lnTo>
                    <a:pt x="167" y="30"/>
                  </a:lnTo>
                  <a:lnTo>
                    <a:pt x="167" y="28"/>
                  </a:lnTo>
                  <a:lnTo>
                    <a:pt x="165" y="28"/>
                  </a:lnTo>
                  <a:lnTo>
                    <a:pt x="164" y="28"/>
                  </a:lnTo>
                  <a:lnTo>
                    <a:pt x="164" y="27"/>
                  </a:lnTo>
                  <a:lnTo>
                    <a:pt x="163" y="27"/>
                  </a:lnTo>
                  <a:lnTo>
                    <a:pt x="163" y="25"/>
                  </a:lnTo>
                  <a:lnTo>
                    <a:pt x="161" y="25"/>
                  </a:lnTo>
                  <a:lnTo>
                    <a:pt x="160" y="25"/>
                  </a:lnTo>
                  <a:lnTo>
                    <a:pt x="160" y="24"/>
                  </a:lnTo>
                  <a:lnTo>
                    <a:pt x="158" y="24"/>
                  </a:lnTo>
                  <a:lnTo>
                    <a:pt x="158" y="23"/>
                  </a:lnTo>
                  <a:lnTo>
                    <a:pt x="156" y="23"/>
                  </a:lnTo>
                  <a:lnTo>
                    <a:pt x="155" y="23"/>
                  </a:lnTo>
                  <a:lnTo>
                    <a:pt x="153" y="23"/>
                  </a:lnTo>
                  <a:lnTo>
                    <a:pt x="151" y="23"/>
                  </a:lnTo>
                  <a:lnTo>
                    <a:pt x="150" y="23"/>
                  </a:lnTo>
                  <a:lnTo>
                    <a:pt x="148" y="23"/>
                  </a:lnTo>
                  <a:lnTo>
                    <a:pt x="148" y="22"/>
                  </a:lnTo>
                  <a:lnTo>
                    <a:pt x="146" y="22"/>
                  </a:lnTo>
                  <a:lnTo>
                    <a:pt x="145" y="22"/>
                  </a:lnTo>
                  <a:lnTo>
                    <a:pt x="143" y="22"/>
                  </a:lnTo>
                  <a:lnTo>
                    <a:pt x="142" y="22"/>
                  </a:lnTo>
                  <a:lnTo>
                    <a:pt x="141" y="22"/>
                  </a:lnTo>
                  <a:lnTo>
                    <a:pt x="139" y="20"/>
                  </a:lnTo>
                  <a:lnTo>
                    <a:pt x="138" y="21"/>
                  </a:lnTo>
                  <a:lnTo>
                    <a:pt x="136" y="21"/>
                  </a:lnTo>
                  <a:lnTo>
                    <a:pt x="134" y="21"/>
                  </a:lnTo>
                  <a:lnTo>
                    <a:pt x="132" y="21"/>
                  </a:lnTo>
                  <a:lnTo>
                    <a:pt x="130" y="21"/>
                  </a:lnTo>
                  <a:lnTo>
                    <a:pt x="128" y="21"/>
                  </a:lnTo>
                  <a:lnTo>
                    <a:pt x="126" y="21"/>
                  </a:lnTo>
                  <a:lnTo>
                    <a:pt x="123" y="21"/>
                  </a:lnTo>
                  <a:lnTo>
                    <a:pt x="121" y="22"/>
                  </a:lnTo>
                  <a:lnTo>
                    <a:pt x="119" y="22"/>
                  </a:lnTo>
                  <a:lnTo>
                    <a:pt x="117" y="22"/>
                  </a:lnTo>
                  <a:lnTo>
                    <a:pt x="114" y="22"/>
                  </a:lnTo>
                  <a:lnTo>
                    <a:pt x="112" y="22"/>
                  </a:lnTo>
                  <a:lnTo>
                    <a:pt x="110" y="22"/>
                  </a:lnTo>
                  <a:lnTo>
                    <a:pt x="109" y="22"/>
                  </a:lnTo>
                  <a:lnTo>
                    <a:pt x="106" y="22"/>
                  </a:lnTo>
                  <a:lnTo>
                    <a:pt x="106" y="23"/>
                  </a:lnTo>
                  <a:lnTo>
                    <a:pt x="104" y="23"/>
                  </a:lnTo>
                  <a:lnTo>
                    <a:pt x="102" y="23"/>
                  </a:lnTo>
                  <a:lnTo>
                    <a:pt x="101" y="23"/>
                  </a:lnTo>
                  <a:lnTo>
                    <a:pt x="100" y="23"/>
                  </a:lnTo>
                  <a:lnTo>
                    <a:pt x="98" y="23"/>
                  </a:lnTo>
                  <a:lnTo>
                    <a:pt x="96" y="23"/>
                  </a:lnTo>
                  <a:lnTo>
                    <a:pt x="95" y="23"/>
                  </a:lnTo>
                  <a:lnTo>
                    <a:pt x="93" y="23"/>
                  </a:lnTo>
                  <a:lnTo>
                    <a:pt x="92" y="23"/>
                  </a:lnTo>
                  <a:lnTo>
                    <a:pt x="90" y="23"/>
                  </a:lnTo>
                  <a:lnTo>
                    <a:pt x="89" y="23"/>
                  </a:lnTo>
                  <a:lnTo>
                    <a:pt x="89" y="24"/>
                  </a:lnTo>
                  <a:lnTo>
                    <a:pt x="87" y="24"/>
                  </a:lnTo>
                  <a:lnTo>
                    <a:pt x="86" y="24"/>
                  </a:lnTo>
                  <a:lnTo>
                    <a:pt x="84" y="24"/>
                  </a:lnTo>
                  <a:lnTo>
                    <a:pt x="83" y="25"/>
                  </a:lnTo>
                  <a:lnTo>
                    <a:pt x="81" y="25"/>
                  </a:lnTo>
                  <a:lnTo>
                    <a:pt x="80" y="25"/>
                  </a:lnTo>
                  <a:lnTo>
                    <a:pt x="78" y="25"/>
                  </a:lnTo>
                  <a:lnTo>
                    <a:pt x="78" y="27"/>
                  </a:lnTo>
                  <a:lnTo>
                    <a:pt x="76" y="27"/>
                  </a:lnTo>
                  <a:lnTo>
                    <a:pt x="75" y="27"/>
                  </a:lnTo>
                  <a:lnTo>
                    <a:pt x="73" y="27"/>
                  </a:lnTo>
                  <a:lnTo>
                    <a:pt x="71" y="27"/>
                  </a:lnTo>
                  <a:lnTo>
                    <a:pt x="70" y="27"/>
                  </a:lnTo>
                  <a:lnTo>
                    <a:pt x="68" y="27"/>
                  </a:lnTo>
                  <a:lnTo>
                    <a:pt x="67" y="27"/>
                  </a:lnTo>
                  <a:lnTo>
                    <a:pt x="65" y="27"/>
                  </a:lnTo>
                  <a:lnTo>
                    <a:pt x="64" y="27"/>
                  </a:lnTo>
                  <a:lnTo>
                    <a:pt x="63" y="27"/>
                  </a:lnTo>
                  <a:lnTo>
                    <a:pt x="61" y="27"/>
                  </a:lnTo>
                  <a:lnTo>
                    <a:pt x="60" y="27"/>
                  </a:lnTo>
                  <a:lnTo>
                    <a:pt x="58" y="27"/>
                  </a:lnTo>
                  <a:lnTo>
                    <a:pt x="56" y="27"/>
                  </a:lnTo>
                  <a:lnTo>
                    <a:pt x="55" y="27"/>
                  </a:lnTo>
                  <a:lnTo>
                    <a:pt x="53" y="27"/>
                  </a:lnTo>
                  <a:lnTo>
                    <a:pt x="52" y="27"/>
                  </a:lnTo>
                  <a:lnTo>
                    <a:pt x="51" y="27"/>
                  </a:lnTo>
                  <a:lnTo>
                    <a:pt x="50" y="27"/>
                  </a:lnTo>
                  <a:lnTo>
                    <a:pt x="48" y="27"/>
                  </a:lnTo>
                  <a:lnTo>
                    <a:pt x="47" y="29"/>
                  </a:lnTo>
                  <a:lnTo>
                    <a:pt x="45" y="29"/>
                  </a:lnTo>
                  <a:lnTo>
                    <a:pt x="43" y="30"/>
                  </a:lnTo>
                  <a:lnTo>
                    <a:pt x="41" y="30"/>
                  </a:lnTo>
                  <a:lnTo>
                    <a:pt x="39" y="32"/>
                  </a:lnTo>
                  <a:lnTo>
                    <a:pt x="36" y="32"/>
                  </a:lnTo>
                  <a:lnTo>
                    <a:pt x="34" y="33"/>
                  </a:lnTo>
                  <a:lnTo>
                    <a:pt x="30" y="33"/>
                  </a:lnTo>
                  <a:lnTo>
                    <a:pt x="29" y="34"/>
                  </a:lnTo>
                  <a:lnTo>
                    <a:pt x="26" y="34"/>
                  </a:lnTo>
                  <a:lnTo>
                    <a:pt x="24" y="36"/>
                  </a:lnTo>
                  <a:lnTo>
                    <a:pt x="21" y="36"/>
                  </a:lnTo>
                  <a:lnTo>
                    <a:pt x="19" y="38"/>
                  </a:lnTo>
                  <a:lnTo>
                    <a:pt x="17" y="38"/>
                  </a:lnTo>
                  <a:lnTo>
                    <a:pt x="15" y="39"/>
                  </a:lnTo>
                  <a:lnTo>
                    <a:pt x="13" y="39"/>
                  </a:lnTo>
                  <a:lnTo>
                    <a:pt x="13" y="41"/>
                  </a:lnTo>
                  <a:lnTo>
                    <a:pt x="12" y="41"/>
                  </a:lnTo>
                  <a:lnTo>
                    <a:pt x="12" y="42"/>
                  </a:lnTo>
                  <a:lnTo>
                    <a:pt x="11" y="42"/>
                  </a:lnTo>
                  <a:lnTo>
                    <a:pt x="11" y="43"/>
                  </a:lnTo>
                  <a:lnTo>
                    <a:pt x="10" y="43"/>
                  </a:lnTo>
                  <a:lnTo>
                    <a:pt x="11" y="44"/>
                  </a:lnTo>
                  <a:lnTo>
                    <a:pt x="12" y="44"/>
                  </a:lnTo>
                  <a:lnTo>
                    <a:pt x="14" y="45"/>
                  </a:lnTo>
                  <a:lnTo>
                    <a:pt x="15" y="45"/>
                  </a:lnTo>
                  <a:lnTo>
                    <a:pt x="17" y="47"/>
                  </a:lnTo>
                  <a:lnTo>
                    <a:pt x="19" y="47"/>
                  </a:lnTo>
                  <a:lnTo>
                    <a:pt x="20" y="47"/>
                  </a:lnTo>
                  <a:lnTo>
                    <a:pt x="21" y="47"/>
                  </a:lnTo>
                  <a:lnTo>
                    <a:pt x="22" y="47"/>
                  </a:lnTo>
                  <a:lnTo>
                    <a:pt x="24" y="47"/>
                  </a:lnTo>
                  <a:lnTo>
                    <a:pt x="25" y="47"/>
                  </a:lnTo>
                  <a:lnTo>
                    <a:pt x="25" y="45"/>
                  </a:lnTo>
                  <a:lnTo>
                    <a:pt x="27" y="45"/>
                  </a:lnTo>
                  <a:lnTo>
                    <a:pt x="29" y="45"/>
                  </a:lnTo>
                  <a:lnTo>
                    <a:pt x="30" y="45"/>
                  </a:lnTo>
                  <a:lnTo>
                    <a:pt x="30" y="43"/>
                  </a:lnTo>
                  <a:lnTo>
                    <a:pt x="32" y="43"/>
                  </a:lnTo>
                  <a:lnTo>
                    <a:pt x="34" y="43"/>
                  </a:lnTo>
                  <a:lnTo>
                    <a:pt x="34" y="42"/>
                  </a:lnTo>
                  <a:lnTo>
                    <a:pt x="35" y="42"/>
                  </a:lnTo>
                  <a:lnTo>
                    <a:pt x="37" y="42"/>
                  </a:lnTo>
                  <a:lnTo>
                    <a:pt x="38" y="42"/>
                  </a:lnTo>
                  <a:lnTo>
                    <a:pt x="39" y="41"/>
                  </a:lnTo>
                  <a:lnTo>
                    <a:pt x="40" y="41"/>
                  </a:lnTo>
                  <a:lnTo>
                    <a:pt x="42" y="40"/>
                  </a:lnTo>
                  <a:lnTo>
                    <a:pt x="44" y="40"/>
                  </a:lnTo>
                  <a:lnTo>
                    <a:pt x="44" y="38"/>
                  </a:lnTo>
                  <a:lnTo>
                    <a:pt x="46" y="38"/>
                  </a:lnTo>
                  <a:lnTo>
                    <a:pt x="47" y="38"/>
                  </a:lnTo>
                  <a:lnTo>
                    <a:pt x="49" y="38"/>
                  </a:lnTo>
                  <a:lnTo>
                    <a:pt x="49" y="37"/>
                  </a:lnTo>
                  <a:lnTo>
                    <a:pt x="51" y="37"/>
                  </a:lnTo>
                  <a:lnTo>
                    <a:pt x="51" y="36"/>
                  </a:lnTo>
                  <a:lnTo>
                    <a:pt x="53" y="36"/>
                  </a:lnTo>
                  <a:lnTo>
                    <a:pt x="53" y="34"/>
                  </a:lnTo>
                  <a:lnTo>
                    <a:pt x="55" y="34"/>
                  </a:lnTo>
                  <a:lnTo>
                    <a:pt x="56" y="34"/>
                  </a:lnTo>
                  <a:lnTo>
                    <a:pt x="58" y="34"/>
                  </a:lnTo>
                  <a:lnTo>
                    <a:pt x="59" y="34"/>
                  </a:lnTo>
                  <a:lnTo>
                    <a:pt x="61" y="34"/>
                  </a:lnTo>
                  <a:lnTo>
                    <a:pt x="63" y="34"/>
                  </a:lnTo>
                  <a:lnTo>
                    <a:pt x="64" y="34"/>
                  </a:lnTo>
                  <a:lnTo>
                    <a:pt x="65" y="32"/>
                  </a:lnTo>
                  <a:lnTo>
                    <a:pt x="67" y="32"/>
                  </a:lnTo>
                  <a:lnTo>
                    <a:pt x="69" y="32"/>
                  </a:lnTo>
                  <a:lnTo>
                    <a:pt x="71" y="32"/>
                  </a:lnTo>
                  <a:lnTo>
                    <a:pt x="72" y="32"/>
                  </a:lnTo>
                  <a:lnTo>
                    <a:pt x="73" y="32"/>
                  </a:lnTo>
                  <a:lnTo>
                    <a:pt x="75" y="32"/>
                  </a:lnTo>
                  <a:lnTo>
                    <a:pt x="77" y="32"/>
                  </a:lnTo>
                  <a:lnTo>
                    <a:pt x="77" y="30"/>
                  </a:lnTo>
                  <a:lnTo>
                    <a:pt x="78" y="30"/>
                  </a:lnTo>
                  <a:lnTo>
                    <a:pt x="80" y="30"/>
                  </a:lnTo>
                  <a:lnTo>
                    <a:pt x="82" y="30"/>
                  </a:lnTo>
                  <a:lnTo>
                    <a:pt x="84" y="30"/>
                  </a:lnTo>
                  <a:lnTo>
                    <a:pt x="86" y="30"/>
                  </a:lnTo>
                  <a:lnTo>
                    <a:pt x="88" y="30"/>
                  </a:lnTo>
                  <a:lnTo>
                    <a:pt x="89" y="30"/>
                  </a:lnTo>
                  <a:lnTo>
                    <a:pt x="90" y="30"/>
                  </a:lnTo>
                  <a:lnTo>
                    <a:pt x="92" y="30"/>
                  </a:lnTo>
                  <a:lnTo>
                    <a:pt x="94" y="30"/>
                  </a:lnTo>
                  <a:lnTo>
                    <a:pt x="96" y="30"/>
                  </a:lnTo>
                  <a:lnTo>
                    <a:pt x="97" y="30"/>
                  </a:lnTo>
                  <a:lnTo>
                    <a:pt x="98" y="30"/>
                  </a:lnTo>
                  <a:lnTo>
                    <a:pt x="100" y="30"/>
                  </a:lnTo>
                  <a:lnTo>
                    <a:pt x="100" y="29"/>
                  </a:lnTo>
                  <a:lnTo>
                    <a:pt x="102" y="29"/>
                  </a:lnTo>
                  <a:lnTo>
                    <a:pt x="104" y="29"/>
                  </a:lnTo>
                  <a:lnTo>
                    <a:pt x="106" y="29"/>
                  </a:lnTo>
                  <a:lnTo>
                    <a:pt x="107" y="29"/>
                  </a:lnTo>
                  <a:lnTo>
                    <a:pt x="110" y="29"/>
                  </a:lnTo>
                  <a:lnTo>
                    <a:pt x="112" y="29"/>
                  </a:lnTo>
                  <a:lnTo>
                    <a:pt x="114" y="29"/>
                  </a:lnTo>
                  <a:lnTo>
                    <a:pt x="115" y="28"/>
                  </a:lnTo>
                  <a:lnTo>
                    <a:pt x="119" y="28"/>
                  </a:lnTo>
                  <a:lnTo>
                    <a:pt x="120" y="28"/>
                  </a:lnTo>
                  <a:lnTo>
                    <a:pt x="122" y="28"/>
                  </a:lnTo>
                  <a:lnTo>
                    <a:pt x="124" y="28"/>
                  </a:lnTo>
                  <a:lnTo>
                    <a:pt x="125" y="28"/>
                  </a:lnTo>
                  <a:lnTo>
                    <a:pt x="127" y="28"/>
                  </a:lnTo>
                  <a:lnTo>
                    <a:pt x="129" y="28"/>
                  </a:lnTo>
                  <a:lnTo>
                    <a:pt x="129" y="27"/>
                  </a:lnTo>
                  <a:lnTo>
                    <a:pt x="131" y="28"/>
                  </a:lnTo>
                  <a:lnTo>
                    <a:pt x="132" y="28"/>
                  </a:lnTo>
                  <a:lnTo>
                    <a:pt x="133" y="28"/>
                  </a:lnTo>
                  <a:lnTo>
                    <a:pt x="135" y="28"/>
                  </a:lnTo>
                  <a:lnTo>
                    <a:pt x="136" y="28"/>
                  </a:lnTo>
                  <a:lnTo>
                    <a:pt x="137" y="28"/>
                  </a:lnTo>
                  <a:lnTo>
                    <a:pt x="139" y="29"/>
                  </a:lnTo>
                  <a:lnTo>
                    <a:pt x="140" y="29"/>
                  </a:lnTo>
                  <a:lnTo>
                    <a:pt x="142" y="29"/>
                  </a:lnTo>
                  <a:lnTo>
                    <a:pt x="143" y="29"/>
                  </a:lnTo>
                  <a:lnTo>
                    <a:pt x="144" y="29"/>
                  </a:lnTo>
                  <a:lnTo>
                    <a:pt x="144" y="30"/>
                  </a:lnTo>
                  <a:lnTo>
                    <a:pt x="146" y="30"/>
                  </a:lnTo>
                  <a:lnTo>
                    <a:pt x="148" y="30"/>
                  </a:lnTo>
                  <a:lnTo>
                    <a:pt x="148" y="31"/>
                  </a:lnTo>
                  <a:lnTo>
                    <a:pt x="150" y="31"/>
                  </a:lnTo>
                  <a:lnTo>
                    <a:pt x="151" y="31"/>
                  </a:lnTo>
                  <a:lnTo>
                    <a:pt x="152" y="31"/>
                  </a:lnTo>
                  <a:lnTo>
                    <a:pt x="152" y="33"/>
                  </a:lnTo>
                  <a:lnTo>
                    <a:pt x="153" y="33"/>
                  </a:lnTo>
                  <a:lnTo>
                    <a:pt x="155" y="33"/>
                  </a:lnTo>
                  <a:lnTo>
                    <a:pt x="155" y="35"/>
                  </a:lnTo>
                  <a:lnTo>
                    <a:pt x="156" y="35"/>
                  </a:lnTo>
                  <a:lnTo>
                    <a:pt x="156" y="37"/>
                  </a:lnTo>
                  <a:lnTo>
                    <a:pt x="157" y="37"/>
                  </a:lnTo>
                  <a:lnTo>
                    <a:pt x="157" y="38"/>
                  </a:lnTo>
                  <a:lnTo>
                    <a:pt x="159" y="38"/>
                  </a:lnTo>
                  <a:lnTo>
                    <a:pt x="159" y="39"/>
                  </a:lnTo>
                  <a:lnTo>
                    <a:pt x="159" y="41"/>
                  </a:lnTo>
                  <a:lnTo>
                    <a:pt x="160" y="41"/>
                  </a:lnTo>
                  <a:lnTo>
                    <a:pt x="159" y="43"/>
                  </a:lnTo>
                  <a:lnTo>
                    <a:pt x="157" y="43"/>
                  </a:lnTo>
                  <a:lnTo>
                    <a:pt x="156" y="44"/>
                  </a:lnTo>
                  <a:lnTo>
                    <a:pt x="155" y="44"/>
                  </a:lnTo>
                  <a:lnTo>
                    <a:pt x="153" y="46"/>
                  </a:lnTo>
                  <a:lnTo>
                    <a:pt x="152" y="46"/>
                  </a:lnTo>
                  <a:lnTo>
                    <a:pt x="151" y="46"/>
                  </a:lnTo>
                  <a:lnTo>
                    <a:pt x="149" y="47"/>
                  </a:lnTo>
                  <a:lnTo>
                    <a:pt x="147" y="47"/>
                  </a:lnTo>
                  <a:lnTo>
                    <a:pt x="146" y="48"/>
                  </a:lnTo>
                  <a:lnTo>
                    <a:pt x="145" y="48"/>
                  </a:lnTo>
                  <a:lnTo>
                    <a:pt x="143" y="48"/>
                  </a:lnTo>
                  <a:lnTo>
                    <a:pt x="142" y="48"/>
                  </a:lnTo>
                  <a:lnTo>
                    <a:pt x="141" y="48"/>
                  </a:lnTo>
                  <a:lnTo>
                    <a:pt x="141" y="50"/>
                  </a:lnTo>
                  <a:lnTo>
                    <a:pt x="139" y="50"/>
                  </a:lnTo>
                  <a:lnTo>
                    <a:pt x="138" y="50"/>
                  </a:lnTo>
                  <a:lnTo>
                    <a:pt x="136" y="50"/>
                  </a:lnTo>
                  <a:lnTo>
                    <a:pt x="134" y="50"/>
                  </a:lnTo>
                  <a:lnTo>
                    <a:pt x="133" y="50"/>
                  </a:lnTo>
                  <a:lnTo>
                    <a:pt x="133" y="51"/>
                  </a:lnTo>
                  <a:lnTo>
                    <a:pt x="131" y="51"/>
                  </a:lnTo>
                  <a:lnTo>
                    <a:pt x="130" y="51"/>
                  </a:lnTo>
                  <a:lnTo>
                    <a:pt x="128" y="51"/>
                  </a:lnTo>
                  <a:lnTo>
                    <a:pt x="127" y="51"/>
                  </a:lnTo>
                  <a:lnTo>
                    <a:pt x="125" y="51"/>
                  </a:lnTo>
                  <a:lnTo>
                    <a:pt x="124" y="51"/>
                  </a:lnTo>
                  <a:lnTo>
                    <a:pt x="124" y="52"/>
                  </a:lnTo>
                  <a:lnTo>
                    <a:pt x="122" y="52"/>
                  </a:lnTo>
                  <a:lnTo>
                    <a:pt x="121" y="52"/>
                  </a:lnTo>
                  <a:lnTo>
                    <a:pt x="119" y="52"/>
                  </a:lnTo>
                  <a:lnTo>
                    <a:pt x="118" y="52"/>
                  </a:lnTo>
                  <a:lnTo>
                    <a:pt x="116" y="52"/>
                  </a:lnTo>
                  <a:lnTo>
                    <a:pt x="115" y="52"/>
                  </a:lnTo>
                  <a:lnTo>
                    <a:pt x="113" y="52"/>
                  </a:lnTo>
                  <a:lnTo>
                    <a:pt x="111" y="52"/>
                  </a:lnTo>
                  <a:lnTo>
                    <a:pt x="110" y="52"/>
                  </a:lnTo>
                  <a:lnTo>
                    <a:pt x="109" y="52"/>
                  </a:lnTo>
                  <a:lnTo>
                    <a:pt x="107" y="52"/>
                  </a:lnTo>
                  <a:lnTo>
                    <a:pt x="106" y="52"/>
                  </a:lnTo>
                  <a:lnTo>
                    <a:pt x="104" y="52"/>
                  </a:lnTo>
                  <a:lnTo>
                    <a:pt x="102" y="52"/>
                  </a:lnTo>
                  <a:lnTo>
                    <a:pt x="98" y="52"/>
                  </a:lnTo>
                  <a:lnTo>
                    <a:pt x="95" y="52"/>
                  </a:lnTo>
                  <a:lnTo>
                    <a:pt x="90" y="52"/>
                  </a:lnTo>
                  <a:lnTo>
                    <a:pt x="85" y="52"/>
                  </a:lnTo>
                  <a:lnTo>
                    <a:pt x="80" y="52"/>
                  </a:lnTo>
                  <a:lnTo>
                    <a:pt x="76" y="52"/>
                  </a:lnTo>
                  <a:lnTo>
                    <a:pt x="71" y="52"/>
                  </a:lnTo>
                  <a:lnTo>
                    <a:pt x="67" y="52"/>
                  </a:lnTo>
                  <a:lnTo>
                    <a:pt x="61" y="52"/>
                  </a:lnTo>
                  <a:lnTo>
                    <a:pt x="59" y="52"/>
                  </a:lnTo>
                  <a:lnTo>
                    <a:pt x="56" y="52"/>
                  </a:lnTo>
                  <a:lnTo>
                    <a:pt x="54" y="52"/>
                  </a:lnTo>
                  <a:lnTo>
                    <a:pt x="52" y="52"/>
                  </a:lnTo>
                  <a:lnTo>
                    <a:pt x="51" y="52"/>
                  </a:lnTo>
                  <a:lnTo>
                    <a:pt x="50" y="52"/>
                  </a:lnTo>
                  <a:lnTo>
                    <a:pt x="48" y="52"/>
                  </a:lnTo>
                  <a:lnTo>
                    <a:pt x="47" y="52"/>
                  </a:lnTo>
                  <a:lnTo>
                    <a:pt x="45" y="52"/>
                  </a:lnTo>
                  <a:lnTo>
                    <a:pt x="43" y="52"/>
                  </a:lnTo>
                  <a:lnTo>
                    <a:pt x="41" y="52"/>
                  </a:lnTo>
                  <a:lnTo>
                    <a:pt x="39" y="52"/>
                  </a:lnTo>
                  <a:lnTo>
                    <a:pt x="38" y="52"/>
                  </a:lnTo>
                  <a:lnTo>
                    <a:pt x="34" y="52"/>
                  </a:lnTo>
                  <a:lnTo>
                    <a:pt x="33" y="52"/>
                  </a:lnTo>
                  <a:lnTo>
                    <a:pt x="31" y="52"/>
                  </a:lnTo>
                  <a:lnTo>
                    <a:pt x="29" y="52"/>
                  </a:lnTo>
                  <a:lnTo>
                    <a:pt x="26" y="50"/>
                  </a:lnTo>
                  <a:lnTo>
                    <a:pt x="24" y="50"/>
                  </a:lnTo>
                  <a:lnTo>
                    <a:pt x="23" y="50"/>
                  </a:lnTo>
                  <a:lnTo>
                    <a:pt x="22" y="50"/>
                  </a:lnTo>
                  <a:lnTo>
                    <a:pt x="20" y="48"/>
                  </a:lnTo>
                  <a:lnTo>
                    <a:pt x="19" y="48"/>
                  </a:lnTo>
                  <a:lnTo>
                    <a:pt x="17" y="46"/>
                  </a:lnTo>
                  <a:lnTo>
                    <a:pt x="15" y="46"/>
                  </a:lnTo>
                  <a:lnTo>
                    <a:pt x="13" y="44"/>
                  </a:lnTo>
                  <a:lnTo>
                    <a:pt x="12" y="44"/>
                  </a:lnTo>
                  <a:lnTo>
                    <a:pt x="10" y="42"/>
                  </a:lnTo>
                  <a:lnTo>
                    <a:pt x="9" y="42"/>
                  </a:lnTo>
                  <a:lnTo>
                    <a:pt x="8" y="41"/>
                  </a:lnTo>
                  <a:lnTo>
                    <a:pt x="8" y="40"/>
                  </a:lnTo>
                  <a:lnTo>
                    <a:pt x="7" y="38"/>
                  </a:lnTo>
                  <a:lnTo>
                    <a:pt x="7" y="37"/>
                  </a:lnTo>
                  <a:lnTo>
                    <a:pt x="6" y="35"/>
                  </a:lnTo>
                  <a:lnTo>
                    <a:pt x="7" y="35"/>
                  </a:lnTo>
                  <a:lnTo>
                    <a:pt x="8" y="35"/>
                  </a:lnTo>
                  <a:lnTo>
                    <a:pt x="8" y="34"/>
                  </a:lnTo>
                  <a:lnTo>
                    <a:pt x="9" y="34"/>
                  </a:lnTo>
                  <a:lnTo>
                    <a:pt x="9" y="33"/>
                  </a:lnTo>
                  <a:lnTo>
                    <a:pt x="9" y="32"/>
                  </a:lnTo>
                  <a:lnTo>
                    <a:pt x="10" y="32"/>
                  </a:lnTo>
                  <a:lnTo>
                    <a:pt x="10" y="30"/>
                  </a:lnTo>
                  <a:lnTo>
                    <a:pt x="11" y="30"/>
                  </a:lnTo>
                  <a:lnTo>
                    <a:pt x="12" y="30"/>
                  </a:lnTo>
                  <a:lnTo>
                    <a:pt x="12" y="29"/>
                  </a:lnTo>
                  <a:lnTo>
                    <a:pt x="14" y="29"/>
                  </a:lnTo>
                  <a:lnTo>
                    <a:pt x="14" y="28"/>
                  </a:lnTo>
                  <a:lnTo>
                    <a:pt x="15" y="28"/>
                  </a:lnTo>
                  <a:lnTo>
                    <a:pt x="15" y="27"/>
                  </a:lnTo>
                  <a:lnTo>
                    <a:pt x="16" y="27"/>
                  </a:lnTo>
                  <a:lnTo>
                    <a:pt x="17" y="27"/>
                  </a:lnTo>
                  <a:lnTo>
                    <a:pt x="19" y="27"/>
                  </a:lnTo>
                  <a:lnTo>
                    <a:pt x="20" y="27"/>
                  </a:lnTo>
                  <a:lnTo>
                    <a:pt x="21" y="27"/>
                  </a:lnTo>
                  <a:lnTo>
                    <a:pt x="23" y="27"/>
                  </a:lnTo>
                  <a:lnTo>
                    <a:pt x="23" y="26"/>
                  </a:lnTo>
                  <a:lnTo>
                    <a:pt x="25" y="26"/>
                  </a:lnTo>
                  <a:lnTo>
                    <a:pt x="27" y="26"/>
                  </a:lnTo>
                  <a:lnTo>
                    <a:pt x="29" y="26"/>
                  </a:lnTo>
                  <a:lnTo>
                    <a:pt x="30" y="26"/>
                  </a:lnTo>
                  <a:lnTo>
                    <a:pt x="31" y="26"/>
                  </a:lnTo>
                  <a:lnTo>
                    <a:pt x="33" y="26"/>
                  </a:lnTo>
                  <a:lnTo>
                    <a:pt x="35" y="26"/>
                  </a:lnTo>
                  <a:lnTo>
                    <a:pt x="37" y="26"/>
                  </a:lnTo>
                  <a:lnTo>
                    <a:pt x="38" y="26"/>
                  </a:lnTo>
                  <a:lnTo>
                    <a:pt x="39" y="26"/>
                  </a:lnTo>
                  <a:lnTo>
                    <a:pt x="40" y="26"/>
                  </a:lnTo>
                  <a:lnTo>
                    <a:pt x="40" y="25"/>
                  </a:lnTo>
                  <a:lnTo>
                    <a:pt x="42" y="25"/>
                  </a:lnTo>
                  <a:lnTo>
                    <a:pt x="43" y="25"/>
                  </a:lnTo>
                  <a:lnTo>
                    <a:pt x="44" y="25"/>
                  </a:lnTo>
                  <a:lnTo>
                    <a:pt x="45" y="25"/>
                  </a:lnTo>
                  <a:lnTo>
                    <a:pt x="47" y="25"/>
                  </a:lnTo>
                  <a:lnTo>
                    <a:pt x="48" y="25"/>
                  </a:lnTo>
                  <a:lnTo>
                    <a:pt x="50" y="25"/>
                  </a:lnTo>
                  <a:lnTo>
                    <a:pt x="50" y="24"/>
                  </a:lnTo>
                  <a:lnTo>
                    <a:pt x="52" y="24"/>
                  </a:lnTo>
                  <a:lnTo>
                    <a:pt x="54" y="24"/>
                  </a:lnTo>
                  <a:lnTo>
                    <a:pt x="55" y="24"/>
                  </a:lnTo>
                  <a:lnTo>
                    <a:pt x="57" y="24"/>
                  </a:lnTo>
                  <a:lnTo>
                    <a:pt x="59" y="24"/>
                  </a:lnTo>
                  <a:lnTo>
                    <a:pt x="59" y="23"/>
                  </a:lnTo>
                  <a:lnTo>
                    <a:pt x="62" y="23"/>
                  </a:lnTo>
                  <a:lnTo>
                    <a:pt x="64" y="23"/>
                  </a:lnTo>
                  <a:lnTo>
                    <a:pt x="65" y="23"/>
                  </a:lnTo>
                  <a:lnTo>
                    <a:pt x="67" y="23"/>
                  </a:lnTo>
                  <a:lnTo>
                    <a:pt x="70" y="23"/>
                  </a:lnTo>
                  <a:lnTo>
                    <a:pt x="72" y="23"/>
                  </a:lnTo>
                  <a:lnTo>
                    <a:pt x="73" y="23"/>
                  </a:lnTo>
                  <a:lnTo>
                    <a:pt x="75" y="22"/>
                  </a:lnTo>
                  <a:lnTo>
                    <a:pt x="78" y="22"/>
                  </a:lnTo>
                  <a:lnTo>
                    <a:pt x="80" y="22"/>
                  </a:lnTo>
                  <a:lnTo>
                    <a:pt x="82" y="22"/>
                  </a:lnTo>
                  <a:lnTo>
                    <a:pt x="84" y="22"/>
                  </a:lnTo>
                  <a:lnTo>
                    <a:pt x="86" y="22"/>
                  </a:lnTo>
                  <a:lnTo>
                    <a:pt x="88" y="22"/>
                  </a:lnTo>
                  <a:lnTo>
                    <a:pt x="89" y="22"/>
                  </a:lnTo>
                  <a:lnTo>
                    <a:pt x="90" y="20"/>
                  </a:lnTo>
                  <a:lnTo>
                    <a:pt x="92" y="20"/>
                  </a:lnTo>
                  <a:lnTo>
                    <a:pt x="94" y="20"/>
                  </a:lnTo>
                  <a:lnTo>
                    <a:pt x="96" y="20"/>
                  </a:lnTo>
                  <a:lnTo>
                    <a:pt x="97" y="20"/>
                  </a:lnTo>
                  <a:lnTo>
                    <a:pt x="98" y="20"/>
                  </a:lnTo>
                  <a:lnTo>
                    <a:pt x="100" y="20"/>
                  </a:lnTo>
                  <a:lnTo>
                    <a:pt x="100" y="19"/>
                  </a:lnTo>
                  <a:lnTo>
                    <a:pt x="101" y="19"/>
                  </a:lnTo>
                  <a:lnTo>
                    <a:pt x="102" y="19"/>
                  </a:lnTo>
                  <a:lnTo>
                    <a:pt x="102" y="18"/>
                  </a:lnTo>
                  <a:lnTo>
                    <a:pt x="103" y="18"/>
                  </a:lnTo>
                  <a:lnTo>
                    <a:pt x="103" y="17"/>
                  </a:lnTo>
                  <a:lnTo>
                    <a:pt x="105" y="17"/>
                  </a:lnTo>
                  <a:lnTo>
                    <a:pt x="106" y="17"/>
                  </a:lnTo>
                  <a:lnTo>
                    <a:pt x="107" y="17"/>
                  </a:lnTo>
                  <a:lnTo>
                    <a:pt x="107" y="16"/>
                  </a:lnTo>
                  <a:lnTo>
                    <a:pt x="109" y="16"/>
                  </a:lnTo>
                  <a:lnTo>
                    <a:pt x="110" y="16"/>
                  </a:lnTo>
                  <a:lnTo>
                    <a:pt x="110" y="15"/>
                  </a:lnTo>
                  <a:lnTo>
                    <a:pt x="112" y="15"/>
                  </a:lnTo>
                  <a:lnTo>
                    <a:pt x="113" y="15"/>
                  </a:lnTo>
                  <a:lnTo>
                    <a:pt x="113" y="14"/>
                  </a:lnTo>
                  <a:lnTo>
                    <a:pt x="114" y="14"/>
                  </a:lnTo>
                  <a:lnTo>
                    <a:pt x="114" y="13"/>
                  </a:lnTo>
                  <a:lnTo>
                    <a:pt x="115" y="13"/>
                  </a:lnTo>
                  <a:lnTo>
                    <a:pt x="115" y="11"/>
                  </a:lnTo>
                  <a:lnTo>
                    <a:pt x="116" y="11"/>
                  </a:lnTo>
                  <a:lnTo>
                    <a:pt x="116" y="10"/>
                  </a:lnTo>
                  <a:lnTo>
                    <a:pt x="118" y="10"/>
                  </a:lnTo>
                  <a:lnTo>
                    <a:pt x="118" y="8"/>
                  </a:lnTo>
                  <a:lnTo>
                    <a:pt x="120" y="8"/>
                  </a:lnTo>
                  <a:lnTo>
                    <a:pt x="120" y="7"/>
                  </a:lnTo>
                  <a:lnTo>
                    <a:pt x="120" y="5"/>
                  </a:lnTo>
                  <a:lnTo>
                    <a:pt x="122" y="5"/>
                  </a:lnTo>
                  <a:lnTo>
                    <a:pt x="123" y="5"/>
                  </a:lnTo>
                  <a:lnTo>
                    <a:pt x="123" y="4"/>
                  </a:lnTo>
                  <a:lnTo>
                    <a:pt x="124" y="4"/>
                  </a:lnTo>
                  <a:lnTo>
                    <a:pt x="124" y="3"/>
                  </a:lnTo>
                  <a:lnTo>
                    <a:pt x="124" y="2"/>
                  </a:lnTo>
                  <a:lnTo>
                    <a:pt x="126" y="2"/>
                  </a:lnTo>
                  <a:lnTo>
                    <a:pt x="127" y="2"/>
                  </a:lnTo>
                  <a:lnTo>
                    <a:pt x="129" y="2"/>
                  </a:lnTo>
                  <a:lnTo>
                    <a:pt x="131" y="2"/>
                  </a:lnTo>
                  <a:lnTo>
                    <a:pt x="133" y="2"/>
                  </a:lnTo>
                  <a:lnTo>
                    <a:pt x="134" y="2"/>
                  </a:lnTo>
                  <a:lnTo>
                    <a:pt x="136" y="2"/>
                  </a:lnTo>
                  <a:lnTo>
                    <a:pt x="138" y="2"/>
                  </a:lnTo>
                  <a:lnTo>
                    <a:pt x="139" y="2"/>
                  </a:lnTo>
                  <a:lnTo>
                    <a:pt x="141" y="2"/>
                  </a:lnTo>
                  <a:lnTo>
                    <a:pt x="142" y="2"/>
                  </a:lnTo>
                  <a:lnTo>
                    <a:pt x="143" y="3"/>
                  </a:lnTo>
                  <a:lnTo>
                    <a:pt x="143" y="4"/>
                  </a:lnTo>
                  <a:lnTo>
                    <a:pt x="144" y="4"/>
                  </a:lnTo>
                  <a:lnTo>
                    <a:pt x="144" y="5"/>
                  </a:lnTo>
                  <a:lnTo>
                    <a:pt x="145" y="5"/>
                  </a:lnTo>
                  <a:lnTo>
                    <a:pt x="146" y="5"/>
                  </a:lnTo>
                  <a:lnTo>
                    <a:pt x="145" y="6"/>
                  </a:lnTo>
                </a:path>
              </a:pathLst>
            </a:custGeom>
            <a:solidFill>
              <a:srgbClr val="D2B06A"/>
            </a:solidFill>
            <a:ln w="9525">
              <a:noFill/>
              <a:round/>
              <a:headEnd/>
              <a:tailEnd/>
            </a:ln>
          </p:spPr>
          <p:txBody>
            <a:bodyPr lIns="0" tIns="0" rIns="0" bIns="0"/>
            <a:lstStyle/>
            <a:p>
              <a:endParaRPr lang="en-US"/>
            </a:p>
          </p:txBody>
        </p:sp>
        <p:sp>
          <p:nvSpPr>
            <p:cNvPr id="5720" name="Freeform 11"/>
            <p:cNvSpPr>
              <a:spLocks/>
            </p:cNvSpPr>
            <p:nvPr/>
          </p:nvSpPr>
          <p:spPr bwMode="auto">
            <a:xfrm>
              <a:off x="340" y="3678"/>
              <a:ext cx="39" cy="16"/>
            </a:xfrm>
            <a:custGeom>
              <a:avLst/>
              <a:gdLst>
                <a:gd name="T0" fmla="*/ 1 w 39"/>
                <a:gd name="T1" fmla="*/ 9 h 16"/>
                <a:gd name="T2" fmla="*/ 3 w 39"/>
                <a:gd name="T3" fmla="*/ 11 h 16"/>
                <a:gd name="T4" fmla="*/ 3 w 39"/>
                <a:gd name="T5" fmla="*/ 11 h 16"/>
                <a:gd name="T6" fmla="*/ 5 w 39"/>
                <a:gd name="T7" fmla="*/ 13 h 16"/>
                <a:gd name="T8" fmla="*/ 7 w 39"/>
                <a:gd name="T9" fmla="*/ 13 h 16"/>
                <a:gd name="T10" fmla="*/ 8 w 39"/>
                <a:gd name="T11" fmla="*/ 15 h 16"/>
                <a:gd name="T12" fmla="*/ 11 w 39"/>
                <a:gd name="T13" fmla="*/ 15 h 16"/>
                <a:gd name="T14" fmla="*/ 15 w 39"/>
                <a:gd name="T15" fmla="*/ 15 h 16"/>
                <a:gd name="T16" fmla="*/ 19 w 39"/>
                <a:gd name="T17" fmla="*/ 15 h 16"/>
                <a:gd name="T18" fmla="*/ 22 w 39"/>
                <a:gd name="T19" fmla="*/ 15 h 16"/>
                <a:gd name="T20" fmla="*/ 24 w 39"/>
                <a:gd name="T21" fmla="*/ 13 h 16"/>
                <a:gd name="T22" fmla="*/ 28 w 39"/>
                <a:gd name="T23" fmla="*/ 13 h 16"/>
                <a:gd name="T24" fmla="*/ 30 w 39"/>
                <a:gd name="T25" fmla="*/ 13 h 16"/>
                <a:gd name="T26" fmla="*/ 32 w 39"/>
                <a:gd name="T27" fmla="*/ 12 h 16"/>
                <a:gd name="T28" fmla="*/ 33 w 39"/>
                <a:gd name="T29" fmla="*/ 12 h 16"/>
                <a:gd name="T30" fmla="*/ 35 w 39"/>
                <a:gd name="T31" fmla="*/ 12 h 16"/>
                <a:gd name="T32" fmla="*/ 36 w 39"/>
                <a:gd name="T33" fmla="*/ 10 h 16"/>
                <a:gd name="T34" fmla="*/ 36 w 39"/>
                <a:gd name="T35" fmla="*/ 10 h 16"/>
                <a:gd name="T36" fmla="*/ 36 w 39"/>
                <a:gd name="T37" fmla="*/ 8 h 16"/>
                <a:gd name="T38" fmla="*/ 37 w 39"/>
                <a:gd name="T39" fmla="*/ 8 h 16"/>
                <a:gd name="T40" fmla="*/ 38 w 39"/>
                <a:gd name="T41" fmla="*/ 8 h 16"/>
                <a:gd name="T42" fmla="*/ 38 w 39"/>
                <a:gd name="T43" fmla="*/ 7 h 16"/>
                <a:gd name="T44" fmla="*/ 37 w 39"/>
                <a:gd name="T45" fmla="*/ 6 h 16"/>
                <a:gd name="T46" fmla="*/ 37 w 39"/>
                <a:gd name="T47" fmla="*/ 6 h 16"/>
                <a:gd name="T48" fmla="*/ 37 w 39"/>
                <a:gd name="T49" fmla="*/ 4 h 16"/>
                <a:gd name="T50" fmla="*/ 37 w 39"/>
                <a:gd name="T51" fmla="*/ 2 h 16"/>
                <a:gd name="T52" fmla="*/ 37 w 39"/>
                <a:gd name="T53" fmla="*/ 0 h 16"/>
                <a:gd name="T54" fmla="*/ 38 w 39"/>
                <a:gd name="T55" fmla="*/ 1 h 16"/>
                <a:gd name="T56" fmla="*/ 35 w 39"/>
                <a:gd name="T57" fmla="*/ 2 h 16"/>
                <a:gd name="T58" fmla="*/ 31 w 39"/>
                <a:gd name="T59" fmla="*/ 3 h 16"/>
                <a:gd name="T60" fmla="*/ 27 w 39"/>
                <a:gd name="T61" fmla="*/ 3 h 16"/>
                <a:gd name="T62" fmla="*/ 24 w 39"/>
                <a:gd name="T63" fmla="*/ 3 h 16"/>
                <a:gd name="T64" fmla="*/ 22 w 39"/>
                <a:gd name="T65" fmla="*/ 5 h 16"/>
                <a:gd name="T66" fmla="*/ 20 w 39"/>
                <a:gd name="T67" fmla="*/ 6 h 16"/>
                <a:gd name="T68" fmla="*/ 16 w 39"/>
                <a:gd name="T69" fmla="*/ 6 h 16"/>
                <a:gd name="T70" fmla="*/ 15 w 39"/>
                <a:gd name="T71" fmla="*/ 7 h 16"/>
                <a:gd name="T72" fmla="*/ 11 w 39"/>
                <a:gd name="T73" fmla="*/ 7 h 16"/>
                <a:gd name="T74" fmla="*/ 9 w 39"/>
                <a:gd name="T75" fmla="*/ 8 h 16"/>
                <a:gd name="T76" fmla="*/ 8 w 39"/>
                <a:gd name="T77" fmla="*/ 8 h 16"/>
                <a:gd name="T78" fmla="*/ 6 w 39"/>
                <a:gd name="T79" fmla="*/ 8 h 16"/>
                <a:gd name="T80" fmla="*/ 3 w 39"/>
                <a:gd name="T81" fmla="*/ 8 h 16"/>
                <a:gd name="T82" fmla="*/ 2 w 39"/>
                <a:gd name="T83" fmla="*/ 8 h 16"/>
                <a:gd name="T84" fmla="*/ 0 w 39"/>
                <a:gd name="T85" fmla="*/ 8 h 1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39"/>
                <a:gd name="T130" fmla="*/ 0 h 16"/>
                <a:gd name="T131" fmla="*/ 39 w 39"/>
                <a:gd name="T132" fmla="*/ 16 h 1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39" h="16">
                  <a:moveTo>
                    <a:pt x="0" y="8"/>
                  </a:moveTo>
                  <a:lnTo>
                    <a:pt x="1" y="9"/>
                  </a:lnTo>
                  <a:lnTo>
                    <a:pt x="3" y="11"/>
                  </a:lnTo>
                  <a:lnTo>
                    <a:pt x="5" y="13"/>
                  </a:lnTo>
                  <a:lnTo>
                    <a:pt x="7" y="13"/>
                  </a:lnTo>
                  <a:lnTo>
                    <a:pt x="8" y="15"/>
                  </a:lnTo>
                  <a:lnTo>
                    <a:pt x="9" y="15"/>
                  </a:lnTo>
                  <a:lnTo>
                    <a:pt x="11" y="15"/>
                  </a:lnTo>
                  <a:lnTo>
                    <a:pt x="12" y="15"/>
                  </a:lnTo>
                  <a:lnTo>
                    <a:pt x="14" y="15"/>
                  </a:lnTo>
                  <a:lnTo>
                    <a:pt x="15" y="15"/>
                  </a:lnTo>
                  <a:lnTo>
                    <a:pt x="17" y="15"/>
                  </a:lnTo>
                  <a:lnTo>
                    <a:pt x="19" y="15"/>
                  </a:lnTo>
                  <a:lnTo>
                    <a:pt x="20" y="15"/>
                  </a:lnTo>
                  <a:lnTo>
                    <a:pt x="22" y="15"/>
                  </a:lnTo>
                  <a:lnTo>
                    <a:pt x="23" y="15"/>
                  </a:lnTo>
                  <a:lnTo>
                    <a:pt x="24" y="15"/>
                  </a:lnTo>
                  <a:lnTo>
                    <a:pt x="24" y="13"/>
                  </a:lnTo>
                  <a:lnTo>
                    <a:pt x="26" y="13"/>
                  </a:lnTo>
                  <a:lnTo>
                    <a:pt x="28" y="13"/>
                  </a:lnTo>
                  <a:lnTo>
                    <a:pt x="30" y="13"/>
                  </a:lnTo>
                  <a:lnTo>
                    <a:pt x="31" y="13"/>
                  </a:lnTo>
                  <a:lnTo>
                    <a:pt x="31" y="12"/>
                  </a:lnTo>
                  <a:lnTo>
                    <a:pt x="32" y="12"/>
                  </a:lnTo>
                  <a:lnTo>
                    <a:pt x="33" y="12"/>
                  </a:lnTo>
                  <a:lnTo>
                    <a:pt x="35" y="12"/>
                  </a:lnTo>
                  <a:lnTo>
                    <a:pt x="35" y="10"/>
                  </a:lnTo>
                  <a:lnTo>
                    <a:pt x="36" y="10"/>
                  </a:lnTo>
                  <a:lnTo>
                    <a:pt x="36" y="8"/>
                  </a:lnTo>
                  <a:lnTo>
                    <a:pt x="37" y="8"/>
                  </a:lnTo>
                  <a:lnTo>
                    <a:pt x="38" y="8"/>
                  </a:lnTo>
                  <a:lnTo>
                    <a:pt x="38" y="7"/>
                  </a:lnTo>
                  <a:lnTo>
                    <a:pt x="37" y="6"/>
                  </a:lnTo>
                  <a:lnTo>
                    <a:pt x="36" y="4"/>
                  </a:lnTo>
                  <a:lnTo>
                    <a:pt x="37" y="4"/>
                  </a:lnTo>
                  <a:lnTo>
                    <a:pt x="37" y="2"/>
                  </a:lnTo>
                  <a:lnTo>
                    <a:pt x="37" y="0"/>
                  </a:lnTo>
                  <a:lnTo>
                    <a:pt x="38" y="1"/>
                  </a:lnTo>
                  <a:lnTo>
                    <a:pt x="36" y="1"/>
                  </a:lnTo>
                  <a:lnTo>
                    <a:pt x="36" y="2"/>
                  </a:lnTo>
                  <a:lnTo>
                    <a:pt x="35" y="2"/>
                  </a:lnTo>
                  <a:lnTo>
                    <a:pt x="33" y="2"/>
                  </a:lnTo>
                  <a:lnTo>
                    <a:pt x="31" y="2"/>
                  </a:lnTo>
                  <a:lnTo>
                    <a:pt x="31" y="3"/>
                  </a:lnTo>
                  <a:lnTo>
                    <a:pt x="30" y="3"/>
                  </a:lnTo>
                  <a:lnTo>
                    <a:pt x="28" y="3"/>
                  </a:lnTo>
                  <a:lnTo>
                    <a:pt x="27" y="3"/>
                  </a:lnTo>
                  <a:lnTo>
                    <a:pt x="25" y="3"/>
                  </a:lnTo>
                  <a:lnTo>
                    <a:pt x="24" y="3"/>
                  </a:lnTo>
                  <a:lnTo>
                    <a:pt x="23" y="3"/>
                  </a:lnTo>
                  <a:lnTo>
                    <a:pt x="23" y="5"/>
                  </a:lnTo>
                  <a:lnTo>
                    <a:pt x="22" y="5"/>
                  </a:lnTo>
                  <a:lnTo>
                    <a:pt x="20" y="5"/>
                  </a:lnTo>
                  <a:lnTo>
                    <a:pt x="20" y="6"/>
                  </a:lnTo>
                  <a:lnTo>
                    <a:pt x="19" y="6"/>
                  </a:lnTo>
                  <a:lnTo>
                    <a:pt x="18" y="6"/>
                  </a:lnTo>
                  <a:lnTo>
                    <a:pt x="16" y="6"/>
                  </a:lnTo>
                  <a:lnTo>
                    <a:pt x="16" y="7"/>
                  </a:lnTo>
                  <a:lnTo>
                    <a:pt x="15" y="7"/>
                  </a:lnTo>
                  <a:lnTo>
                    <a:pt x="13" y="7"/>
                  </a:lnTo>
                  <a:lnTo>
                    <a:pt x="11" y="7"/>
                  </a:lnTo>
                  <a:lnTo>
                    <a:pt x="9" y="7"/>
                  </a:lnTo>
                  <a:lnTo>
                    <a:pt x="9" y="8"/>
                  </a:lnTo>
                  <a:lnTo>
                    <a:pt x="8" y="8"/>
                  </a:lnTo>
                  <a:lnTo>
                    <a:pt x="6" y="8"/>
                  </a:lnTo>
                  <a:lnTo>
                    <a:pt x="5" y="8"/>
                  </a:lnTo>
                  <a:lnTo>
                    <a:pt x="3" y="8"/>
                  </a:lnTo>
                  <a:lnTo>
                    <a:pt x="2" y="8"/>
                  </a:lnTo>
                  <a:lnTo>
                    <a:pt x="1" y="8"/>
                  </a:lnTo>
                  <a:lnTo>
                    <a:pt x="0" y="8"/>
                  </a:lnTo>
                </a:path>
              </a:pathLst>
            </a:custGeom>
            <a:solidFill>
              <a:srgbClr val="626200"/>
            </a:solidFill>
            <a:ln w="9525">
              <a:noFill/>
              <a:round/>
              <a:headEnd/>
              <a:tailEnd/>
            </a:ln>
          </p:spPr>
          <p:txBody>
            <a:bodyPr lIns="0" tIns="0" rIns="0" bIns="0"/>
            <a:lstStyle/>
            <a:p>
              <a:endParaRPr lang="en-US"/>
            </a:p>
          </p:txBody>
        </p:sp>
        <p:sp>
          <p:nvSpPr>
            <p:cNvPr id="5721" name="Freeform 12"/>
            <p:cNvSpPr>
              <a:spLocks/>
            </p:cNvSpPr>
            <p:nvPr/>
          </p:nvSpPr>
          <p:spPr bwMode="auto">
            <a:xfrm>
              <a:off x="386" y="3673"/>
              <a:ext cx="72" cy="14"/>
            </a:xfrm>
            <a:custGeom>
              <a:avLst/>
              <a:gdLst>
                <a:gd name="T0" fmla="*/ 70 w 72"/>
                <a:gd name="T1" fmla="*/ 8 h 14"/>
                <a:gd name="T2" fmla="*/ 70 w 72"/>
                <a:gd name="T3" fmla="*/ 11 h 14"/>
                <a:gd name="T4" fmla="*/ 70 w 72"/>
                <a:gd name="T5" fmla="*/ 12 h 14"/>
                <a:gd name="T6" fmla="*/ 69 w 72"/>
                <a:gd name="T7" fmla="*/ 12 h 14"/>
                <a:gd name="T8" fmla="*/ 66 w 72"/>
                <a:gd name="T9" fmla="*/ 10 h 14"/>
                <a:gd name="T10" fmla="*/ 60 w 72"/>
                <a:gd name="T11" fmla="*/ 10 h 14"/>
                <a:gd name="T12" fmla="*/ 58 w 72"/>
                <a:gd name="T13" fmla="*/ 8 h 14"/>
                <a:gd name="T14" fmla="*/ 58 w 72"/>
                <a:gd name="T15" fmla="*/ 8 h 14"/>
                <a:gd name="T16" fmla="*/ 58 w 72"/>
                <a:gd name="T17" fmla="*/ 8 h 14"/>
                <a:gd name="T18" fmla="*/ 57 w 72"/>
                <a:gd name="T19" fmla="*/ 7 h 14"/>
                <a:gd name="T20" fmla="*/ 53 w 72"/>
                <a:gd name="T21" fmla="*/ 7 h 14"/>
                <a:gd name="T22" fmla="*/ 48 w 72"/>
                <a:gd name="T23" fmla="*/ 7 h 14"/>
                <a:gd name="T24" fmla="*/ 48 w 72"/>
                <a:gd name="T25" fmla="*/ 6 h 14"/>
                <a:gd name="T26" fmla="*/ 44 w 72"/>
                <a:gd name="T27" fmla="*/ 7 h 14"/>
                <a:gd name="T28" fmla="*/ 41 w 72"/>
                <a:gd name="T29" fmla="*/ 7 h 14"/>
                <a:gd name="T30" fmla="*/ 37 w 72"/>
                <a:gd name="T31" fmla="*/ 7 h 14"/>
                <a:gd name="T32" fmla="*/ 37 w 72"/>
                <a:gd name="T33" fmla="*/ 8 h 14"/>
                <a:gd name="T34" fmla="*/ 37 w 72"/>
                <a:gd name="T35" fmla="*/ 8 h 14"/>
                <a:gd name="T36" fmla="*/ 37 w 72"/>
                <a:gd name="T37" fmla="*/ 8 h 14"/>
                <a:gd name="T38" fmla="*/ 36 w 72"/>
                <a:gd name="T39" fmla="*/ 10 h 14"/>
                <a:gd name="T40" fmla="*/ 35 w 72"/>
                <a:gd name="T41" fmla="*/ 11 h 14"/>
                <a:gd name="T42" fmla="*/ 32 w 72"/>
                <a:gd name="T43" fmla="*/ 13 h 14"/>
                <a:gd name="T44" fmla="*/ 31 w 72"/>
                <a:gd name="T45" fmla="*/ 13 h 14"/>
                <a:gd name="T46" fmla="*/ 28 w 72"/>
                <a:gd name="T47" fmla="*/ 13 h 14"/>
                <a:gd name="T48" fmla="*/ 27 w 72"/>
                <a:gd name="T49" fmla="*/ 9 h 14"/>
                <a:gd name="T50" fmla="*/ 26 w 72"/>
                <a:gd name="T51" fmla="*/ 7 h 14"/>
                <a:gd name="T52" fmla="*/ 26 w 72"/>
                <a:gd name="T53" fmla="*/ 7 h 14"/>
                <a:gd name="T54" fmla="*/ 25 w 72"/>
                <a:gd name="T55" fmla="*/ 7 h 14"/>
                <a:gd name="T56" fmla="*/ 23 w 72"/>
                <a:gd name="T57" fmla="*/ 5 h 14"/>
                <a:gd name="T58" fmla="*/ 22 w 72"/>
                <a:gd name="T59" fmla="*/ 6 h 14"/>
                <a:gd name="T60" fmla="*/ 19 w 72"/>
                <a:gd name="T61" fmla="*/ 6 h 14"/>
                <a:gd name="T62" fmla="*/ 17 w 72"/>
                <a:gd name="T63" fmla="*/ 6 h 14"/>
                <a:gd name="T64" fmla="*/ 15 w 72"/>
                <a:gd name="T65" fmla="*/ 7 h 14"/>
                <a:gd name="T66" fmla="*/ 12 w 72"/>
                <a:gd name="T67" fmla="*/ 8 h 14"/>
                <a:gd name="T68" fmla="*/ 7 w 72"/>
                <a:gd name="T69" fmla="*/ 8 h 14"/>
                <a:gd name="T70" fmla="*/ 4 w 72"/>
                <a:gd name="T71" fmla="*/ 7 h 14"/>
                <a:gd name="T72" fmla="*/ 2 w 72"/>
                <a:gd name="T73" fmla="*/ 6 h 14"/>
                <a:gd name="T74" fmla="*/ 2 w 72"/>
                <a:gd name="T75" fmla="*/ 6 h 14"/>
                <a:gd name="T76" fmla="*/ 2 w 72"/>
                <a:gd name="T77" fmla="*/ 4 h 14"/>
                <a:gd name="T78" fmla="*/ 7 w 72"/>
                <a:gd name="T79" fmla="*/ 4 h 14"/>
                <a:gd name="T80" fmla="*/ 12 w 72"/>
                <a:gd name="T81" fmla="*/ 3 h 14"/>
                <a:gd name="T82" fmla="*/ 17 w 72"/>
                <a:gd name="T83" fmla="*/ 1 h 14"/>
                <a:gd name="T84" fmla="*/ 20 w 72"/>
                <a:gd name="T85" fmla="*/ 1 h 14"/>
                <a:gd name="T86" fmla="*/ 25 w 72"/>
                <a:gd name="T87" fmla="*/ 1 h 14"/>
                <a:gd name="T88" fmla="*/ 27 w 72"/>
                <a:gd name="T89" fmla="*/ 0 h 14"/>
                <a:gd name="T90" fmla="*/ 28 w 72"/>
                <a:gd name="T91" fmla="*/ 0 h 14"/>
                <a:gd name="T92" fmla="*/ 32 w 72"/>
                <a:gd name="T93" fmla="*/ 0 h 14"/>
                <a:gd name="T94" fmla="*/ 36 w 72"/>
                <a:gd name="T95" fmla="*/ 0 h 14"/>
                <a:gd name="T96" fmla="*/ 39 w 72"/>
                <a:gd name="T97" fmla="*/ 0 h 14"/>
                <a:gd name="T98" fmla="*/ 42 w 72"/>
                <a:gd name="T99" fmla="*/ 0 h 14"/>
                <a:gd name="T100" fmla="*/ 45 w 72"/>
                <a:gd name="T101" fmla="*/ 0 h 14"/>
                <a:gd name="T102" fmla="*/ 51 w 72"/>
                <a:gd name="T103" fmla="*/ 3 h 14"/>
                <a:gd name="T104" fmla="*/ 60 w 72"/>
                <a:gd name="T105" fmla="*/ 4 h 14"/>
                <a:gd name="T106" fmla="*/ 67 w 72"/>
                <a:gd name="T107" fmla="*/ 7 h 14"/>
                <a:gd name="T108" fmla="*/ 70 w 72"/>
                <a:gd name="T109" fmla="*/ 7 h 14"/>
                <a:gd name="T110" fmla="*/ 70 w 72"/>
                <a:gd name="T111" fmla="*/ 7 h 14"/>
                <a:gd name="T112" fmla="*/ 70 w 72"/>
                <a:gd name="T113" fmla="*/ 7 h 14"/>
                <a:gd name="T114" fmla="*/ 71 w 72"/>
                <a:gd name="T115" fmla="*/ 7 h 1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72"/>
                <a:gd name="T175" fmla="*/ 0 h 14"/>
                <a:gd name="T176" fmla="*/ 72 w 72"/>
                <a:gd name="T177" fmla="*/ 14 h 14"/>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72" h="14">
                  <a:moveTo>
                    <a:pt x="71" y="7"/>
                  </a:moveTo>
                  <a:lnTo>
                    <a:pt x="70" y="8"/>
                  </a:lnTo>
                  <a:lnTo>
                    <a:pt x="70" y="9"/>
                  </a:lnTo>
                  <a:lnTo>
                    <a:pt x="70" y="11"/>
                  </a:lnTo>
                  <a:lnTo>
                    <a:pt x="70" y="12"/>
                  </a:lnTo>
                  <a:lnTo>
                    <a:pt x="71" y="12"/>
                  </a:lnTo>
                  <a:lnTo>
                    <a:pt x="70" y="12"/>
                  </a:lnTo>
                  <a:lnTo>
                    <a:pt x="69" y="12"/>
                  </a:lnTo>
                  <a:lnTo>
                    <a:pt x="68" y="12"/>
                  </a:lnTo>
                  <a:lnTo>
                    <a:pt x="66" y="12"/>
                  </a:lnTo>
                  <a:lnTo>
                    <a:pt x="66" y="10"/>
                  </a:lnTo>
                  <a:lnTo>
                    <a:pt x="64" y="10"/>
                  </a:lnTo>
                  <a:lnTo>
                    <a:pt x="62" y="10"/>
                  </a:lnTo>
                  <a:lnTo>
                    <a:pt x="60" y="10"/>
                  </a:lnTo>
                  <a:lnTo>
                    <a:pt x="60" y="8"/>
                  </a:lnTo>
                  <a:lnTo>
                    <a:pt x="58" y="8"/>
                  </a:lnTo>
                  <a:lnTo>
                    <a:pt x="58" y="7"/>
                  </a:lnTo>
                  <a:lnTo>
                    <a:pt x="57" y="7"/>
                  </a:lnTo>
                  <a:lnTo>
                    <a:pt x="55" y="7"/>
                  </a:lnTo>
                  <a:lnTo>
                    <a:pt x="53" y="7"/>
                  </a:lnTo>
                  <a:lnTo>
                    <a:pt x="52" y="7"/>
                  </a:lnTo>
                  <a:lnTo>
                    <a:pt x="50" y="7"/>
                  </a:lnTo>
                  <a:lnTo>
                    <a:pt x="48" y="7"/>
                  </a:lnTo>
                  <a:lnTo>
                    <a:pt x="48" y="6"/>
                  </a:lnTo>
                  <a:lnTo>
                    <a:pt x="47" y="7"/>
                  </a:lnTo>
                  <a:lnTo>
                    <a:pt x="46" y="7"/>
                  </a:lnTo>
                  <a:lnTo>
                    <a:pt x="44" y="7"/>
                  </a:lnTo>
                  <a:lnTo>
                    <a:pt x="43" y="7"/>
                  </a:lnTo>
                  <a:lnTo>
                    <a:pt x="41" y="7"/>
                  </a:lnTo>
                  <a:lnTo>
                    <a:pt x="40" y="7"/>
                  </a:lnTo>
                  <a:lnTo>
                    <a:pt x="38" y="7"/>
                  </a:lnTo>
                  <a:lnTo>
                    <a:pt x="37" y="7"/>
                  </a:lnTo>
                  <a:lnTo>
                    <a:pt x="37" y="6"/>
                  </a:lnTo>
                  <a:lnTo>
                    <a:pt x="37" y="8"/>
                  </a:lnTo>
                  <a:lnTo>
                    <a:pt x="36" y="10"/>
                  </a:lnTo>
                  <a:lnTo>
                    <a:pt x="35" y="11"/>
                  </a:lnTo>
                  <a:lnTo>
                    <a:pt x="34" y="13"/>
                  </a:lnTo>
                  <a:lnTo>
                    <a:pt x="32" y="13"/>
                  </a:lnTo>
                  <a:lnTo>
                    <a:pt x="31" y="13"/>
                  </a:lnTo>
                  <a:lnTo>
                    <a:pt x="30" y="13"/>
                  </a:lnTo>
                  <a:lnTo>
                    <a:pt x="28" y="13"/>
                  </a:lnTo>
                  <a:lnTo>
                    <a:pt x="28" y="11"/>
                  </a:lnTo>
                  <a:lnTo>
                    <a:pt x="27" y="11"/>
                  </a:lnTo>
                  <a:lnTo>
                    <a:pt x="27" y="9"/>
                  </a:lnTo>
                  <a:lnTo>
                    <a:pt x="26" y="7"/>
                  </a:lnTo>
                  <a:lnTo>
                    <a:pt x="25" y="7"/>
                  </a:lnTo>
                  <a:lnTo>
                    <a:pt x="24" y="7"/>
                  </a:lnTo>
                  <a:lnTo>
                    <a:pt x="23" y="5"/>
                  </a:lnTo>
                  <a:lnTo>
                    <a:pt x="23" y="6"/>
                  </a:lnTo>
                  <a:lnTo>
                    <a:pt x="22" y="6"/>
                  </a:lnTo>
                  <a:lnTo>
                    <a:pt x="21" y="6"/>
                  </a:lnTo>
                  <a:lnTo>
                    <a:pt x="20" y="6"/>
                  </a:lnTo>
                  <a:lnTo>
                    <a:pt x="19" y="6"/>
                  </a:lnTo>
                  <a:lnTo>
                    <a:pt x="17" y="6"/>
                  </a:lnTo>
                  <a:lnTo>
                    <a:pt x="15" y="5"/>
                  </a:lnTo>
                  <a:lnTo>
                    <a:pt x="16" y="7"/>
                  </a:lnTo>
                  <a:lnTo>
                    <a:pt x="15" y="7"/>
                  </a:lnTo>
                  <a:lnTo>
                    <a:pt x="13" y="7"/>
                  </a:lnTo>
                  <a:lnTo>
                    <a:pt x="12" y="7"/>
                  </a:lnTo>
                  <a:lnTo>
                    <a:pt x="12" y="8"/>
                  </a:lnTo>
                  <a:lnTo>
                    <a:pt x="10" y="8"/>
                  </a:lnTo>
                  <a:lnTo>
                    <a:pt x="8" y="8"/>
                  </a:lnTo>
                  <a:lnTo>
                    <a:pt x="7" y="8"/>
                  </a:lnTo>
                  <a:lnTo>
                    <a:pt x="6" y="8"/>
                  </a:lnTo>
                  <a:lnTo>
                    <a:pt x="4" y="7"/>
                  </a:lnTo>
                  <a:lnTo>
                    <a:pt x="2" y="6"/>
                  </a:lnTo>
                  <a:lnTo>
                    <a:pt x="0" y="4"/>
                  </a:lnTo>
                  <a:lnTo>
                    <a:pt x="2" y="4"/>
                  </a:lnTo>
                  <a:lnTo>
                    <a:pt x="3" y="4"/>
                  </a:lnTo>
                  <a:lnTo>
                    <a:pt x="5" y="4"/>
                  </a:lnTo>
                  <a:lnTo>
                    <a:pt x="6" y="4"/>
                  </a:lnTo>
                  <a:lnTo>
                    <a:pt x="7" y="4"/>
                  </a:lnTo>
                  <a:lnTo>
                    <a:pt x="7" y="3"/>
                  </a:lnTo>
                  <a:lnTo>
                    <a:pt x="9" y="3"/>
                  </a:lnTo>
                  <a:lnTo>
                    <a:pt x="11" y="3"/>
                  </a:lnTo>
                  <a:lnTo>
                    <a:pt x="12" y="3"/>
                  </a:lnTo>
                  <a:lnTo>
                    <a:pt x="14" y="3"/>
                  </a:lnTo>
                  <a:lnTo>
                    <a:pt x="15" y="3"/>
                  </a:lnTo>
                  <a:lnTo>
                    <a:pt x="15" y="1"/>
                  </a:lnTo>
                  <a:lnTo>
                    <a:pt x="17" y="1"/>
                  </a:lnTo>
                  <a:lnTo>
                    <a:pt x="18" y="1"/>
                  </a:lnTo>
                  <a:lnTo>
                    <a:pt x="20" y="1"/>
                  </a:lnTo>
                  <a:lnTo>
                    <a:pt x="21" y="1"/>
                  </a:lnTo>
                  <a:lnTo>
                    <a:pt x="23" y="1"/>
                  </a:lnTo>
                  <a:lnTo>
                    <a:pt x="25" y="1"/>
                  </a:lnTo>
                  <a:lnTo>
                    <a:pt x="26" y="1"/>
                  </a:lnTo>
                  <a:lnTo>
                    <a:pt x="27" y="1"/>
                  </a:lnTo>
                  <a:lnTo>
                    <a:pt x="27" y="0"/>
                  </a:lnTo>
                  <a:lnTo>
                    <a:pt x="28" y="0"/>
                  </a:lnTo>
                  <a:lnTo>
                    <a:pt x="30" y="0"/>
                  </a:lnTo>
                  <a:lnTo>
                    <a:pt x="31" y="0"/>
                  </a:lnTo>
                  <a:lnTo>
                    <a:pt x="32" y="0"/>
                  </a:lnTo>
                  <a:lnTo>
                    <a:pt x="34" y="0"/>
                  </a:lnTo>
                  <a:lnTo>
                    <a:pt x="36" y="0"/>
                  </a:lnTo>
                  <a:lnTo>
                    <a:pt x="37" y="0"/>
                  </a:lnTo>
                  <a:lnTo>
                    <a:pt x="39" y="0"/>
                  </a:lnTo>
                  <a:lnTo>
                    <a:pt x="40" y="0"/>
                  </a:lnTo>
                  <a:lnTo>
                    <a:pt x="42" y="0"/>
                  </a:lnTo>
                  <a:lnTo>
                    <a:pt x="44" y="0"/>
                  </a:lnTo>
                  <a:lnTo>
                    <a:pt x="45" y="0"/>
                  </a:lnTo>
                  <a:lnTo>
                    <a:pt x="47" y="0"/>
                  </a:lnTo>
                  <a:lnTo>
                    <a:pt x="47" y="2"/>
                  </a:lnTo>
                  <a:lnTo>
                    <a:pt x="49" y="2"/>
                  </a:lnTo>
                  <a:lnTo>
                    <a:pt x="51" y="3"/>
                  </a:lnTo>
                  <a:lnTo>
                    <a:pt x="52" y="3"/>
                  </a:lnTo>
                  <a:lnTo>
                    <a:pt x="54" y="4"/>
                  </a:lnTo>
                  <a:lnTo>
                    <a:pt x="56" y="4"/>
                  </a:lnTo>
                  <a:lnTo>
                    <a:pt x="57" y="4"/>
                  </a:lnTo>
                  <a:lnTo>
                    <a:pt x="60" y="4"/>
                  </a:lnTo>
                  <a:lnTo>
                    <a:pt x="61" y="6"/>
                  </a:lnTo>
                  <a:lnTo>
                    <a:pt x="63" y="6"/>
                  </a:lnTo>
                  <a:lnTo>
                    <a:pt x="65" y="6"/>
                  </a:lnTo>
                  <a:lnTo>
                    <a:pt x="66" y="6"/>
                  </a:lnTo>
                  <a:lnTo>
                    <a:pt x="67" y="7"/>
                  </a:lnTo>
                  <a:lnTo>
                    <a:pt x="69" y="7"/>
                  </a:lnTo>
                  <a:lnTo>
                    <a:pt x="70" y="7"/>
                  </a:lnTo>
                  <a:lnTo>
                    <a:pt x="71" y="7"/>
                  </a:lnTo>
                </a:path>
              </a:pathLst>
            </a:custGeom>
            <a:solidFill>
              <a:srgbClr val="626200"/>
            </a:solidFill>
            <a:ln w="9525">
              <a:noFill/>
              <a:round/>
              <a:headEnd/>
              <a:tailEnd/>
            </a:ln>
          </p:spPr>
          <p:txBody>
            <a:bodyPr lIns="0" tIns="0" rIns="0" bIns="0"/>
            <a:lstStyle/>
            <a:p>
              <a:endParaRPr lang="en-US"/>
            </a:p>
          </p:txBody>
        </p:sp>
        <p:sp>
          <p:nvSpPr>
            <p:cNvPr id="5722" name="Freeform 13"/>
            <p:cNvSpPr>
              <a:spLocks/>
            </p:cNvSpPr>
            <p:nvPr/>
          </p:nvSpPr>
          <p:spPr bwMode="auto">
            <a:xfrm>
              <a:off x="275" y="3687"/>
              <a:ext cx="58" cy="13"/>
            </a:xfrm>
            <a:custGeom>
              <a:avLst/>
              <a:gdLst>
                <a:gd name="T0" fmla="*/ 54 w 58"/>
                <a:gd name="T1" fmla="*/ 2 h 13"/>
                <a:gd name="T2" fmla="*/ 55 w 58"/>
                <a:gd name="T3" fmla="*/ 4 h 13"/>
                <a:gd name="T4" fmla="*/ 55 w 58"/>
                <a:gd name="T5" fmla="*/ 6 h 13"/>
                <a:gd name="T6" fmla="*/ 57 w 58"/>
                <a:gd name="T7" fmla="*/ 9 h 13"/>
                <a:gd name="T8" fmla="*/ 57 w 58"/>
                <a:gd name="T9" fmla="*/ 11 h 13"/>
                <a:gd name="T10" fmla="*/ 55 w 58"/>
                <a:gd name="T11" fmla="*/ 12 h 13"/>
                <a:gd name="T12" fmla="*/ 50 w 58"/>
                <a:gd name="T13" fmla="*/ 12 h 13"/>
                <a:gd name="T14" fmla="*/ 44 w 58"/>
                <a:gd name="T15" fmla="*/ 12 h 13"/>
                <a:gd name="T16" fmla="*/ 37 w 58"/>
                <a:gd name="T17" fmla="*/ 12 h 13"/>
                <a:gd name="T18" fmla="*/ 31 w 58"/>
                <a:gd name="T19" fmla="*/ 12 h 13"/>
                <a:gd name="T20" fmla="*/ 28 w 58"/>
                <a:gd name="T21" fmla="*/ 12 h 13"/>
                <a:gd name="T22" fmla="*/ 28 w 58"/>
                <a:gd name="T23" fmla="*/ 12 h 13"/>
                <a:gd name="T24" fmla="*/ 25 w 58"/>
                <a:gd name="T25" fmla="*/ 12 h 13"/>
                <a:gd name="T26" fmla="*/ 24 w 58"/>
                <a:gd name="T27" fmla="*/ 12 h 13"/>
                <a:gd name="T28" fmla="*/ 21 w 58"/>
                <a:gd name="T29" fmla="*/ 12 h 13"/>
                <a:gd name="T30" fmla="*/ 20 w 58"/>
                <a:gd name="T31" fmla="*/ 12 h 13"/>
                <a:gd name="T32" fmla="*/ 19 w 58"/>
                <a:gd name="T33" fmla="*/ 12 h 13"/>
                <a:gd name="T34" fmla="*/ 19 w 58"/>
                <a:gd name="T35" fmla="*/ 11 h 13"/>
                <a:gd name="T36" fmla="*/ 16 w 58"/>
                <a:gd name="T37" fmla="*/ 8 h 13"/>
                <a:gd name="T38" fmla="*/ 15 w 58"/>
                <a:gd name="T39" fmla="*/ 8 h 13"/>
                <a:gd name="T40" fmla="*/ 11 w 58"/>
                <a:gd name="T41" fmla="*/ 6 h 13"/>
                <a:gd name="T42" fmla="*/ 10 w 58"/>
                <a:gd name="T43" fmla="*/ 4 h 13"/>
                <a:gd name="T44" fmla="*/ 7 w 58"/>
                <a:gd name="T45" fmla="*/ 4 h 13"/>
                <a:gd name="T46" fmla="*/ 6 w 58"/>
                <a:gd name="T47" fmla="*/ 4 h 13"/>
                <a:gd name="T48" fmla="*/ 3 w 58"/>
                <a:gd name="T49" fmla="*/ 4 h 13"/>
                <a:gd name="T50" fmla="*/ 1 w 58"/>
                <a:gd name="T51" fmla="*/ 4 h 13"/>
                <a:gd name="T52" fmla="*/ 0 w 58"/>
                <a:gd name="T53" fmla="*/ 2 h 13"/>
                <a:gd name="T54" fmla="*/ 1 w 58"/>
                <a:gd name="T55" fmla="*/ 2 h 13"/>
                <a:gd name="T56" fmla="*/ 3 w 58"/>
                <a:gd name="T57" fmla="*/ 2 h 13"/>
                <a:gd name="T58" fmla="*/ 6 w 58"/>
                <a:gd name="T59" fmla="*/ 2 h 13"/>
                <a:gd name="T60" fmla="*/ 9 w 58"/>
                <a:gd name="T61" fmla="*/ 2 h 13"/>
                <a:gd name="T62" fmla="*/ 11 w 58"/>
                <a:gd name="T63" fmla="*/ 2 h 13"/>
                <a:gd name="T64" fmla="*/ 15 w 58"/>
                <a:gd name="T65" fmla="*/ 0 h 13"/>
                <a:gd name="T66" fmla="*/ 19 w 58"/>
                <a:gd name="T67" fmla="*/ 0 h 13"/>
                <a:gd name="T68" fmla="*/ 23 w 58"/>
                <a:gd name="T69" fmla="*/ 0 h 13"/>
                <a:gd name="T70" fmla="*/ 28 w 58"/>
                <a:gd name="T71" fmla="*/ 0 h 13"/>
                <a:gd name="T72" fmla="*/ 33 w 58"/>
                <a:gd name="T73" fmla="*/ 0 h 13"/>
                <a:gd name="T74" fmla="*/ 37 w 58"/>
                <a:gd name="T75" fmla="*/ 2 h 13"/>
                <a:gd name="T76" fmla="*/ 39 w 58"/>
                <a:gd name="T77" fmla="*/ 2 h 13"/>
                <a:gd name="T78" fmla="*/ 45 w 58"/>
                <a:gd name="T79" fmla="*/ 2 h 13"/>
                <a:gd name="T80" fmla="*/ 49 w 58"/>
                <a:gd name="T81" fmla="*/ 2 h 13"/>
                <a:gd name="T82" fmla="*/ 52 w 58"/>
                <a:gd name="T83" fmla="*/ 2 h 13"/>
                <a:gd name="T84" fmla="*/ 52 w 58"/>
                <a:gd name="T85" fmla="*/ 2 h 13"/>
                <a:gd name="T86" fmla="*/ 52 w 58"/>
                <a:gd name="T87" fmla="*/ 2 h 13"/>
                <a:gd name="T88" fmla="*/ 52 w 58"/>
                <a:gd name="T89" fmla="*/ 2 h 13"/>
                <a:gd name="T90" fmla="*/ 52 w 58"/>
                <a:gd name="T91" fmla="*/ 2 h 13"/>
                <a:gd name="T92" fmla="*/ 52 w 58"/>
                <a:gd name="T93" fmla="*/ 2 h 13"/>
                <a:gd name="T94" fmla="*/ 52 w 58"/>
                <a:gd name="T95" fmla="*/ 2 h 13"/>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58"/>
                <a:gd name="T145" fmla="*/ 0 h 13"/>
                <a:gd name="T146" fmla="*/ 58 w 58"/>
                <a:gd name="T147" fmla="*/ 13 h 13"/>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58" h="13">
                  <a:moveTo>
                    <a:pt x="52" y="1"/>
                  </a:moveTo>
                  <a:lnTo>
                    <a:pt x="54" y="2"/>
                  </a:lnTo>
                  <a:lnTo>
                    <a:pt x="54" y="3"/>
                  </a:lnTo>
                  <a:lnTo>
                    <a:pt x="55" y="4"/>
                  </a:lnTo>
                  <a:lnTo>
                    <a:pt x="55" y="6"/>
                  </a:lnTo>
                  <a:lnTo>
                    <a:pt x="57" y="7"/>
                  </a:lnTo>
                  <a:lnTo>
                    <a:pt x="57" y="9"/>
                  </a:lnTo>
                  <a:lnTo>
                    <a:pt x="57" y="11"/>
                  </a:lnTo>
                  <a:lnTo>
                    <a:pt x="55" y="11"/>
                  </a:lnTo>
                  <a:lnTo>
                    <a:pt x="55" y="12"/>
                  </a:lnTo>
                  <a:lnTo>
                    <a:pt x="54" y="12"/>
                  </a:lnTo>
                  <a:lnTo>
                    <a:pt x="52" y="12"/>
                  </a:lnTo>
                  <a:lnTo>
                    <a:pt x="50" y="12"/>
                  </a:lnTo>
                  <a:lnTo>
                    <a:pt x="49" y="12"/>
                  </a:lnTo>
                  <a:lnTo>
                    <a:pt x="46" y="12"/>
                  </a:lnTo>
                  <a:lnTo>
                    <a:pt x="44" y="12"/>
                  </a:lnTo>
                  <a:lnTo>
                    <a:pt x="41" y="12"/>
                  </a:lnTo>
                  <a:lnTo>
                    <a:pt x="39" y="12"/>
                  </a:lnTo>
                  <a:lnTo>
                    <a:pt x="37" y="12"/>
                  </a:lnTo>
                  <a:lnTo>
                    <a:pt x="35" y="12"/>
                  </a:lnTo>
                  <a:lnTo>
                    <a:pt x="32" y="12"/>
                  </a:lnTo>
                  <a:lnTo>
                    <a:pt x="31" y="12"/>
                  </a:lnTo>
                  <a:lnTo>
                    <a:pt x="29" y="12"/>
                  </a:lnTo>
                  <a:lnTo>
                    <a:pt x="28" y="12"/>
                  </a:lnTo>
                  <a:lnTo>
                    <a:pt x="27" y="12"/>
                  </a:lnTo>
                  <a:lnTo>
                    <a:pt x="25" y="12"/>
                  </a:lnTo>
                  <a:lnTo>
                    <a:pt x="24" y="12"/>
                  </a:lnTo>
                  <a:lnTo>
                    <a:pt x="23" y="12"/>
                  </a:lnTo>
                  <a:lnTo>
                    <a:pt x="21" y="12"/>
                  </a:lnTo>
                  <a:lnTo>
                    <a:pt x="20" y="12"/>
                  </a:lnTo>
                  <a:lnTo>
                    <a:pt x="18" y="12"/>
                  </a:lnTo>
                  <a:lnTo>
                    <a:pt x="19" y="12"/>
                  </a:lnTo>
                  <a:lnTo>
                    <a:pt x="19" y="11"/>
                  </a:lnTo>
                  <a:lnTo>
                    <a:pt x="18" y="10"/>
                  </a:lnTo>
                  <a:lnTo>
                    <a:pt x="16" y="8"/>
                  </a:lnTo>
                  <a:lnTo>
                    <a:pt x="15" y="8"/>
                  </a:lnTo>
                  <a:lnTo>
                    <a:pt x="13" y="7"/>
                  </a:lnTo>
                  <a:lnTo>
                    <a:pt x="11" y="6"/>
                  </a:lnTo>
                  <a:lnTo>
                    <a:pt x="10" y="4"/>
                  </a:lnTo>
                  <a:lnTo>
                    <a:pt x="9" y="4"/>
                  </a:lnTo>
                  <a:lnTo>
                    <a:pt x="7" y="4"/>
                  </a:lnTo>
                  <a:lnTo>
                    <a:pt x="6" y="4"/>
                  </a:lnTo>
                  <a:lnTo>
                    <a:pt x="4" y="4"/>
                  </a:lnTo>
                  <a:lnTo>
                    <a:pt x="3" y="4"/>
                  </a:lnTo>
                  <a:lnTo>
                    <a:pt x="1" y="4"/>
                  </a:lnTo>
                  <a:lnTo>
                    <a:pt x="0" y="2"/>
                  </a:lnTo>
                  <a:lnTo>
                    <a:pt x="1" y="2"/>
                  </a:lnTo>
                  <a:lnTo>
                    <a:pt x="3" y="2"/>
                  </a:lnTo>
                  <a:lnTo>
                    <a:pt x="5" y="2"/>
                  </a:lnTo>
                  <a:lnTo>
                    <a:pt x="6" y="2"/>
                  </a:lnTo>
                  <a:lnTo>
                    <a:pt x="7" y="2"/>
                  </a:lnTo>
                  <a:lnTo>
                    <a:pt x="9" y="2"/>
                  </a:lnTo>
                  <a:lnTo>
                    <a:pt x="10" y="2"/>
                  </a:lnTo>
                  <a:lnTo>
                    <a:pt x="11" y="2"/>
                  </a:lnTo>
                  <a:lnTo>
                    <a:pt x="11" y="0"/>
                  </a:lnTo>
                  <a:lnTo>
                    <a:pt x="13" y="0"/>
                  </a:lnTo>
                  <a:lnTo>
                    <a:pt x="15" y="0"/>
                  </a:lnTo>
                  <a:lnTo>
                    <a:pt x="16" y="0"/>
                  </a:lnTo>
                  <a:lnTo>
                    <a:pt x="17" y="0"/>
                  </a:lnTo>
                  <a:lnTo>
                    <a:pt x="19" y="0"/>
                  </a:lnTo>
                  <a:lnTo>
                    <a:pt x="20" y="0"/>
                  </a:lnTo>
                  <a:lnTo>
                    <a:pt x="22" y="0"/>
                  </a:lnTo>
                  <a:lnTo>
                    <a:pt x="23" y="0"/>
                  </a:lnTo>
                  <a:lnTo>
                    <a:pt x="25" y="0"/>
                  </a:lnTo>
                  <a:lnTo>
                    <a:pt x="26" y="0"/>
                  </a:lnTo>
                  <a:lnTo>
                    <a:pt x="28" y="0"/>
                  </a:lnTo>
                  <a:lnTo>
                    <a:pt x="30" y="0"/>
                  </a:lnTo>
                  <a:lnTo>
                    <a:pt x="32" y="0"/>
                  </a:lnTo>
                  <a:lnTo>
                    <a:pt x="33" y="0"/>
                  </a:lnTo>
                  <a:lnTo>
                    <a:pt x="35" y="0"/>
                  </a:lnTo>
                  <a:lnTo>
                    <a:pt x="37" y="2"/>
                  </a:lnTo>
                  <a:lnTo>
                    <a:pt x="38" y="2"/>
                  </a:lnTo>
                  <a:lnTo>
                    <a:pt x="39" y="2"/>
                  </a:lnTo>
                  <a:lnTo>
                    <a:pt x="41" y="2"/>
                  </a:lnTo>
                  <a:lnTo>
                    <a:pt x="43" y="2"/>
                  </a:lnTo>
                  <a:lnTo>
                    <a:pt x="45" y="2"/>
                  </a:lnTo>
                  <a:lnTo>
                    <a:pt x="47" y="2"/>
                  </a:lnTo>
                  <a:lnTo>
                    <a:pt x="49" y="2"/>
                  </a:lnTo>
                  <a:lnTo>
                    <a:pt x="50" y="2"/>
                  </a:lnTo>
                  <a:lnTo>
                    <a:pt x="51" y="2"/>
                  </a:lnTo>
                  <a:lnTo>
                    <a:pt x="52" y="2"/>
                  </a:lnTo>
                  <a:lnTo>
                    <a:pt x="52" y="1"/>
                  </a:lnTo>
                </a:path>
              </a:pathLst>
            </a:custGeom>
            <a:solidFill>
              <a:srgbClr val="626200"/>
            </a:solidFill>
            <a:ln w="9525">
              <a:noFill/>
              <a:round/>
              <a:headEnd/>
              <a:tailEnd/>
            </a:ln>
          </p:spPr>
          <p:txBody>
            <a:bodyPr lIns="0" tIns="0" rIns="0" bIns="0"/>
            <a:lstStyle/>
            <a:p>
              <a:endParaRPr lang="en-US"/>
            </a:p>
          </p:txBody>
        </p:sp>
        <p:sp>
          <p:nvSpPr>
            <p:cNvPr id="5723" name="Freeform 14"/>
            <p:cNvSpPr>
              <a:spLocks/>
            </p:cNvSpPr>
            <p:nvPr/>
          </p:nvSpPr>
          <p:spPr bwMode="auto">
            <a:xfrm>
              <a:off x="225" y="3691"/>
              <a:ext cx="50" cy="45"/>
            </a:xfrm>
            <a:custGeom>
              <a:avLst/>
              <a:gdLst>
                <a:gd name="T0" fmla="*/ 30 w 50"/>
                <a:gd name="T1" fmla="*/ 2 h 45"/>
                <a:gd name="T2" fmla="*/ 35 w 50"/>
                <a:gd name="T3" fmla="*/ 4 h 45"/>
                <a:gd name="T4" fmla="*/ 41 w 50"/>
                <a:gd name="T5" fmla="*/ 8 h 45"/>
                <a:gd name="T6" fmla="*/ 48 w 50"/>
                <a:gd name="T7" fmla="*/ 9 h 45"/>
                <a:gd name="T8" fmla="*/ 48 w 50"/>
                <a:gd name="T9" fmla="*/ 11 h 45"/>
                <a:gd name="T10" fmla="*/ 48 w 50"/>
                <a:gd name="T11" fmla="*/ 12 h 45"/>
                <a:gd name="T12" fmla="*/ 49 w 50"/>
                <a:gd name="T13" fmla="*/ 14 h 45"/>
                <a:gd name="T14" fmla="*/ 49 w 50"/>
                <a:gd name="T15" fmla="*/ 15 h 45"/>
                <a:gd name="T16" fmla="*/ 48 w 50"/>
                <a:gd name="T17" fmla="*/ 16 h 45"/>
                <a:gd name="T18" fmla="*/ 44 w 50"/>
                <a:gd name="T19" fmla="*/ 17 h 45"/>
                <a:gd name="T20" fmla="*/ 39 w 50"/>
                <a:gd name="T21" fmla="*/ 19 h 45"/>
                <a:gd name="T22" fmla="*/ 36 w 50"/>
                <a:gd name="T23" fmla="*/ 19 h 45"/>
                <a:gd name="T24" fmla="*/ 35 w 50"/>
                <a:gd name="T25" fmla="*/ 21 h 45"/>
                <a:gd name="T26" fmla="*/ 36 w 50"/>
                <a:gd name="T27" fmla="*/ 24 h 45"/>
                <a:gd name="T28" fmla="*/ 37 w 50"/>
                <a:gd name="T29" fmla="*/ 27 h 45"/>
                <a:gd name="T30" fmla="*/ 37 w 50"/>
                <a:gd name="T31" fmla="*/ 29 h 45"/>
                <a:gd name="T32" fmla="*/ 38 w 50"/>
                <a:gd name="T33" fmla="*/ 30 h 45"/>
                <a:gd name="T34" fmla="*/ 39 w 50"/>
                <a:gd name="T35" fmla="*/ 31 h 45"/>
                <a:gd name="T36" fmla="*/ 41 w 50"/>
                <a:gd name="T37" fmla="*/ 33 h 45"/>
                <a:gd name="T38" fmla="*/ 41 w 50"/>
                <a:gd name="T39" fmla="*/ 35 h 45"/>
                <a:gd name="T40" fmla="*/ 41 w 50"/>
                <a:gd name="T41" fmla="*/ 36 h 45"/>
                <a:gd name="T42" fmla="*/ 41 w 50"/>
                <a:gd name="T43" fmla="*/ 36 h 45"/>
                <a:gd name="T44" fmla="*/ 39 w 50"/>
                <a:gd name="T45" fmla="*/ 37 h 45"/>
                <a:gd name="T46" fmla="*/ 37 w 50"/>
                <a:gd name="T47" fmla="*/ 37 h 45"/>
                <a:gd name="T48" fmla="*/ 33 w 50"/>
                <a:gd name="T49" fmla="*/ 38 h 45"/>
                <a:gd name="T50" fmla="*/ 27 w 50"/>
                <a:gd name="T51" fmla="*/ 38 h 45"/>
                <a:gd name="T52" fmla="*/ 22 w 50"/>
                <a:gd name="T53" fmla="*/ 36 h 45"/>
                <a:gd name="T54" fmla="*/ 17 w 50"/>
                <a:gd name="T55" fmla="*/ 36 h 45"/>
                <a:gd name="T56" fmla="*/ 14 w 50"/>
                <a:gd name="T57" fmla="*/ 37 h 45"/>
                <a:gd name="T58" fmla="*/ 10 w 50"/>
                <a:gd name="T59" fmla="*/ 40 h 45"/>
                <a:gd name="T60" fmla="*/ 7 w 50"/>
                <a:gd name="T61" fmla="*/ 43 h 45"/>
                <a:gd name="T62" fmla="*/ 3 w 50"/>
                <a:gd name="T63" fmla="*/ 44 h 45"/>
                <a:gd name="T64" fmla="*/ 1 w 50"/>
                <a:gd name="T65" fmla="*/ 44 h 45"/>
                <a:gd name="T66" fmla="*/ 1 w 50"/>
                <a:gd name="T67" fmla="*/ 43 h 45"/>
                <a:gd name="T68" fmla="*/ 0 w 50"/>
                <a:gd name="T69" fmla="*/ 41 h 45"/>
                <a:gd name="T70" fmla="*/ 0 w 50"/>
                <a:gd name="T71" fmla="*/ 39 h 45"/>
                <a:gd name="T72" fmla="*/ 1 w 50"/>
                <a:gd name="T73" fmla="*/ 36 h 45"/>
                <a:gd name="T74" fmla="*/ 3 w 50"/>
                <a:gd name="T75" fmla="*/ 32 h 45"/>
                <a:gd name="T76" fmla="*/ 6 w 50"/>
                <a:gd name="T77" fmla="*/ 29 h 45"/>
                <a:gd name="T78" fmla="*/ 8 w 50"/>
                <a:gd name="T79" fmla="*/ 24 h 45"/>
                <a:gd name="T80" fmla="*/ 9 w 50"/>
                <a:gd name="T81" fmla="*/ 22 h 45"/>
                <a:gd name="T82" fmla="*/ 9 w 50"/>
                <a:gd name="T83" fmla="*/ 20 h 45"/>
                <a:gd name="T84" fmla="*/ 10 w 50"/>
                <a:gd name="T85" fmla="*/ 17 h 45"/>
                <a:gd name="T86" fmla="*/ 10 w 50"/>
                <a:gd name="T87" fmla="*/ 15 h 45"/>
                <a:gd name="T88" fmla="*/ 12 w 50"/>
                <a:gd name="T89" fmla="*/ 14 h 45"/>
                <a:gd name="T90" fmla="*/ 14 w 50"/>
                <a:gd name="T91" fmla="*/ 11 h 45"/>
                <a:gd name="T92" fmla="*/ 17 w 50"/>
                <a:gd name="T93" fmla="*/ 8 h 45"/>
                <a:gd name="T94" fmla="*/ 19 w 50"/>
                <a:gd name="T95" fmla="*/ 6 h 45"/>
                <a:gd name="T96" fmla="*/ 22 w 50"/>
                <a:gd name="T97" fmla="*/ 4 h 45"/>
                <a:gd name="T98" fmla="*/ 25 w 50"/>
                <a:gd name="T99" fmla="*/ 4 h 45"/>
                <a:gd name="T100" fmla="*/ 29 w 50"/>
                <a:gd name="T101" fmla="*/ 2 h 45"/>
                <a:gd name="T102" fmla="*/ 30 w 50"/>
                <a:gd name="T103" fmla="*/ 2 h 45"/>
                <a:gd name="T104" fmla="*/ 30 w 50"/>
                <a:gd name="T105" fmla="*/ 0 h 45"/>
                <a:gd name="T106" fmla="*/ 30 w 50"/>
                <a:gd name="T107" fmla="*/ 0 h 45"/>
                <a:gd name="T108" fmla="*/ 29 w 50"/>
                <a:gd name="T109" fmla="*/ 0 h 45"/>
                <a:gd name="T110" fmla="*/ 29 w 50"/>
                <a:gd name="T111" fmla="*/ 0 h 45"/>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50"/>
                <a:gd name="T169" fmla="*/ 0 h 45"/>
                <a:gd name="T170" fmla="*/ 50 w 50"/>
                <a:gd name="T171" fmla="*/ 45 h 45"/>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50" h="45">
                  <a:moveTo>
                    <a:pt x="27" y="0"/>
                  </a:moveTo>
                  <a:lnTo>
                    <a:pt x="29" y="2"/>
                  </a:lnTo>
                  <a:lnTo>
                    <a:pt x="30" y="2"/>
                  </a:lnTo>
                  <a:lnTo>
                    <a:pt x="32" y="4"/>
                  </a:lnTo>
                  <a:lnTo>
                    <a:pt x="34" y="4"/>
                  </a:lnTo>
                  <a:lnTo>
                    <a:pt x="35" y="4"/>
                  </a:lnTo>
                  <a:lnTo>
                    <a:pt x="36" y="4"/>
                  </a:lnTo>
                  <a:lnTo>
                    <a:pt x="38" y="6"/>
                  </a:lnTo>
                  <a:lnTo>
                    <a:pt x="39" y="6"/>
                  </a:lnTo>
                  <a:lnTo>
                    <a:pt x="41" y="8"/>
                  </a:lnTo>
                  <a:lnTo>
                    <a:pt x="43" y="8"/>
                  </a:lnTo>
                  <a:lnTo>
                    <a:pt x="45" y="9"/>
                  </a:lnTo>
                  <a:lnTo>
                    <a:pt x="46" y="9"/>
                  </a:lnTo>
                  <a:lnTo>
                    <a:pt x="48" y="9"/>
                  </a:lnTo>
                  <a:lnTo>
                    <a:pt x="48" y="11"/>
                  </a:lnTo>
                  <a:lnTo>
                    <a:pt x="48" y="12"/>
                  </a:lnTo>
                  <a:lnTo>
                    <a:pt x="49" y="14"/>
                  </a:lnTo>
                  <a:lnTo>
                    <a:pt x="49" y="15"/>
                  </a:lnTo>
                  <a:lnTo>
                    <a:pt x="48" y="15"/>
                  </a:lnTo>
                  <a:lnTo>
                    <a:pt x="48" y="16"/>
                  </a:lnTo>
                  <a:lnTo>
                    <a:pt x="47" y="16"/>
                  </a:lnTo>
                  <a:lnTo>
                    <a:pt x="47" y="17"/>
                  </a:lnTo>
                  <a:lnTo>
                    <a:pt x="45" y="17"/>
                  </a:lnTo>
                  <a:lnTo>
                    <a:pt x="44" y="17"/>
                  </a:lnTo>
                  <a:lnTo>
                    <a:pt x="42" y="17"/>
                  </a:lnTo>
                  <a:lnTo>
                    <a:pt x="42" y="19"/>
                  </a:lnTo>
                  <a:lnTo>
                    <a:pt x="41" y="19"/>
                  </a:lnTo>
                  <a:lnTo>
                    <a:pt x="39" y="19"/>
                  </a:lnTo>
                  <a:lnTo>
                    <a:pt x="38" y="19"/>
                  </a:lnTo>
                  <a:lnTo>
                    <a:pt x="36" y="19"/>
                  </a:lnTo>
                  <a:lnTo>
                    <a:pt x="35" y="19"/>
                  </a:lnTo>
                  <a:lnTo>
                    <a:pt x="35" y="21"/>
                  </a:lnTo>
                  <a:lnTo>
                    <a:pt x="36" y="23"/>
                  </a:lnTo>
                  <a:lnTo>
                    <a:pt x="36" y="24"/>
                  </a:lnTo>
                  <a:lnTo>
                    <a:pt x="37" y="26"/>
                  </a:lnTo>
                  <a:lnTo>
                    <a:pt x="37" y="27"/>
                  </a:lnTo>
                  <a:lnTo>
                    <a:pt x="37" y="29"/>
                  </a:lnTo>
                  <a:lnTo>
                    <a:pt x="35" y="29"/>
                  </a:lnTo>
                  <a:lnTo>
                    <a:pt x="37" y="30"/>
                  </a:lnTo>
                  <a:lnTo>
                    <a:pt x="38" y="30"/>
                  </a:lnTo>
                  <a:lnTo>
                    <a:pt x="39" y="31"/>
                  </a:lnTo>
                  <a:lnTo>
                    <a:pt x="41" y="33"/>
                  </a:lnTo>
                  <a:lnTo>
                    <a:pt x="41" y="35"/>
                  </a:lnTo>
                  <a:lnTo>
                    <a:pt x="41" y="36"/>
                  </a:lnTo>
                  <a:lnTo>
                    <a:pt x="39" y="36"/>
                  </a:lnTo>
                  <a:lnTo>
                    <a:pt x="39" y="37"/>
                  </a:lnTo>
                  <a:lnTo>
                    <a:pt x="37" y="37"/>
                  </a:lnTo>
                  <a:lnTo>
                    <a:pt x="35" y="37"/>
                  </a:lnTo>
                  <a:lnTo>
                    <a:pt x="35" y="38"/>
                  </a:lnTo>
                  <a:lnTo>
                    <a:pt x="33" y="38"/>
                  </a:lnTo>
                  <a:lnTo>
                    <a:pt x="31" y="38"/>
                  </a:lnTo>
                  <a:lnTo>
                    <a:pt x="29" y="38"/>
                  </a:lnTo>
                  <a:lnTo>
                    <a:pt x="27" y="38"/>
                  </a:lnTo>
                  <a:lnTo>
                    <a:pt x="26" y="36"/>
                  </a:lnTo>
                  <a:lnTo>
                    <a:pt x="24" y="36"/>
                  </a:lnTo>
                  <a:lnTo>
                    <a:pt x="22" y="36"/>
                  </a:lnTo>
                  <a:lnTo>
                    <a:pt x="21" y="36"/>
                  </a:lnTo>
                  <a:lnTo>
                    <a:pt x="20" y="36"/>
                  </a:lnTo>
                  <a:lnTo>
                    <a:pt x="18" y="36"/>
                  </a:lnTo>
                  <a:lnTo>
                    <a:pt x="17" y="36"/>
                  </a:lnTo>
                  <a:lnTo>
                    <a:pt x="15" y="35"/>
                  </a:lnTo>
                  <a:lnTo>
                    <a:pt x="15" y="36"/>
                  </a:lnTo>
                  <a:lnTo>
                    <a:pt x="14" y="36"/>
                  </a:lnTo>
                  <a:lnTo>
                    <a:pt x="14" y="37"/>
                  </a:lnTo>
                  <a:lnTo>
                    <a:pt x="13" y="37"/>
                  </a:lnTo>
                  <a:lnTo>
                    <a:pt x="13" y="39"/>
                  </a:lnTo>
                  <a:lnTo>
                    <a:pt x="11" y="39"/>
                  </a:lnTo>
                  <a:lnTo>
                    <a:pt x="10" y="40"/>
                  </a:lnTo>
                  <a:lnTo>
                    <a:pt x="9" y="40"/>
                  </a:lnTo>
                  <a:lnTo>
                    <a:pt x="9" y="42"/>
                  </a:lnTo>
                  <a:lnTo>
                    <a:pt x="7" y="42"/>
                  </a:lnTo>
                  <a:lnTo>
                    <a:pt x="7" y="43"/>
                  </a:lnTo>
                  <a:lnTo>
                    <a:pt x="5" y="43"/>
                  </a:lnTo>
                  <a:lnTo>
                    <a:pt x="5" y="44"/>
                  </a:lnTo>
                  <a:lnTo>
                    <a:pt x="4" y="44"/>
                  </a:lnTo>
                  <a:lnTo>
                    <a:pt x="3" y="44"/>
                  </a:lnTo>
                  <a:lnTo>
                    <a:pt x="1" y="44"/>
                  </a:lnTo>
                  <a:lnTo>
                    <a:pt x="1" y="43"/>
                  </a:lnTo>
                  <a:lnTo>
                    <a:pt x="0" y="41"/>
                  </a:lnTo>
                  <a:lnTo>
                    <a:pt x="0" y="39"/>
                  </a:lnTo>
                  <a:lnTo>
                    <a:pt x="0" y="37"/>
                  </a:lnTo>
                  <a:lnTo>
                    <a:pt x="1" y="37"/>
                  </a:lnTo>
                  <a:lnTo>
                    <a:pt x="1" y="36"/>
                  </a:lnTo>
                  <a:lnTo>
                    <a:pt x="1" y="34"/>
                  </a:lnTo>
                  <a:lnTo>
                    <a:pt x="3" y="34"/>
                  </a:lnTo>
                  <a:lnTo>
                    <a:pt x="3" y="33"/>
                  </a:lnTo>
                  <a:lnTo>
                    <a:pt x="3" y="32"/>
                  </a:lnTo>
                  <a:lnTo>
                    <a:pt x="3" y="30"/>
                  </a:lnTo>
                  <a:lnTo>
                    <a:pt x="5" y="30"/>
                  </a:lnTo>
                  <a:lnTo>
                    <a:pt x="5" y="29"/>
                  </a:lnTo>
                  <a:lnTo>
                    <a:pt x="6" y="29"/>
                  </a:lnTo>
                  <a:lnTo>
                    <a:pt x="6" y="27"/>
                  </a:lnTo>
                  <a:lnTo>
                    <a:pt x="8" y="27"/>
                  </a:lnTo>
                  <a:lnTo>
                    <a:pt x="8" y="25"/>
                  </a:lnTo>
                  <a:lnTo>
                    <a:pt x="8" y="24"/>
                  </a:lnTo>
                  <a:lnTo>
                    <a:pt x="8" y="22"/>
                  </a:lnTo>
                  <a:lnTo>
                    <a:pt x="9" y="22"/>
                  </a:lnTo>
                  <a:lnTo>
                    <a:pt x="9" y="21"/>
                  </a:lnTo>
                  <a:lnTo>
                    <a:pt x="9" y="20"/>
                  </a:lnTo>
                  <a:lnTo>
                    <a:pt x="9" y="19"/>
                  </a:lnTo>
                  <a:lnTo>
                    <a:pt x="10" y="19"/>
                  </a:lnTo>
                  <a:lnTo>
                    <a:pt x="10" y="17"/>
                  </a:lnTo>
                  <a:lnTo>
                    <a:pt x="10" y="16"/>
                  </a:lnTo>
                  <a:lnTo>
                    <a:pt x="10" y="15"/>
                  </a:lnTo>
                  <a:lnTo>
                    <a:pt x="10" y="14"/>
                  </a:lnTo>
                  <a:lnTo>
                    <a:pt x="12" y="14"/>
                  </a:lnTo>
                  <a:lnTo>
                    <a:pt x="12" y="12"/>
                  </a:lnTo>
                  <a:lnTo>
                    <a:pt x="14" y="12"/>
                  </a:lnTo>
                  <a:lnTo>
                    <a:pt x="14" y="11"/>
                  </a:lnTo>
                  <a:lnTo>
                    <a:pt x="14" y="9"/>
                  </a:lnTo>
                  <a:lnTo>
                    <a:pt x="16" y="9"/>
                  </a:lnTo>
                  <a:lnTo>
                    <a:pt x="16" y="8"/>
                  </a:lnTo>
                  <a:lnTo>
                    <a:pt x="17" y="8"/>
                  </a:lnTo>
                  <a:lnTo>
                    <a:pt x="17" y="7"/>
                  </a:lnTo>
                  <a:lnTo>
                    <a:pt x="19" y="7"/>
                  </a:lnTo>
                  <a:lnTo>
                    <a:pt x="19" y="6"/>
                  </a:lnTo>
                  <a:lnTo>
                    <a:pt x="19" y="4"/>
                  </a:lnTo>
                  <a:lnTo>
                    <a:pt x="21" y="4"/>
                  </a:lnTo>
                  <a:lnTo>
                    <a:pt x="22" y="4"/>
                  </a:lnTo>
                  <a:lnTo>
                    <a:pt x="24" y="4"/>
                  </a:lnTo>
                  <a:lnTo>
                    <a:pt x="25" y="4"/>
                  </a:lnTo>
                  <a:lnTo>
                    <a:pt x="25" y="2"/>
                  </a:lnTo>
                  <a:lnTo>
                    <a:pt x="27" y="2"/>
                  </a:lnTo>
                  <a:lnTo>
                    <a:pt x="29" y="2"/>
                  </a:lnTo>
                  <a:lnTo>
                    <a:pt x="30" y="2"/>
                  </a:lnTo>
                  <a:lnTo>
                    <a:pt x="30" y="0"/>
                  </a:lnTo>
                  <a:lnTo>
                    <a:pt x="29" y="0"/>
                  </a:lnTo>
                  <a:lnTo>
                    <a:pt x="27" y="0"/>
                  </a:lnTo>
                </a:path>
              </a:pathLst>
            </a:custGeom>
            <a:solidFill>
              <a:srgbClr val="626200"/>
            </a:solidFill>
            <a:ln w="9525">
              <a:noFill/>
              <a:round/>
              <a:headEnd/>
              <a:tailEnd/>
            </a:ln>
          </p:spPr>
          <p:txBody>
            <a:bodyPr lIns="0" tIns="0" rIns="0" bIns="0"/>
            <a:lstStyle/>
            <a:p>
              <a:endParaRPr lang="en-US"/>
            </a:p>
          </p:txBody>
        </p:sp>
        <p:sp>
          <p:nvSpPr>
            <p:cNvPr id="5724" name="Freeform 15"/>
            <p:cNvSpPr>
              <a:spLocks/>
            </p:cNvSpPr>
            <p:nvPr/>
          </p:nvSpPr>
          <p:spPr bwMode="auto">
            <a:xfrm>
              <a:off x="233" y="3735"/>
              <a:ext cx="87" cy="35"/>
            </a:xfrm>
            <a:custGeom>
              <a:avLst/>
              <a:gdLst>
                <a:gd name="T0" fmla="*/ 37 w 87"/>
                <a:gd name="T1" fmla="*/ 1 h 35"/>
                <a:gd name="T2" fmla="*/ 35 w 87"/>
                <a:gd name="T3" fmla="*/ 3 h 35"/>
                <a:gd name="T4" fmla="*/ 31 w 87"/>
                <a:gd name="T5" fmla="*/ 5 h 35"/>
                <a:gd name="T6" fmla="*/ 29 w 87"/>
                <a:gd name="T7" fmla="*/ 5 h 35"/>
                <a:gd name="T8" fmla="*/ 23 w 87"/>
                <a:gd name="T9" fmla="*/ 7 h 35"/>
                <a:gd name="T10" fmla="*/ 16 w 87"/>
                <a:gd name="T11" fmla="*/ 7 h 35"/>
                <a:gd name="T12" fmla="*/ 7 w 87"/>
                <a:gd name="T13" fmla="*/ 8 h 35"/>
                <a:gd name="T14" fmla="*/ 1 w 87"/>
                <a:gd name="T15" fmla="*/ 8 h 35"/>
                <a:gd name="T16" fmla="*/ 2 w 87"/>
                <a:gd name="T17" fmla="*/ 9 h 35"/>
                <a:gd name="T18" fmla="*/ 6 w 87"/>
                <a:gd name="T19" fmla="*/ 12 h 35"/>
                <a:gd name="T20" fmla="*/ 11 w 87"/>
                <a:gd name="T21" fmla="*/ 14 h 35"/>
                <a:gd name="T22" fmla="*/ 12 w 87"/>
                <a:gd name="T23" fmla="*/ 16 h 35"/>
                <a:gd name="T24" fmla="*/ 16 w 87"/>
                <a:gd name="T25" fmla="*/ 18 h 35"/>
                <a:gd name="T26" fmla="*/ 19 w 87"/>
                <a:gd name="T27" fmla="*/ 19 h 35"/>
                <a:gd name="T28" fmla="*/ 23 w 87"/>
                <a:gd name="T29" fmla="*/ 21 h 35"/>
                <a:gd name="T30" fmla="*/ 27 w 87"/>
                <a:gd name="T31" fmla="*/ 21 h 35"/>
                <a:gd name="T32" fmla="*/ 31 w 87"/>
                <a:gd name="T33" fmla="*/ 23 h 35"/>
                <a:gd name="T34" fmla="*/ 36 w 87"/>
                <a:gd name="T35" fmla="*/ 25 h 35"/>
                <a:gd name="T36" fmla="*/ 41 w 87"/>
                <a:gd name="T37" fmla="*/ 27 h 35"/>
                <a:gd name="T38" fmla="*/ 45 w 87"/>
                <a:gd name="T39" fmla="*/ 28 h 35"/>
                <a:gd name="T40" fmla="*/ 50 w 87"/>
                <a:gd name="T41" fmla="*/ 30 h 35"/>
                <a:gd name="T42" fmla="*/ 56 w 87"/>
                <a:gd name="T43" fmla="*/ 32 h 35"/>
                <a:gd name="T44" fmla="*/ 62 w 87"/>
                <a:gd name="T45" fmla="*/ 34 h 35"/>
                <a:gd name="T46" fmla="*/ 68 w 87"/>
                <a:gd name="T47" fmla="*/ 34 h 35"/>
                <a:gd name="T48" fmla="*/ 73 w 87"/>
                <a:gd name="T49" fmla="*/ 33 h 35"/>
                <a:gd name="T50" fmla="*/ 77 w 87"/>
                <a:gd name="T51" fmla="*/ 30 h 35"/>
                <a:gd name="T52" fmla="*/ 83 w 87"/>
                <a:gd name="T53" fmla="*/ 27 h 35"/>
                <a:gd name="T54" fmla="*/ 86 w 87"/>
                <a:gd name="T55" fmla="*/ 24 h 35"/>
                <a:gd name="T56" fmla="*/ 86 w 87"/>
                <a:gd name="T57" fmla="*/ 22 h 35"/>
                <a:gd name="T58" fmla="*/ 85 w 87"/>
                <a:gd name="T59" fmla="*/ 19 h 35"/>
                <a:gd name="T60" fmla="*/ 86 w 87"/>
                <a:gd name="T61" fmla="*/ 16 h 35"/>
                <a:gd name="T62" fmla="*/ 86 w 87"/>
                <a:gd name="T63" fmla="*/ 13 h 35"/>
                <a:gd name="T64" fmla="*/ 85 w 87"/>
                <a:gd name="T65" fmla="*/ 12 h 35"/>
                <a:gd name="T66" fmla="*/ 80 w 87"/>
                <a:gd name="T67" fmla="*/ 12 h 35"/>
                <a:gd name="T68" fmla="*/ 76 w 87"/>
                <a:gd name="T69" fmla="*/ 12 h 35"/>
                <a:gd name="T70" fmla="*/ 73 w 87"/>
                <a:gd name="T71" fmla="*/ 12 h 35"/>
                <a:gd name="T72" fmla="*/ 71 w 87"/>
                <a:gd name="T73" fmla="*/ 12 h 35"/>
                <a:gd name="T74" fmla="*/ 64 w 87"/>
                <a:gd name="T75" fmla="*/ 12 h 35"/>
                <a:gd name="T76" fmla="*/ 56 w 87"/>
                <a:gd name="T77" fmla="*/ 10 h 35"/>
                <a:gd name="T78" fmla="*/ 48 w 87"/>
                <a:gd name="T79" fmla="*/ 10 h 35"/>
                <a:gd name="T80" fmla="*/ 45 w 87"/>
                <a:gd name="T81" fmla="*/ 8 h 35"/>
                <a:gd name="T82" fmla="*/ 40 w 87"/>
                <a:gd name="T83" fmla="*/ 8 h 35"/>
                <a:gd name="T84" fmla="*/ 37 w 87"/>
                <a:gd name="T85" fmla="*/ 6 h 35"/>
                <a:gd name="T86" fmla="*/ 35 w 87"/>
                <a:gd name="T87" fmla="*/ 4 h 35"/>
                <a:gd name="T88" fmla="*/ 35 w 87"/>
                <a:gd name="T89" fmla="*/ 2 h 35"/>
                <a:gd name="T90" fmla="*/ 35 w 87"/>
                <a:gd name="T91" fmla="*/ 2 h 35"/>
                <a:gd name="T92" fmla="*/ 35 w 87"/>
                <a:gd name="T93" fmla="*/ 1 h 35"/>
                <a:gd name="T94" fmla="*/ 35 w 87"/>
                <a:gd name="T95" fmla="*/ 1 h 35"/>
                <a:gd name="T96" fmla="*/ 37 w 87"/>
                <a:gd name="T97" fmla="*/ 0 h 35"/>
                <a:gd name="T98" fmla="*/ 37 w 87"/>
                <a:gd name="T99" fmla="*/ 0 h 35"/>
                <a:gd name="T100" fmla="*/ 37 w 87"/>
                <a:gd name="T101" fmla="*/ 0 h 35"/>
                <a:gd name="T102" fmla="*/ 37 w 87"/>
                <a:gd name="T103" fmla="*/ 0 h 35"/>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87"/>
                <a:gd name="T157" fmla="*/ 0 h 35"/>
                <a:gd name="T158" fmla="*/ 87 w 87"/>
                <a:gd name="T159" fmla="*/ 35 h 35"/>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87" h="35">
                  <a:moveTo>
                    <a:pt x="37" y="0"/>
                  </a:moveTo>
                  <a:lnTo>
                    <a:pt x="37" y="1"/>
                  </a:lnTo>
                  <a:lnTo>
                    <a:pt x="36" y="1"/>
                  </a:lnTo>
                  <a:lnTo>
                    <a:pt x="36" y="3"/>
                  </a:lnTo>
                  <a:lnTo>
                    <a:pt x="35" y="3"/>
                  </a:lnTo>
                  <a:lnTo>
                    <a:pt x="33" y="3"/>
                  </a:lnTo>
                  <a:lnTo>
                    <a:pt x="33" y="5"/>
                  </a:lnTo>
                  <a:lnTo>
                    <a:pt x="31" y="5"/>
                  </a:lnTo>
                  <a:lnTo>
                    <a:pt x="30" y="5"/>
                  </a:lnTo>
                  <a:lnTo>
                    <a:pt x="29" y="5"/>
                  </a:lnTo>
                  <a:lnTo>
                    <a:pt x="27" y="5"/>
                  </a:lnTo>
                  <a:lnTo>
                    <a:pt x="27" y="7"/>
                  </a:lnTo>
                  <a:lnTo>
                    <a:pt x="25" y="7"/>
                  </a:lnTo>
                  <a:lnTo>
                    <a:pt x="23" y="7"/>
                  </a:lnTo>
                  <a:lnTo>
                    <a:pt x="22" y="7"/>
                  </a:lnTo>
                  <a:lnTo>
                    <a:pt x="20" y="7"/>
                  </a:lnTo>
                  <a:lnTo>
                    <a:pt x="17" y="7"/>
                  </a:lnTo>
                  <a:lnTo>
                    <a:pt x="16" y="7"/>
                  </a:lnTo>
                  <a:lnTo>
                    <a:pt x="12" y="7"/>
                  </a:lnTo>
                  <a:lnTo>
                    <a:pt x="10" y="8"/>
                  </a:lnTo>
                  <a:lnTo>
                    <a:pt x="9" y="8"/>
                  </a:lnTo>
                  <a:lnTo>
                    <a:pt x="7" y="8"/>
                  </a:lnTo>
                  <a:lnTo>
                    <a:pt x="4" y="8"/>
                  </a:lnTo>
                  <a:lnTo>
                    <a:pt x="2" y="8"/>
                  </a:lnTo>
                  <a:lnTo>
                    <a:pt x="1" y="8"/>
                  </a:lnTo>
                  <a:lnTo>
                    <a:pt x="0" y="8"/>
                  </a:lnTo>
                  <a:lnTo>
                    <a:pt x="1" y="9"/>
                  </a:lnTo>
                  <a:lnTo>
                    <a:pt x="2" y="9"/>
                  </a:lnTo>
                  <a:lnTo>
                    <a:pt x="4" y="11"/>
                  </a:lnTo>
                  <a:lnTo>
                    <a:pt x="5" y="11"/>
                  </a:lnTo>
                  <a:lnTo>
                    <a:pt x="6" y="12"/>
                  </a:lnTo>
                  <a:lnTo>
                    <a:pt x="8" y="13"/>
                  </a:lnTo>
                  <a:lnTo>
                    <a:pt x="9" y="13"/>
                  </a:lnTo>
                  <a:lnTo>
                    <a:pt x="11" y="14"/>
                  </a:lnTo>
                  <a:lnTo>
                    <a:pt x="12" y="16"/>
                  </a:lnTo>
                  <a:lnTo>
                    <a:pt x="14" y="17"/>
                  </a:lnTo>
                  <a:lnTo>
                    <a:pt x="16" y="18"/>
                  </a:lnTo>
                  <a:lnTo>
                    <a:pt x="18" y="19"/>
                  </a:lnTo>
                  <a:lnTo>
                    <a:pt x="19" y="19"/>
                  </a:lnTo>
                  <a:lnTo>
                    <a:pt x="21" y="21"/>
                  </a:lnTo>
                  <a:lnTo>
                    <a:pt x="22" y="21"/>
                  </a:lnTo>
                  <a:lnTo>
                    <a:pt x="23" y="21"/>
                  </a:lnTo>
                  <a:lnTo>
                    <a:pt x="25" y="21"/>
                  </a:lnTo>
                  <a:lnTo>
                    <a:pt x="27" y="21"/>
                  </a:lnTo>
                  <a:lnTo>
                    <a:pt x="29" y="22"/>
                  </a:lnTo>
                  <a:lnTo>
                    <a:pt x="31" y="23"/>
                  </a:lnTo>
                  <a:lnTo>
                    <a:pt x="33" y="25"/>
                  </a:lnTo>
                  <a:lnTo>
                    <a:pt x="34" y="25"/>
                  </a:lnTo>
                  <a:lnTo>
                    <a:pt x="36" y="25"/>
                  </a:lnTo>
                  <a:lnTo>
                    <a:pt x="38" y="27"/>
                  </a:lnTo>
                  <a:lnTo>
                    <a:pt x="39" y="27"/>
                  </a:lnTo>
                  <a:lnTo>
                    <a:pt x="41" y="27"/>
                  </a:lnTo>
                  <a:lnTo>
                    <a:pt x="42" y="27"/>
                  </a:lnTo>
                  <a:lnTo>
                    <a:pt x="43" y="28"/>
                  </a:lnTo>
                  <a:lnTo>
                    <a:pt x="44" y="28"/>
                  </a:lnTo>
                  <a:lnTo>
                    <a:pt x="45" y="28"/>
                  </a:lnTo>
                  <a:lnTo>
                    <a:pt x="47" y="30"/>
                  </a:lnTo>
                  <a:lnTo>
                    <a:pt x="48" y="30"/>
                  </a:lnTo>
                  <a:lnTo>
                    <a:pt x="50" y="30"/>
                  </a:lnTo>
                  <a:lnTo>
                    <a:pt x="51" y="30"/>
                  </a:lnTo>
                  <a:lnTo>
                    <a:pt x="52" y="32"/>
                  </a:lnTo>
                  <a:lnTo>
                    <a:pt x="54" y="32"/>
                  </a:lnTo>
                  <a:lnTo>
                    <a:pt x="56" y="32"/>
                  </a:lnTo>
                  <a:lnTo>
                    <a:pt x="57" y="32"/>
                  </a:lnTo>
                  <a:lnTo>
                    <a:pt x="58" y="34"/>
                  </a:lnTo>
                  <a:lnTo>
                    <a:pt x="60" y="34"/>
                  </a:lnTo>
                  <a:lnTo>
                    <a:pt x="62" y="34"/>
                  </a:lnTo>
                  <a:lnTo>
                    <a:pt x="63" y="34"/>
                  </a:lnTo>
                  <a:lnTo>
                    <a:pt x="65" y="34"/>
                  </a:lnTo>
                  <a:lnTo>
                    <a:pt x="66" y="34"/>
                  </a:lnTo>
                  <a:lnTo>
                    <a:pt x="68" y="34"/>
                  </a:lnTo>
                  <a:lnTo>
                    <a:pt x="68" y="33"/>
                  </a:lnTo>
                  <a:lnTo>
                    <a:pt x="70" y="33"/>
                  </a:lnTo>
                  <a:lnTo>
                    <a:pt x="71" y="33"/>
                  </a:lnTo>
                  <a:lnTo>
                    <a:pt x="73" y="33"/>
                  </a:lnTo>
                  <a:lnTo>
                    <a:pt x="73" y="32"/>
                  </a:lnTo>
                  <a:lnTo>
                    <a:pt x="75" y="32"/>
                  </a:lnTo>
                  <a:lnTo>
                    <a:pt x="76" y="30"/>
                  </a:lnTo>
                  <a:lnTo>
                    <a:pt x="77" y="30"/>
                  </a:lnTo>
                  <a:lnTo>
                    <a:pt x="77" y="29"/>
                  </a:lnTo>
                  <a:lnTo>
                    <a:pt x="79" y="29"/>
                  </a:lnTo>
                  <a:lnTo>
                    <a:pt x="81" y="27"/>
                  </a:lnTo>
                  <a:lnTo>
                    <a:pt x="83" y="27"/>
                  </a:lnTo>
                  <a:lnTo>
                    <a:pt x="83" y="25"/>
                  </a:lnTo>
                  <a:lnTo>
                    <a:pt x="84" y="25"/>
                  </a:lnTo>
                  <a:lnTo>
                    <a:pt x="84" y="24"/>
                  </a:lnTo>
                  <a:lnTo>
                    <a:pt x="86" y="24"/>
                  </a:lnTo>
                  <a:lnTo>
                    <a:pt x="86" y="22"/>
                  </a:lnTo>
                  <a:lnTo>
                    <a:pt x="85" y="21"/>
                  </a:lnTo>
                  <a:lnTo>
                    <a:pt x="85" y="19"/>
                  </a:lnTo>
                  <a:lnTo>
                    <a:pt x="85" y="17"/>
                  </a:lnTo>
                  <a:lnTo>
                    <a:pt x="86" y="17"/>
                  </a:lnTo>
                  <a:lnTo>
                    <a:pt x="86" y="16"/>
                  </a:lnTo>
                  <a:lnTo>
                    <a:pt x="86" y="14"/>
                  </a:lnTo>
                  <a:lnTo>
                    <a:pt x="86" y="13"/>
                  </a:lnTo>
                  <a:lnTo>
                    <a:pt x="86" y="12"/>
                  </a:lnTo>
                  <a:lnTo>
                    <a:pt x="85" y="12"/>
                  </a:lnTo>
                  <a:lnTo>
                    <a:pt x="83" y="12"/>
                  </a:lnTo>
                  <a:lnTo>
                    <a:pt x="81" y="12"/>
                  </a:lnTo>
                  <a:lnTo>
                    <a:pt x="80" y="12"/>
                  </a:lnTo>
                  <a:lnTo>
                    <a:pt x="78" y="12"/>
                  </a:lnTo>
                  <a:lnTo>
                    <a:pt x="76" y="12"/>
                  </a:lnTo>
                  <a:lnTo>
                    <a:pt x="74" y="12"/>
                  </a:lnTo>
                  <a:lnTo>
                    <a:pt x="73" y="12"/>
                  </a:lnTo>
                  <a:lnTo>
                    <a:pt x="72" y="12"/>
                  </a:lnTo>
                  <a:lnTo>
                    <a:pt x="71" y="12"/>
                  </a:lnTo>
                  <a:lnTo>
                    <a:pt x="69" y="12"/>
                  </a:lnTo>
                  <a:lnTo>
                    <a:pt x="67" y="12"/>
                  </a:lnTo>
                  <a:lnTo>
                    <a:pt x="66" y="12"/>
                  </a:lnTo>
                  <a:lnTo>
                    <a:pt x="64" y="12"/>
                  </a:lnTo>
                  <a:lnTo>
                    <a:pt x="61" y="10"/>
                  </a:lnTo>
                  <a:lnTo>
                    <a:pt x="60" y="10"/>
                  </a:lnTo>
                  <a:lnTo>
                    <a:pt x="58" y="10"/>
                  </a:lnTo>
                  <a:lnTo>
                    <a:pt x="56" y="10"/>
                  </a:lnTo>
                  <a:lnTo>
                    <a:pt x="53" y="10"/>
                  </a:lnTo>
                  <a:lnTo>
                    <a:pt x="52" y="10"/>
                  </a:lnTo>
                  <a:lnTo>
                    <a:pt x="50" y="10"/>
                  </a:lnTo>
                  <a:lnTo>
                    <a:pt x="48" y="10"/>
                  </a:lnTo>
                  <a:lnTo>
                    <a:pt x="47" y="8"/>
                  </a:lnTo>
                  <a:lnTo>
                    <a:pt x="45" y="8"/>
                  </a:lnTo>
                  <a:lnTo>
                    <a:pt x="43" y="8"/>
                  </a:lnTo>
                  <a:lnTo>
                    <a:pt x="42" y="8"/>
                  </a:lnTo>
                  <a:lnTo>
                    <a:pt x="40" y="8"/>
                  </a:lnTo>
                  <a:lnTo>
                    <a:pt x="39" y="6"/>
                  </a:lnTo>
                  <a:lnTo>
                    <a:pt x="37" y="6"/>
                  </a:lnTo>
                  <a:lnTo>
                    <a:pt x="35" y="5"/>
                  </a:lnTo>
                  <a:lnTo>
                    <a:pt x="35" y="4"/>
                  </a:lnTo>
                  <a:lnTo>
                    <a:pt x="34" y="2"/>
                  </a:lnTo>
                  <a:lnTo>
                    <a:pt x="35" y="2"/>
                  </a:lnTo>
                  <a:lnTo>
                    <a:pt x="35" y="1"/>
                  </a:lnTo>
                  <a:lnTo>
                    <a:pt x="35" y="0"/>
                  </a:lnTo>
                  <a:lnTo>
                    <a:pt x="37" y="0"/>
                  </a:lnTo>
                </a:path>
              </a:pathLst>
            </a:custGeom>
            <a:solidFill>
              <a:srgbClr val="626200"/>
            </a:solidFill>
            <a:ln w="9525">
              <a:noFill/>
              <a:round/>
              <a:headEnd/>
              <a:tailEnd/>
            </a:ln>
          </p:spPr>
          <p:txBody>
            <a:bodyPr lIns="0" tIns="0" rIns="0" bIns="0"/>
            <a:lstStyle/>
            <a:p>
              <a:endParaRPr lang="en-US"/>
            </a:p>
          </p:txBody>
        </p:sp>
        <p:sp>
          <p:nvSpPr>
            <p:cNvPr id="5725" name="Freeform 16"/>
            <p:cNvSpPr>
              <a:spLocks/>
            </p:cNvSpPr>
            <p:nvPr/>
          </p:nvSpPr>
          <p:spPr bwMode="auto">
            <a:xfrm>
              <a:off x="312" y="3693"/>
              <a:ext cx="81" cy="20"/>
            </a:xfrm>
            <a:custGeom>
              <a:avLst/>
              <a:gdLst>
                <a:gd name="T0" fmla="*/ 2 w 81"/>
                <a:gd name="T1" fmla="*/ 16 h 20"/>
                <a:gd name="T2" fmla="*/ 6 w 81"/>
                <a:gd name="T3" fmla="*/ 17 h 20"/>
                <a:gd name="T4" fmla="*/ 11 w 81"/>
                <a:gd name="T5" fmla="*/ 17 h 20"/>
                <a:gd name="T6" fmla="*/ 18 w 81"/>
                <a:gd name="T7" fmla="*/ 19 h 20"/>
                <a:gd name="T8" fmla="*/ 24 w 81"/>
                <a:gd name="T9" fmla="*/ 19 h 20"/>
                <a:gd name="T10" fmla="*/ 30 w 81"/>
                <a:gd name="T11" fmla="*/ 19 h 20"/>
                <a:gd name="T12" fmla="*/ 35 w 81"/>
                <a:gd name="T13" fmla="*/ 19 h 20"/>
                <a:gd name="T14" fmla="*/ 43 w 81"/>
                <a:gd name="T15" fmla="*/ 19 h 20"/>
                <a:gd name="T16" fmla="*/ 50 w 81"/>
                <a:gd name="T17" fmla="*/ 17 h 20"/>
                <a:gd name="T18" fmla="*/ 56 w 81"/>
                <a:gd name="T19" fmla="*/ 15 h 20"/>
                <a:gd name="T20" fmla="*/ 61 w 81"/>
                <a:gd name="T21" fmla="*/ 13 h 20"/>
                <a:gd name="T22" fmla="*/ 66 w 81"/>
                <a:gd name="T23" fmla="*/ 13 h 20"/>
                <a:gd name="T24" fmla="*/ 68 w 81"/>
                <a:gd name="T25" fmla="*/ 13 h 20"/>
                <a:gd name="T26" fmla="*/ 71 w 81"/>
                <a:gd name="T27" fmla="*/ 12 h 20"/>
                <a:gd name="T28" fmla="*/ 74 w 81"/>
                <a:gd name="T29" fmla="*/ 12 h 20"/>
                <a:gd name="T30" fmla="*/ 77 w 81"/>
                <a:gd name="T31" fmla="*/ 12 h 20"/>
                <a:gd name="T32" fmla="*/ 77 w 81"/>
                <a:gd name="T33" fmla="*/ 10 h 20"/>
                <a:gd name="T34" fmla="*/ 77 w 81"/>
                <a:gd name="T35" fmla="*/ 9 h 20"/>
                <a:gd name="T36" fmla="*/ 77 w 81"/>
                <a:gd name="T37" fmla="*/ 7 h 20"/>
                <a:gd name="T38" fmla="*/ 77 w 81"/>
                <a:gd name="T39" fmla="*/ 7 h 20"/>
                <a:gd name="T40" fmla="*/ 77 w 81"/>
                <a:gd name="T41" fmla="*/ 4 h 20"/>
                <a:gd name="T42" fmla="*/ 78 w 81"/>
                <a:gd name="T43" fmla="*/ 2 h 20"/>
                <a:gd name="T44" fmla="*/ 78 w 81"/>
                <a:gd name="T45" fmla="*/ 2 h 20"/>
                <a:gd name="T46" fmla="*/ 79 w 81"/>
                <a:gd name="T47" fmla="*/ 2 h 20"/>
                <a:gd name="T48" fmla="*/ 80 w 81"/>
                <a:gd name="T49" fmla="*/ 1 h 20"/>
                <a:gd name="T50" fmla="*/ 80 w 81"/>
                <a:gd name="T51" fmla="*/ 1 h 20"/>
                <a:gd name="T52" fmla="*/ 80 w 81"/>
                <a:gd name="T53" fmla="*/ 0 h 20"/>
                <a:gd name="T54" fmla="*/ 80 w 81"/>
                <a:gd name="T55" fmla="*/ 1 h 20"/>
                <a:gd name="T56" fmla="*/ 78 w 81"/>
                <a:gd name="T57" fmla="*/ 1 h 20"/>
                <a:gd name="T58" fmla="*/ 77 w 81"/>
                <a:gd name="T59" fmla="*/ 2 h 20"/>
                <a:gd name="T60" fmla="*/ 74 w 81"/>
                <a:gd name="T61" fmla="*/ 2 h 20"/>
                <a:gd name="T62" fmla="*/ 73 w 81"/>
                <a:gd name="T63" fmla="*/ 2 h 20"/>
                <a:gd name="T64" fmla="*/ 71 w 81"/>
                <a:gd name="T65" fmla="*/ 4 h 20"/>
                <a:gd name="T66" fmla="*/ 68 w 81"/>
                <a:gd name="T67" fmla="*/ 6 h 20"/>
                <a:gd name="T68" fmla="*/ 63 w 81"/>
                <a:gd name="T69" fmla="*/ 6 h 20"/>
                <a:gd name="T70" fmla="*/ 61 w 81"/>
                <a:gd name="T71" fmla="*/ 8 h 20"/>
                <a:gd name="T72" fmla="*/ 59 w 81"/>
                <a:gd name="T73" fmla="*/ 9 h 20"/>
                <a:gd name="T74" fmla="*/ 58 w 81"/>
                <a:gd name="T75" fmla="*/ 9 h 20"/>
                <a:gd name="T76" fmla="*/ 56 w 81"/>
                <a:gd name="T77" fmla="*/ 9 h 20"/>
                <a:gd name="T78" fmla="*/ 53 w 81"/>
                <a:gd name="T79" fmla="*/ 9 h 20"/>
                <a:gd name="T80" fmla="*/ 50 w 81"/>
                <a:gd name="T81" fmla="*/ 10 h 20"/>
                <a:gd name="T82" fmla="*/ 46 w 81"/>
                <a:gd name="T83" fmla="*/ 10 h 20"/>
                <a:gd name="T84" fmla="*/ 41 w 81"/>
                <a:gd name="T85" fmla="*/ 10 h 20"/>
                <a:gd name="T86" fmla="*/ 40 w 81"/>
                <a:gd name="T87" fmla="*/ 10 h 20"/>
                <a:gd name="T88" fmla="*/ 36 w 81"/>
                <a:gd name="T89" fmla="*/ 10 h 20"/>
                <a:gd name="T90" fmla="*/ 33 w 81"/>
                <a:gd name="T91" fmla="*/ 10 h 20"/>
                <a:gd name="T92" fmla="*/ 29 w 81"/>
                <a:gd name="T93" fmla="*/ 10 h 20"/>
                <a:gd name="T94" fmla="*/ 28 w 81"/>
                <a:gd name="T95" fmla="*/ 10 h 20"/>
                <a:gd name="T96" fmla="*/ 26 w 81"/>
                <a:gd name="T97" fmla="*/ 12 h 20"/>
                <a:gd name="T98" fmla="*/ 22 w 81"/>
                <a:gd name="T99" fmla="*/ 13 h 20"/>
                <a:gd name="T100" fmla="*/ 15 w 81"/>
                <a:gd name="T101" fmla="*/ 13 h 20"/>
                <a:gd name="T102" fmla="*/ 10 w 81"/>
                <a:gd name="T103" fmla="*/ 15 h 20"/>
                <a:gd name="T104" fmla="*/ 4 w 81"/>
                <a:gd name="T105" fmla="*/ 15 h 20"/>
                <a:gd name="T106" fmla="*/ 2 w 81"/>
                <a:gd name="T107" fmla="*/ 15 h 20"/>
                <a:gd name="T108" fmla="*/ 2 w 81"/>
                <a:gd name="T109" fmla="*/ 15 h 20"/>
                <a:gd name="T110" fmla="*/ 2 w 81"/>
                <a:gd name="T111" fmla="*/ 15 h 20"/>
                <a:gd name="T112" fmla="*/ 2 w 81"/>
                <a:gd name="T113" fmla="*/ 15 h 20"/>
                <a:gd name="T114" fmla="*/ 2 w 81"/>
                <a:gd name="T115" fmla="*/ 15 h 20"/>
                <a:gd name="T116" fmla="*/ 0 w 81"/>
                <a:gd name="T117" fmla="*/ 15 h 2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81"/>
                <a:gd name="T178" fmla="*/ 0 h 20"/>
                <a:gd name="T179" fmla="*/ 81 w 81"/>
                <a:gd name="T180" fmla="*/ 20 h 20"/>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81" h="20">
                  <a:moveTo>
                    <a:pt x="0" y="15"/>
                  </a:moveTo>
                  <a:lnTo>
                    <a:pt x="1" y="16"/>
                  </a:lnTo>
                  <a:lnTo>
                    <a:pt x="2" y="16"/>
                  </a:lnTo>
                  <a:lnTo>
                    <a:pt x="4" y="16"/>
                  </a:lnTo>
                  <a:lnTo>
                    <a:pt x="6" y="17"/>
                  </a:lnTo>
                  <a:lnTo>
                    <a:pt x="8" y="17"/>
                  </a:lnTo>
                  <a:lnTo>
                    <a:pt x="9" y="17"/>
                  </a:lnTo>
                  <a:lnTo>
                    <a:pt x="11" y="17"/>
                  </a:lnTo>
                  <a:lnTo>
                    <a:pt x="14" y="19"/>
                  </a:lnTo>
                  <a:lnTo>
                    <a:pt x="16" y="19"/>
                  </a:lnTo>
                  <a:lnTo>
                    <a:pt x="18" y="19"/>
                  </a:lnTo>
                  <a:lnTo>
                    <a:pt x="20" y="19"/>
                  </a:lnTo>
                  <a:lnTo>
                    <a:pt x="22" y="19"/>
                  </a:lnTo>
                  <a:lnTo>
                    <a:pt x="24" y="19"/>
                  </a:lnTo>
                  <a:lnTo>
                    <a:pt x="26" y="19"/>
                  </a:lnTo>
                  <a:lnTo>
                    <a:pt x="27" y="19"/>
                  </a:lnTo>
                  <a:lnTo>
                    <a:pt x="30" y="19"/>
                  </a:lnTo>
                  <a:lnTo>
                    <a:pt x="31" y="19"/>
                  </a:lnTo>
                  <a:lnTo>
                    <a:pt x="34" y="19"/>
                  </a:lnTo>
                  <a:lnTo>
                    <a:pt x="35" y="19"/>
                  </a:lnTo>
                  <a:lnTo>
                    <a:pt x="39" y="19"/>
                  </a:lnTo>
                  <a:lnTo>
                    <a:pt x="40" y="19"/>
                  </a:lnTo>
                  <a:lnTo>
                    <a:pt x="43" y="19"/>
                  </a:lnTo>
                  <a:lnTo>
                    <a:pt x="44" y="17"/>
                  </a:lnTo>
                  <a:lnTo>
                    <a:pt x="48" y="17"/>
                  </a:lnTo>
                  <a:lnTo>
                    <a:pt x="50" y="17"/>
                  </a:lnTo>
                  <a:lnTo>
                    <a:pt x="52" y="17"/>
                  </a:lnTo>
                  <a:lnTo>
                    <a:pt x="54" y="15"/>
                  </a:lnTo>
                  <a:lnTo>
                    <a:pt x="56" y="15"/>
                  </a:lnTo>
                  <a:lnTo>
                    <a:pt x="58" y="15"/>
                  </a:lnTo>
                  <a:lnTo>
                    <a:pt x="60" y="15"/>
                  </a:lnTo>
                  <a:lnTo>
                    <a:pt x="61" y="13"/>
                  </a:lnTo>
                  <a:lnTo>
                    <a:pt x="63" y="13"/>
                  </a:lnTo>
                  <a:lnTo>
                    <a:pt x="64" y="13"/>
                  </a:lnTo>
                  <a:lnTo>
                    <a:pt x="66" y="13"/>
                  </a:lnTo>
                  <a:lnTo>
                    <a:pt x="68" y="13"/>
                  </a:lnTo>
                  <a:lnTo>
                    <a:pt x="69" y="13"/>
                  </a:lnTo>
                  <a:lnTo>
                    <a:pt x="69" y="12"/>
                  </a:lnTo>
                  <a:lnTo>
                    <a:pt x="71" y="12"/>
                  </a:lnTo>
                  <a:lnTo>
                    <a:pt x="72" y="12"/>
                  </a:lnTo>
                  <a:lnTo>
                    <a:pt x="74" y="12"/>
                  </a:lnTo>
                  <a:lnTo>
                    <a:pt x="76" y="12"/>
                  </a:lnTo>
                  <a:lnTo>
                    <a:pt x="77" y="12"/>
                  </a:lnTo>
                  <a:lnTo>
                    <a:pt x="77" y="10"/>
                  </a:lnTo>
                  <a:lnTo>
                    <a:pt x="77" y="9"/>
                  </a:lnTo>
                  <a:lnTo>
                    <a:pt x="77" y="7"/>
                  </a:lnTo>
                  <a:lnTo>
                    <a:pt x="77" y="5"/>
                  </a:lnTo>
                  <a:lnTo>
                    <a:pt x="77" y="4"/>
                  </a:lnTo>
                  <a:lnTo>
                    <a:pt x="77" y="2"/>
                  </a:lnTo>
                  <a:lnTo>
                    <a:pt x="78" y="2"/>
                  </a:lnTo>
                  <a:lnTo>
                    <a:pt x="79" y="2"/>
                  </a:lnTo>
                  <a:lnTo>
                    <a:pt x="79" y="1"/>
                  </a:lnTo>
                  <a:lnTo>
                    <a:pt x="80" y="1"/>
                  </a:lnTo>
                  <a:lnTo>
                    <a:pt x="80" y="0"/>
                  </a:lnTo>
                  <a:lnTo>
                    <a:pt x="80" y="1"/>
                  </a:lnTo>
                  <a:lnTo>
                    <a:pt x="79" y="1"/>
                  </a:lnTo>
                  <a:lnTo>
                    <a:pt x="78" y="1"/>
                  </a:lnTo>
                  <a:lnTo>
                    <a:pt x="77" y="1"/>
                  </a:lnTo>
                  <a:lnTo>
                    <a:pt x="77" y="2"/>
                  </a:lnTo>
                  <a:lnTo>
                    <a:pt x="76" y="2"/>
                  </a:lnTo>
                  <a:lnTo>
                    <a:pt x="74" y="2"/>
                  </a:lnTo>
                  <a:lnTo>
                    <a:pt x="73" y="2"/>
                  </a:lnTo>
                  <a:lnTo>
                    <a:pt x="72" y="2"/>
                  </a:lnTo>
                  <a:lnTo>
                    <a:pt x="72" y="4"/>
                  </a:lnTo>
                  <a:lnTo>
                    <a:pt x="71" y="4"/>
                  </a:lnTo>
                  <a:lnTo>
                    <a:pt x="70" y="4"/>
                  </a:lnTo>
                  <a:lnTo>
                    <a:pt x="68" y="4"/>
                  </a:lnTo>
                  <a:lnTo>
                    <a:pt x="68" y="6"/>
                  </a:lnTo>
                  <a:lnTo>
                    <a:pt x="67" y="6"/>
                  </a:lnTo>
                  <a:lnTo>
                    <a:pt x="65" y="6"/>
                  </a:lnTo>
                  <a:lnTo>
                    <a:pt x="63" y="6"/>
                  </a:lnTo>
                  <a:lnTo>
                    <a:pt x="63" y="8"/>
                  </a:lnTo>
                  <a:lnTo>
                    <a:pt x="61" y="8"/>
                  </a:lnTo>
                  <a:lnTo>
                    <a:pt x="59" y="8"/>
                  </a:lnTo>
                  <a:lnTo>
                    <a:pt x="59" y="9"/>
                  </a:lnTo>
                  <a:lnTo>
                    <a:pt x="58" y="9"/>
                  </a:lnTo>
                  <a:lnTo>
                    <a:pt x="56" y="9"/>
                  </a:lnTo>
                  <a:lnTo>
                    <a:pt x="54" y="9"/>
                  </a:lnTo>
                  <a:lnTo>
                    <a:pt x="53" y="9"/>
                  </a:lnTo>
                  <a:lnTo>
                    <a:pt x="51" y="9"/>
                  </a:lnTo>
                  <a:lnTo>
                    <a:pt x="51" y="10"/>
                  </a:lnTo>
                  <a:lnTo>
                    <a:pt x="50" y="10"/>
                  </a:lnTo>
                  <a:lnTo>
                    <a:pt x="48" y="10"/>
                  </a:lnTo>
                  <a:lnTo>
                    <a:pt x="46" y="10"/>
                  </a:lnTo>
                  <a:lnTo>
                    <a:pt x="44" y="10"/>
                  </a:lnTo>
                  <a:lnTo>
                    <a:pt x="43" y="10"/>
                  </a:lnTo>
                  <a:lnTo>
                    <a:pt x="41" y="10"/>
                  </a:lnTo>
                  <a:lnTo>
                    <a:pt x="40" y="10"/>
                  </a:lnTo>
                  <a:lnTo>
                    <a:pt x="38" y="10"/>
                  </a:lnTo>
                  <a:lnTo>
                    <a:pt x="36" y="10"/>
                  </a:lnTo>
                  <a:lnTo>
                    <a:pt x="35" y="10"/>
                  </a:lnTo>
                  <a:lnTo>
                    <a:pt x="33" y="10"/>
                  </a:lnTo>
                  <a:lnTo>
                    <a:pt x="31" y="10"/>
                  </a:lnTo>
                  <a:lnTo>
                    <a:pt x="29" y="10"/>
                  </a:lnTo>
                  <a:lnTo>
                    <a:pt x="28" y="10"/>
                  </a:lnTo>
                  <a:lnTo>
                    <a:pt x="27" y="10"/>
                  </a:lnTo>
                  <a:lnTo>
                    <a:pt x="27" y="12"/>
                  </a:lnTo>
                  <a:lnTo>
                    <a:pt x="26" y="12"/>
                  </a:lnTo>
                  <a:lnTo>
                    <a:pt x="25" y="12"/>
                  </a:lnTo>
                  <a:lnTo>
                    <a:pt x="23" y="12"/>
                  </a:lnTo>
                  <a:lnTo>
                    <a:pt x="22" y="13"/>
                  </a:lnTo>
                  <a:lnTo>
                    <a:pt x="20" y="13"/>
                  </a:lnTo>
                  <a:lnTo>
                    <a:pt x="18" y="13"/>
                  </a:lnTo>
                  <a:lnTo>
                    <a:pt x="15" y="13"/>
                  </a:lnTo>
                  <a:lnTo>
                    <a:pt x="13" y="15"/>
                  </a:lnTo>
                  <a:lnTo>
                    <a:pt x="12" y="15"/>
                  </a:lnTo>
                  <a:lnTo>
                    <a:pt x="10" y="15"/>
                  </a:lnTo>
                  <a:lnTo>
                    <a:pt x="7" y="15"/>
                  </a:lnTo>
                  <a:lnTo>
                    <a:pt x="6" y="15"/>
                  </a:lnTo>
                  <a:lnTo>
                    <a:pt x="4" y="15"/>
                  </a:lnTo>
                  <a:lnTo>
                    <a:pt x="2" y="15"/>
                  </a:lnTo>
                  <a:lnTo>
                    <a:pt x="0" y="15"/>
                  </a:lnTo>
                </a:path>
              </a:pathLst>
            </a:custGeom>
            <a:solidFill>
              <a:srgbClr val="626200"/>
            </a:solidFill>
            <a:ln w="9525">
              <a:noFill/>
              <a:round/>
              <a:headEnd/>
              <a:tailEnd/>
            </a:ln>
          </p:spPr>
          <p:txBody>
            <a:bodyPr lIns="0" tIns="0" rIns="0" bIns="0"/>
            <a:lstStyle/>
            <a:p>
              <a:endParaRPr lang="en-US"/>
            </a:p>
          </p:txBody>
        </p:sp>
        <p:sp>
          <p:nvSpPr>
            <p:cNvPr id="5726" name="Freeform 17"/>
            <p:cNvSpPr>
              <a:spLocks/>
            </p:cNvSpPr>
            <p:nvPr/>
          </p:nvSpPr>
          <p:spPr bwMode="auto">
            <a:xfrm>
              <a:off x="327" y="3748"/>
              <a:ext cx="77" cy="26"/>
            </a:xfrm>
            <a:custGeom>
              <a:avLst/>
              <a:gdLst>
                <a:gd name="T0" fmla="*/ 4 w 77"/>
                <a:gd name="T1" fmla="*/ 22 h 26"/>
                <a:gd name="T2" fmla="*/ 7 w 77"/>
                <a:gd name="T3" fmla="*/ 17 h 26"/>
                <a:gd name="T4" fmla="*/ 12 w 77"/>
                <a:gd name="T5" fmla="*/ 11 h 26"/>
                <a:gd name="T6" fmla="*/ 15 w 77"/>
                <a:gd name="T7" fmla="*/ 7 h 26"/>
                <a:gd name="T8" fmla="*/ 20 w 77"/>
                <a:gd name="T9" fmla="*/ 5 h 26"/>
                <a:gd name="T10" fmla="*/ 24 w 77"/>
                <a:gd name="T11" fmla="*/ 4 h 26"/>
                <a:gd name="T12" fmla="*/ 29 w 77"/>
                <a:gd name="T13" fmla="*/ 2 h 26"/>
                <a:gd name="T14" fmla="*/ 33 w 77"/>
                <a:gd name="T15" fmla="*/ 1 h 26"/>
                <a:gd name="T16" fmla="*/ 39 w 77"/>
                <a:gd name="T17" fmla="*/ 0 h 26"/>
                <a:gd name="T18" fmla="*/ 46 w 77"/>
                <a:gd name="T19" fmla="*/ 0 h 26"/>
                <a:gd name="T20" fmla="*/ 55 w 77"/>
                <a:gd name="T21" fmla="*/ 1 h 26"/>
                <a:gd name="T22" fmla="*/ 62 w 77"/>
                <a:gd name="T23" fmla="*/ 1 h 26"/>
                <a:gd name="T24" fmla="*/ 64 w 77"/>
                <a:gd name="T25" fmla="*/ 2 h 26"/>
                <a:gd name="T26" fmla="*/ 66 w 77"/>
                <a:gd name="T27" fmla="*/ 3 h 26"/>
                <a:gd name="T28" fmla="*/ 67 w 77"/>
                <a:gd name="T29" fmla="*/ 5 h 26"/>
                <a:gd name="T30" fmla="*/ 67 w 77"/>
                <a:gd name="T31" fmla="*/ 5 h 26"/>
                <a:gd name="T32" fmla="*/ 67 w 77"/>
                <a:gd name="T33" fmla="*/ 7 h 26"/>
                <a:gd name="T34" fmla="*/ 67 w 77"/>
                <a:gd name="T35" fmla="*/ 9 h 26"/>
                <a:gd name="T36" fmla="*/ 67 w 77"/>
                <a:gd name="T37" fmla="*/ 11 h 26"/>
                <a:gd name="T38" fmla="*/ 67 w 77"/>
                <a:gd name="T39" fmla="*/ 13 h 26"/>
                <a:gd name="T40" fmla="*/ 70 w 77"/>
                <a:gd name="T41" fmla="*/ 16 h 26"/>
                <a:gd name="T42" fmla="*/ 72 w 77"/>
                <a:gd name="T43" fmla="*/ 18 h 26"/>
                <a:gd name="T44" fmla="*/ 75 w 77"/>
                <a:gd name="T45" fmla="*/ 20 h 26"/>
                <a:gd name="T46" fmla="*/ 76 w 77"/>
                <a:gd name="T47" fmla="*/ 20 h 26"/>
                <a:gd name="T48" fmla="*/ 75 w 77"/>
                <a:gd name="T49" fmla="*/ 21 h 26"/>
                <a:gd name="T50" fmla="*/ 75 w 77"/>
                <a:gd name="T51" fmla="*/ 21 h 26"/>
                <a:gd name="T52" fmla="*/ 75 w 77"/>
                <a:gd name="T53" fmla="*/ 22 h 26"/>
                <a:gd name="T54" fmla="*/ 75 w 77"/>
                <a:gd name="T55" fmla="*/ 22 h 26"/>
                <a:gd name="T56" fmla="*/ 72 w 77"/>
                <a:gd name="T57" fmla="*/ 24 h 26"/>
                <a:gd name="T58" fmla="*/ 66 w 77"/>
                <a:gd name="T59" fmla="*/ 24 h 26"/>
                <a:gd name="T60" fmla="*/ 61 w 77"/>
                <a:gd name="T61" fmla="*/ 25 h 26"/>
                <a:gd name="T62" fmla="*/ 55 w 77"/>
                <a:gd name="T63" fmla="*/ 25 h 26"/>
                <a:gd name="T64" fmla="*/ 52 w 77"/>
                <a:gd name="T65" fmla="*/ 25 h 26"/>
                <a:gd name="T66" fmla="*/ 45 w 77"/>
                <a:gd name="T67" fmla="*/ 25 h 26"/>
                <a:gd name="T68" fmla="*/ 37 w 77"/>
                <a:gd name="T69" fmla="*/ 25 h 26"/>
                <a:gd name="T70" fmla="*/ 31 w 77"/>
                <a:gd name="T71" fmla="*/ 25 h 26"/>
                <a:gd name="T72" fmla="*/ 24 w 77"/>
                <a:gd name="T73" fmla="*/ 25 h 26"/>
                <a:gd name="T74" fmla="*/ 18 w 77"/>
                <a:gd name="T75" fmla="*/ 25 h 26"/>
                <a:gd name="T76" fmla="*/ 9 w 77"/>
                <a:gd name="T77" fmla="*/ 25 h 26"/>
                <a:gd name="T78" fmla="*/ 4 w 77"/>
                <a:gd name="T79" fmla="*/ 25 h 26"/>
                <a:gd name="T80" fmla="*/ 3 w 77"/>
                <a:gd name="T81" fmla="*/ 23 h 26"/>
                <a:gd name="T82" fmla="*/ 3 w 77"/>
                <a:gd name="T83" fmla="*/ 23 h 26"/>
                <a:gd name="T84" fmla="*/ 2 w 77"/>
                <a:gd name="T85" fmla="*/ 23 h 26"/>
                <a:gd name="T86" fmla="*/ 2 w 77"/>
                <a:gd name="T87" fmla="*/ 23 h 26"/>
                <a:gd name="T88" fmla="*/ 2 w 77"/>
                <a:gd name="T89" fmla="*/ 23 h 26"/>
                <a:gd name="T90" fmla="*/ 2 w 77"/>
                <a:gd name="T91" fmla="*/ 23 h 26"/>
                <a:gd name="T92" fmla="*/ 3 w 77"/>
                <a:gd name="T93" fmla="*/ 23 h 26"/>
                <a:gd name="T94" fmla="*/ 3 w 77"/>
                <a:gd name="T95" fmla="*/ 23 h 2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77"/>
                <a:gd name="T145" fmla="*/ 0 h 26"/>
                <a:gd name="T146" fmla="*/ 77 w 77"/>
                <a:gd name="T147" fmla="*/ 26 h 2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77" h="26">
                  <a:moveTo>
                    <a:pt x="3" y="22"/>
                  </a:moveTo>
                  <a:lnTo>
                    <a:pt x="4" y="22"/>
                  </a:lnTo>
                  <a:lnTo>
                    <a:pt x="4" y="20"/>
                  </a:lnTo>
                  <a:lnTo>
                    <a:pt x="6" y="20"/>
                  </a:lnTo>
                  <a:lnTo>
                    <a:pt x="6" y="18"/>
                  </a:lnTo>
                  <a:lnTo>
                    <a:pt x="7" y="17"/>
                  </a:lnTo>
                  <a:lnTo>
                    <a:pt x="7" y="15"/>
                  </a:lnTo>
                  <a:lnTo>
                    <a:pt x="9" y="14"/>
                  </a:lnTo>
                  <a:lnTo>
                    <a:pt x="10" y="13"/>
                  </a:lnTo>
                  <a:lnTo>
                    <a:pt x="12" y="11"/>
                  </a:lnTo>
                  <a:lnTo>
                    <a:pt x="12" y="9"/>
                  </a:lnTo>
                  <a:lnTo>
                    <a:pt x="14" y="9"/>
                  </a:lnTo>
                  <a:lnTo>
                    <a:pt x="14" y="8"/>
                  </a:lnTo>
                  <a:lnTo>
                    <a:pt x="15" y="7"/>
                  </a:lnTo>
                  <a:lnTo>
                    <a:pt x="15" y="5"/>
                  </a:lnTo>
                  <a:lnTo>
                    <a:pt x="17" y="5"/>
                  </a:lnTo>
                  <a:lnTo>
                    <a:pt x="18" y="5"/>
                  </a:lnTo>
                  <a:lnTo>
                    <a:pt x="20" y="5"/>
                  </a:lnTo>
                  <a:lnTo>
                    <a:pt x="20" y="4"/>
                  </a:lnTo>
                  <a:lnTo>
                    <a:pt x="21" y="4"/>
                  </a:lnTo>
                  <a:lnTo>
                    <a:pt x="23" y="4"/>
                  </a:lnTo>
                  <a:lnTo>
                    <a:pt x="24" y="4"/>
                  </a:lnTo>
                  <a:lnTo>
                    <a:pt x="24" y="2"/>
                  </a:lnTo>
                  <a:lnTo>
                    <a:pt x="26" y="2"/>
                  </a:lnTo>
                  <a:lnTo>
                    <a:pt x="28" y="2"/>
                  </a:lnTo>
                  <a:lnTo>
                    <a:pt x="29" y="2"/>
                  </a:lnTo>
                  <a:lnTo>
                    <a:pt x="29" y="1"/>
                  </a:lnTo>
                  <a:lnTo>
                    <a:pt x="31" y="1"/>
                  </a:lnTo>
                  <a:lnTo>
                    <a:pt x="33" y="1"/>
                  </a:lnTo>
                  <a:lnTo>
                    <a:pt x="33" y="0"/>
                  </a:lnTo>
                  <a:lnTo>
                    <a:pt x="35" y="0"/>
                  </a:lnTo>
                  <a:lnTo>
                    <a:pt x="37" y="0"/>
                  </a:lnTo>
                  <a:lnTo>
                    <a:pt x="39" y="0"/>
                  </a:lnTo>
                  <a:lnTo>
                    <a:pt x="40" y="0"/>
                  </a:lnTo>
                  <a:lnTo>
                    <a:pt x="43" y="0"/>
                  </a:lnTo>
                  <a:lnTo>
                    <a:pt x="45" y="0"/>
                  </a:lnTo>
                  <a:lnTo>
                    <a:pt x="46" y="0"/>
                  </a:lnTo>
                  <a:lnTo>
                    <a:pt x="48" y="0"/>
                  </a:lnTo>
                  <a:lnTo>
                    <a:pt x="52" y="1"/>
                  </a:lnTo>
                  <a:lnTo>
                    <a:pt x="53" y="1"/>
                  </a:lnTo>
                  <a:lnTo>
                    <a:pt x="55" y="1"/>
                  </a:lnTo>
                  <a:lnTo>
                    <a:pt x="57" y="1"/>
                  </a:lnTo>
                  <a:lnTo>
                    <a:pt x="58" y="1"/>
                  </a:lnTo>
                  <a:lnTo>
                    <a:pt x="60" y="1"/>
                  </a:lnTo>
                  <a:lnTo>
                    <a:pt x="62" y="1"/>
                  </a:lnTo>
                  <a:lnTo>
                    <a:pt x="63" y="2"/>
                  </a:lnTo>
                  <a:lnTo>
                    <a:pt x="64" y="2"/>
                  </a:lnTo>
                  <a:lnTo>
                    <a:pt x="66" y="3"/>
                  </a:lnTo>
                  <a:lnTo>
                    <a:pt x="67" y="5"/>
                  </a:lnTo>
                  <a:lnTo>
                    <a:pt x="67" y="7"/>
                  </a:lnTo>
                  <a:lnTo>
                    <a:pt x="67" y="9"/>
                  </a:lnTo>
                  <a:lnTo>
                    <a:pt x="67" y="10"/>
                  </a:lnTo>
                  <a:lnTo>
                    <a:pt x="67" y="11"/>
                  </a:lnTo>
                  <a:lnTo>
                    <a:pt x="67" y="13"/>
                  </a:lnTo>
                  <a:lnTo>
                    <a:pt x="68" y="14"/>
                  </a:lnTo>
                  <a:lnTo>
                    <a:pt x="70" y="16"/>
                  </a:lnTo>
                  <a:lnTo>
                    <a:pt x="71" y="17"/>
                  </a:lnTo>
                  <a:lnTo>
                    <a:pt x="72" y="18"/>
                  </a:lnTo>
                  <a:lnTo>
                    <a:pt x="74" y="20"/>
                  </a:lnTo>
                  <a:lnTo>
                    <a:pt x="75" y="20"/>
                  </a:lnTo>
                  <a:lnTo>
                    <a:pt x="76" y="20"/>
                  </a:lnTo>
                  <a:lnTo>
                    <a:pt x="75" y="20"/>
                  </a:lnTo>
                  <a:lnTo>
                    <a:pt x="75" y="21"/>
                  </a:lnTo>
                  <a:lnTo>
                    <a:pt x="75" y="22"/>
                  </a:lnTo>
                  <a:lnTo>
                    <a:pt x="75" y="24"/>
                  </a:lnTo>
                  <a:lnTo>
                    <a:pt x="73" y="24"/>
                  </a:lnTo>
                  <a:lnTo>
                    <a:pt x="72" y="24"/>
                  </a:lnTo>
                  <a:lnTo>
                    <a:pt x="70" y="24"/>
                  </a:lnTo>
                  <a:lnTo>
                    <a:pt x="69" y="24"/>
                  </a:lnTo>
                  <a:lnTo>
                    <a:pt x="67" y="24"/>
                  </a:lnTo>
                  <a:lnTo>
                    <a:pt x="66" y="24"/>
                  </a:lnTo>
                  <a:lnTo>
                    <a:pt x="64" y="24"/>
                  </a:lnTo>
                  <a:lnTo>
                    <a:pt x="64" y="25"/>
                  </a:lnTo>
                  <a:lnTo>
                    <a:pt x="62" y="25"/>
                  </a:lnTo>
                  <a:lnTo>
                    <a:pt x="61" y="25"/>
                  </a:lnTo>
                  <a:lnTo>
                    <a:pt x="59" y="25"/>
                  </a:lnTo>
                  <a:lnTo>
                    <a:pt x="58" y="25"/>
                  </a:lnTo>
                  <a:lnTo>
                    <a:pt x="57" y="25"/>
                  </a:lnTo>
                  <a:lnTo>
                    <a:pt x="55" y="25"/>
                  </a:lnTo>
                  <a:lnTo>
                    <a:pt x="53" y="25"/>
                  </a:lnTo>
                  <a:lnTo>
                    <a:pt x="52" y="25"/>
                  </a:lnTo>
                  <a:lnTo>
                    <a:pt x="50" y="25"/>
                  </a:lnTo>
                  <a:lnTo>
                    <a:pt x="48" y="25"/>
                  </a:lnTo>
                  <a:lnTo>
                    <a:pt x="46" y="25"/>
                  </a:lnTo>
                  <a:lnTo>
                    <a:pt x="45" y="25"/>
                  </a:lnTo>
                  <a:lnTo>
                    <a:pt x="42" y="25"/>
                  </a:lnTo>
                  <a:lnTo>
                    <a:pt x="40" y="25"/>
                  </a:lnTo>
                  <a:lnTo>
                    <a:pt x="39" y="25"/>
                  </a:lnTo>
                  <a:lnTo>
                    <a:pt x="37" y="25"/>
                  </a:lnTo>
                  <a:lnTo>
                    <a:pt x="35" y="25"/>
                  </a:lnTo>
                  <a:lnTo>
                    <a:pt x="33" y="25"/>
                  </a:lnTo>
                  <a:lnTo>
                    <a:pt x="32" y="25"/>
                  </a:lnTo>
                  <a:lnTo>
                    <a:pt x="31" y="25"/>
                  </a:lnTo>
                  <a:lnTo>
                    <a:pt x="29" y="25"/>
                  </a:lnTo>
                  <a:lnTo>
                    <a:pt x="28" y="25"/>
                  </a:lnTo>
                  <a:lnTo>
                    <a:pt x="26" y="25"/>
                  </a:lnTo>
                  <a:lnTo>
                    <a:pt x="24" y="25"/>
                  </a:lnTo>
                  <a:lnTo>
                    <a:pt x="23" y="25"/>
                  </a:lnTo>
                  <a:lnTo>
                    <a:pt x="21" y="25"/>
                  </a:lnTo>
                  <a:lnTo>
                    <a:pt x="19" y="25"/>
                  </a:lnTo>
                  <a:lnTo>
                    <a:pt x="18" y="25"/>
                  </a:lnTo>
                  <a:lnTo>
                    <a:pt x="14" y="25"/>
                  </a:lnTo>
                  <a:lnTo>
                    <a:pt x="12" y="25"/>
                  </a:lnTo>
                  <a:lnTo>
                    <a:pt x="11" y="25"/>
                  </a:lnTo>
                  <a:lnTo>
                    <a:pt x="9" y="25"/>
                  </a:lnTo>
                  <a:lnTo>
                    <a:pt x="7" y="25"/>
                  </a:lnTo>
                  <a:lnTo>
                    <a:pt x="5" y="25"/>
                  </a:lnTo>
                  <a:lnTo>
                    <a:pt x="4" y="25"/>
                  </a:lnTo>
                  <a:lnTo>
                    <a:pt x="3" y="23"/>
                  </a:lnTo>
                  <a:lnTo>
                    <a:pt x="2" y="23"/>
                  </a:lnTo>
                  <a:lnTo>
                    <a:pt x="0" y="23"/>
                  </a:lnTo>
                  <a:lnTo>
                    <a:pt x="2" y="23"/>
                  </a:lnTo>
                  <a:lnTo>
                    <a:pt x="3" y="23"/>
                  </a:lnTo>
                  <a:lnTo>
                    <a:pt x="3" y="22"/>
                  </a:lnTo>
                </a:path>
              </a:pathLst>
            </a:custGeom>
            <a:solidFill>
              <a:srgbClr val="626200"/>
            </a:solidFill>
            <a:ln w="9525">
              <a:noFill/>
              <a:round/>
              <a:headEnd/>
              <a:tailEnd/>
            </a:ln>
          </p:spPr>
          <p:txBody>
            <a:bodyPr lIns="0" tIns="0" rIns="0" bIns="0"/>
            <a:lstStyle/>
            <a:p>
              <a:endParaRPr lang="en-US"/>
            </a:p>
          </p:txBody>
        </p:sp>
        <p:sp>
          <p:nvSpPr>
            <p:cNvPr id="5727" name="Freeform 18"/>
            <p:cNvSpPr>
              <a:spLocks/>
            </p:cNvSpPr>
            <p:nvPr/>
          </p:nvSpPr>
          <p:spPr bwMode="auto">
            <a:xfrm>
              <a:off x="410" y="3732"/>
              <a:ext cx="54" cy="37"/>
            </a:xfrm>
            <a:custGeom>
              <a:avLst/>
              <a:gdLst>
                <a:gd name="T0" fmla="*/ 1 w 54"/>
                <a:gd name="T1" fmla="*/ 14 h 37"/>
                <a:gd name="T2" fmla="*/ 1 w 54"/>
                <a:gd name="T3" fmla="*/ 18 h 37"/>
                <a:gd name="T4" fmla="*/ 0 w 54"/>
                <a:gd name="T5" fmla="*/ 23 h 37"/>
                <a:gd name="T6" fmla="*/ 1 w 54"/>
                <a:gd name="T7" fmla="*/ 29 h 37"/>
                <a:gd name="T8" fmla="*/ 3 w 54"/>
                <a:gd name="T9" fmla="*/ 34 h 37"/>
                <a:gd name="T10" fmla="*/ 4 w 54"/>
                <a:gd name="T11" fmla="*/ 36 h 37"/>
                <a:gd name="T12" fmla="*/ 9 w 54"/>
                <a:gd name="T13" fmla="*/ 36 h 37"/>
                <a:gd name="T14" fmla="*/ 16 w 54"/>
                <a:gd name="T15" fmla="*/ 34 h 37"/>
                <a:gd name="T16" fmla="*/ 25 w 54"/>
                <a:gd name="T17" fmla="*/ 31 h 37"/>
                <a:gd name="T18" fmla="*/ 32 w 54"/>
                <a:gd name="T19" fmla="*/ 29 h 37"/>
                <a:gd name="T20" fmla="*/ 36 w 54"/>
                <a:gd name="T21" fmla="*/ 28 h 37"/>
                <a:gd name="T22" fmla="*/ 39 w 54"/>
                <a:gd name="T23" fmla="*/ 28 h 37"/>
                <a:gd name="T24" fmla="*/ 42 w 54"/>
                <a:gd name="T25" fmla="*/ 25 h 37"/>
                <a:gd name="T26" fmla="*/ 46 w 54"/>
                <a:gd name="T27" fmla="*/ 24 h 37"/>
                <a:gd name="T28" fmla="*/ 49 w 54"/>
                <a:gd name="T29" fmla="*/ 22 h 37"/>
                <a:gd name="T30" fmla="*/ 51 w 54"/>
                <a:gd name="T31" fmla="*/ 22 h 37"/>
                <a:gd name="T32" fmla="*/ 52 w 54"/>
                <a:gd name="T33" fmla="*/ 20 h 37"/>
                <a:gd name="T34" fmla="*/ 52 w 54"/>
                <a:gd name="T35" fmla="*/ 19 h 37"/>
                <a:gd name="T36" fmla="*/ 52 w 54"/>
                <a:gd name="T37" fmla="*/ 15 h 37"/>
                <a:gd name="T38" fmla="*/ 50 w 54"/>
                <a:gd name="T39" fmla="*/ 13 h 37"/>
                <a:gd name="T40" fmla="*/ 50 w 54"/>
                <a:gd name="T41" fmla="*/ 10 h 37"/>
                <a:gd name="T42" fmla="*/ 50 w 54"/>
                <a:gd name="T43" fmla="*/ 8 h 37"/>
                <a:gd name="T44" fmla="*/ 50 w 54"/>
                <a:gd name="T45" fmla="*/ 8 h 37"/>
                <a:gd name="T46" fmla="*/ 50 w 54"/>
                <a:gd name="T47" fmla="*/ 8 h 37"/>
                <a:gd name="T48" fmla="*/ 50 w 54"/>
                <a:gd name="T49" fmla="*/ 6 h 37"/>
                <a:gd name="T50" fmla="*/ 50 w 54"/>
                <a:gd name="T51" fmla="*/ 4 h 37"/>
                <a:gd name="T52" fmla="*/ 50 w 54"/>
                <a:gd name="T53" fmla="*/ 3 h 37"/>
                <a:gd name="T54" fmla="*/ 48 w 54"/>
                <a:gd name="T55" fmla="*/ 3 h 37"/>
                <a:gd name="T56" fmla="*/ 46 w 54"/>
                <a:gd name="T57" fmla="*/ 3 h 37"/>
                <a:gd name="T58" fmla="*/ 45 w 54"/>
                <a:gd name="T59" fmla="*/ 2 h 37"/>
                <a:gd name="T60" fmla="*/ 45 w 54"/>
                <a:gd name="T61" fmla="*/ 1 h 37"/>
                <a:gd name="T62" fmla="*/ 44 w 54"/>
                <a:gd name="T63" fmla="*/ 1 h 37"/>
                <a:gd name="T64" fmla="*/ 41 w 54"/>
                <a:gd name="T65" fmla="*/ 1 h 37"/>
                <a:gd name="T66" fmla="*/ 37 w 54"/>
                <a:gd name="T67" fmla="*/ 3 h 37"/>
                <a:gd name="T68" fmla="*/ 36 w 54"/>
                <a:gd name="T69" fmla="*/ 3 h 37"/>
                <a:gd name="T70" fmla="*/ 32 w 54"/>
                <a:gd name="T71" fmla="*/ 5 h 37"/>
                <a:gd name="T72" fmla="*/ 31 w 54"/>
                <a:gd name="T73" fmla="*/ 6 h 37"/>
                <a:gd name="T74" fmla="*/ 28 w 54"/>
                <a:gd name="T75" fmla="*/ 7 h 37"/>
                <a:gd name="T76" fmla="*/ 23 w 54"/>
                <a:gd name="T77" fmla="*/ 8 h 37"/>
                <a:gd name="T78" fmla="*/ 16 w 54"/>
                <a:gd name="T79" fmla="*/ 10 h 37"/>
                <a:gd name="T80" fmla="*/ 10 w 54"/>
                <a:gd name="T81" fmla="*/ 12 h 37"/>
                <a:gd name="T82" fmla="*/ 5 w 54"/>
                <a:gd name="T83" fmla="*/ 12 h 37"/>
                <a:gd name="T84" fmla="*/ 4 w 54"/>
                <a:gd name="T85" fmla="*/ 12 h 37"/>
                <a:gd name="T86" fmla="*/ 3 w 54"/>
                <a:gd name="T87" fmla="*/ 12 h 37"/>
                <a:gd name="T88" fmla="*/ 3 w 54"/>
                <a:gd name="T89" fmla="*/ 12 h 37"/>
                <a:gd name="T90" fmla="*/ 3 w 54"/>
                <a:gd name="T91" fmla="*/ 12 h 37"/>
                <a:gd name="T92" fmla="*/ 2 w 54"/>
                <a:gd name="T93" fmla="*/ 12 h 37"/>
                <a:gd name="T94" fmla="*/ 2 w 54"/>
                <a:gd name="T95" fmla="*/ 12 h 37"/>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54"/>
                <a:gd name="T145" fmla="*/ 0 h 37"/>
                <a:gd name="T146" fmla="*/ 54 w 54"/>
                <a:gd name="T147" fmla="*/ 37 h 37"/>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54" h="37">
                  <a:moveTo>
                    <a:pt x="1" y="12"/>
                  </a:moveTo>
                  <a:lnTo>
                    <a:pt x="1" y="13"/>
                  </a:lnTo>
                  <a:lnTo>
                    <a:pt x="1" y="14"/>
                  </a:lnTo>
                  <a:lnTo>
                    <a:pt x="1" y="16"/>
                  </a:lnTo>
                  <a:lnTo>
                    <a:pt x="1" y="18"/>
                  </a:lnTo>
                  <a:lnTo>
                    <a:pt x="1" y="20"/>
                  </a:lnTo>
                  <a:lnTo>
                    <a:pt x="1" y="21"/>
                  </a:lnTo>
                  <a:lnTo>
                    <a:pt x="0" y="23"/>
                  </a:lnTo>
                  <a:lnTo>
                    <a:pt x="1" y="26"/>
                  </a:lnTo>
                  <a:lnTo>
                    <a:pt x="1" y="28"/>
                  </a:lnTo>
                  <a:lnTo>
                    <a:pt x="1" y="29"/>
                  </a:lnTo>
                  <a:lnTo>
                    <a:pt x="1" y="31"/>
                  </a:lnTo>
                  <a:lnTo>
                    <a:pt x="3" y="33"/>
                  </a:lnTo>
                  <a:lnTo>
                    <a:pt x="3" y="34"/>
                  </a:lnTo>
                  <a:lnTo>
                    <a:pt x="3" y="36"/>
                  </a:lnTo>
                  <a:lnTo>
                    <a:pt x="4" y="36"/>
                  </a:lnTo>
                  <a:lnTo>
                    <a:pt x="5" y="36"/>
                  </a:lnTo>
                  <a:lnTo>
                    <a:pt x="7" y="36"/>
                  </a:lnTo>
                  <a:lnTo>
                    <a:pt x="9" y="36"/>
                  </a:lnTo>
                  <a:lnTo>
                    <a:pt x="11" y="36"/>
                  </a:lnTo>
                  <a:lnTo>
                    <a:pt x="13" y="34"/>
                  </a:lnTo>
                  <a:lnTo>
                    <a:pt x="16" y="34"/>
                  </a:lnTo>
                  <a:lnTo>
                    <a:pt x="20" y="32"/>
                  </a:lnTo>
                  <a:lnTo>
                    <a:pt x="21" y="32"/>
                  </a:lnTo>
                  <a:lnTo>
                    <a:pt x="25" y="31"/>
                  </a:lnTo>
                  <a:lnTo>
                    <a:pt x="27" y="31"/>
                  </a:lnTo>
                  <a:lnTo>
                    <a:pt x="31" y="29"/>
                  </a:lnTo>
                  <a:lnTo>
                    <a:pt x="32" y="29"/>
                  </a:lnTo>
                  <a:lnTo>
                    <a:pt x="34" y="29"/>
                  </a:lnTo>
                  <a:lnTo>
                    <a:pt x="36" y="28"/>
                  </a:lnTo>
                  <a:lnTo>
                    <a:pt x="37" y="28"/>
                  </a:lnTo>
                  <a:lnTo>
                    <a:pt x="39" y="28"/>
                  </a:lnTo>
                  <a:lnTo>
                    <a:pt x="41" y="26"/>
                  </a:lnTo>
                  <a:lnTo>
                    <a:pt x="42" y="25"/>
                  </a:lnTo>
                  <a:lnTo>
                    <a:pt x="44" y="25"/>
                  </a:lnTo>
                  <a:lnTo>
                    <a:pt x="46" y="24"/>
                  </a:lnTo>
                  <a:lnTo>
                    <a:pt x="48" y="24"/>
                  </a:lnTo>
                  <a:lnTo>
                    <a:pt x="49" y="22"/>
                  </a:lnTo>
                  <a:lnTo>
                    <a:pt x="51" y="22"/>
                  </a:lnTo>
                  <a:lnTo>
                    <a:pt x="53" y="20"/>
                  </a:lnTo>
                  <a:lnTo>
                    <a:pt x="52" y="20"/>
                  </a:lnTo>
                  <a:lnTo>
                    <a:pt x="52" y="19"/>
                  </a:lnTo>
                  <a:lnTo>
                    <a:pt x="52" y="17"/>
                  </a:lnTo>
                  <a:lnTo>
                    <a:pt x="52" y="16"/>
                  </a:lnTo>
                  <a:lnTo>
                    <a:pt x="52" y="15"/>
                  </a:lnTo>
                  <a:lnTo>
                    <a:pt x="50" y="15"/>
                  </a:lnTo>
                  <a:lnTo>
                    <a:pt x="50" y="13"/>
                  </a:lnTo>
                  <a:lnTo>
                    <a:pt x="50" y="11"/>
                  </a:lnTo>
                  <a:lnTo>
                    <a:pt x="50" y="10"/>
                  </a:lnTo>
                  <a:lnTo>
                    <a:pt x="50" y="8"/>
                  </a:lnTo>
                  <a:lnTo>
                    <a:pt x="50" y="6"/>
                  </a:lnTo>
                  <a:lnTo>
                    <a:pt x="50" y="4"/>
                  </a:lnTo>
                  <a:lnTo>
                    <a:pt x="50" y="3"/>
                  </a:lnTo>
                  <a:lnTo>
                    <a:pt x="49" y="3"/>
                  </a:lnTo>
                  <a:lnTo>
                    <a:pt x="48" y="3"/>
                  </a:lnTo>
                  <a:lnTo>
                    <a:pt x="46" y="3"/>
                  </a:lnTo>
                  <a:lnTo>
                    <a:pt x="46" y="2"/>
                  </a:lnTo>
                  <a:lnTo>
                    <a:pt x="45" y="2"/>
                  </a:lnTo>
                  <a:lnTo>
                    <a:pt x="45" y="1"/>
                  </a:lnTo>
                  <a:lnTo>
                    <a:pt x="44" y="1"/>
                  </a:lnTo>
                  <a:lnTo>
                    <a:pt x="44" y="0"/>
                  </a:lnTo>
                  <a:lnTo>
                    <a:pt x="42" y="1"/>
                  </a:lnTo>
                  <a:lnTo>
                    <a:pt x="41" y="1"/>
                  </a:lnTo>
                  <a:lnTo>
                    <a:pt x="39" y="2"/>
                  </a:lnTo>
                  <a:lnTo>
                    <a:pt x="37" y="3"/>
                  </a:lnTo>
                  <a:lnTo>
                    <a:pt x="36" y="3"/>
                  </a:lnTo>
                  <a:lnTo>
                    <a:pt x="34" y="5"/>
                  </a:lnTo>
                  <a:lnTo>
                    <a:pt x="32" y="5"/>
                  </a:lnTo>
                  <a:lnTo>
                    <a:pt x="31" y="6"/>
                  </a:lnTo>
                  <a:lnTo>
                    <a:pt x="29" y="6"/>
                  </a:lnTo>
                  <a:lnTo>
                    <a:pt x="28" y="7"/>
                  </a:lnTo>
                  <a:lnTo>
                    <a:pt x="26" y="7"/>
                  </a:lnTo>
                  <a:lnTo>
                    <a:pt x="24" y="8"/>
                  </a:lnTo>
                  <a:lnTo>
                    <a:pt x="23" y="8"/>
                  </a:lnTo>
                  <a:lnTo>
                    <a:pt x="19" y="10"/>
                  </a:lnTo>
                  <a:lnTo>
                    <a:pt x="17" y="10"/>
                  </a:lnTo>
                  <a:lnTo>
                    <a:pt x="16" y="10"/>
                  </a:lnTo>
                  <a:lnTo>
                    <a:pt x="14" y="10"/>
                  </a:lnTo>
                  <a:lnTo>
                    <a:pt x="11" y="12"/>
                  </a:lnTo>
                  <a:lnTo>
                    <a:pt x="10" y="12"/>
                  </a:lnTo>
                  <a:lnTo>
                    <a:pt x="8" y="12"/>
                  </a:lnTo>
                  <a:lnTo>
                    <a:pt x="7" y="12"/>
                  </a:lnTo>
                  <a:lnTo>
                    <a:pt x="5" y="12"/>
                  </a:lnTo>
                  <a:lnTo>
                    <a:pt x="4" y="12"/>
                  </a:lnTo>
                  <a:lnTo>
                    <a:pt x="3" y="12"/>
                  </a:lnTo>
                  <a:lnTo>
                    <a:pt x="2" y="12"/>
                  </a:lnTo>
                  <a:lnTo>
                    <a:pt x="1" y="12"/>
                  </a:lnTo>
                </a:path>
              </a:pathLst>
            </a:custGeom>
            <a:solidFill>
              <a:srgbClr val="626200"/>
            </a:solidFill>
            <a:ln w="9525">
              <a:noFill/>
              <a:round/>
              <a:headEnd/>
              <a:tailEnd/>
            </a:ln>
          </p:spPr>
          <p:txBody>
            <a:bodyPr lIns="0" tIns="0" rIns="0" bIns="0"/>
            <a:lstStyle/>
            <a:p>
              <a:endParaRPr lang="en-US"/>
            </a:p>
          </p:txBody>
        </p:sp>
        <p:sp>
          <p:nvSpPr>
            <p:cNvPr id="5728" name="Freeform 19"/>
            <p:cNvSpPr>
              <a:spLocks/>
            </p:cNvSpPr>
            <p:nvPr/>
          </p:nvSpPr>
          <p:spPr bwMode="auto">
            <a:xfrm>
              <a:off x="448" y="3706"/>
              <a:ext cx="33" cy="32"/>
            </a:xfrm>
            <a:custGeom>
              <a:avLst/>
              <a:gdLst>
                <a:gd name="T0" fmla="*/ 25 w 33"/>
                <a:gd name="T1" fmla="*/ 31 h 32"/>
                <a:gd name="T2" fmla="*/ 21 w 33"/>
                <a:gd name="T3" fmla="*/ 30 h 32"/>
                <a:gd name="T4" fmla="*/ 19 w 33"/>
                <a:gd name="T5" fmla="*/ 28 h 32"/>
                <a:gd name="T6" fmla="*/ 14 w 33"/>
                <a:gd name="T7" fmla="*/ 27 h 32"/>
                <a:gd name="T8" fmla="*/ 14 w 33"/>
                <a:gd name="T9" fmla="*/ 24 h 32"/>
                <a:gd name="T10" fmla="*/ 12 w 33"/>
                <a:gd name="T11" fmla="*/ 22 h 32"/>
                <a:gd name="T12" fmla="*/ 12 w 33"/>
                <a:gd name="T13" fmla="*/ 21 h 32"/>
                <a:gd name="T14" fmla="*/ 11 w 33"/>
                <a:gd name="T15" fmla="*/ 18 h 32"/>
                <a:gd name="T16" fmla="*/ 11 w 33"/>
                <a:gd name="T17" fmla="*/ 15 h 32"/>
                <a:gd name="T18" fmla="*/ 10 w 33"/>
                <a:gd name="T19" fmla="*/ 13 h 32"/>
                <a:gd name="T20" fmla="*/ 10 w 33"/>
                <a:gd name="T21" fmla="*/ 10 h 32"/>
                <a:gd name="T22" fmla="*/ 8 w 33"/>
                <a:gd name="T23" fmla="*/ 10 h 32"/>
                <a:gd name="T24" fmla="*/ 7 w 33"/>
                <a:gd name="T25" fmla="*/ 10 h 32"/>
                <a:gd name="T26" fmla="*/ 6 w 33"/>
                <a:gd name="T27" fmla="*/ 9 h 32"/>
                <a:gd name="T28" fmla="*/ 6 w 33"/>
                <a:gd name="T29" fmla="*/ 9 h 32"/>
                <a:gd name="T30" fmla="*/ 6 w 33"/>
                <a:gd name="T31" fmla="*/ 9 h 32"/>
                <a:gd name="T32" fmla="*/ 4 w 33"/>
                <a:gd name="T33" fmla="*/ 7 h 32"/>
                <a:gd name="T34" fmla="*/ 2 w 33"/>
                <a:gd name="T35" fmla="*/ 7 h 32"/>
                <a:gd name="T36" fmla="*/ 2 w 33"/>
                <a:gd name="T37" fmla="*/ 5 h 32"/>
                <a:gd name="T38" fmla="*/ 0 w 33"/>
                <a:gd name="T39" fmla="*/ 5 h 32"/>
                <a:gd name="T40" fmla="*/ 0 w 33"/>
                <a:gd name="T41" fmla="*/ 4 h 32"/>
                <a:gd name="T42" fmla="*/ 0 w 33"/>
                <a:gd name="T43" fmla="*/ 2 h 32"/>
                <a:gd name="T44" fmla="*/ 1 w 33"/>
                <a:gd name="T45" fmla="*/ 2 h 32"/>
                <a:gd name="T46" fmla="*/ 1 w 33"/>
                <a:gd name="T47" fmla="*/ 2 h 32"/>
                <a:gd name="T48" fmla="*/ 3 w 33"/>
                <a:gd name="T49" fmla="*/ 1 h 32"/>
                <a:gd name="T50" fmla="*/ 4 w 33"/>
                <a:gd name="T51" fmla="*/ 1 h 32"/>
                <a:gd name="T52" fmla="*/ 6 w 33"/>
                <a:gd name="T53" fmla="*/ 0 h 32"/>
                <a:gd name="T54" fmla="*/ 7 w 33"/>
                <a:gd name="T55" fmla="*/ 1 h 32"/>
                <a:gd name="T56" fmla="*/ 10 w 33"/>
                <a:gd name="T57" fmla="*/ 2 h 32"/>
                <a:gd name="T58" fmla="*/ 12 w 33"/>
                <a:gd name="T59" fmla="*/ 4 h 32"/>
                <a:gd name="T60" fmla="*/ 15 w 33"/>
                <a:gd name="T61" fmla="*/ 4 h 32"/>
                <a:gd name="T62" fmla="*/ 16 w 33"/>
                <a:gd name="T63" fmla="*/ 4 h 32"/>
                <a:gd name="T64" fmla="*/ 19 w 33"/>
                <a:gd name="T65" fmla="*/ 6 h 32"/>
                <a:gd name="T66" fmla="*/ 21 w 33"/>
                <a:gd name="T67" fmla="*/ 9 h 32"/>
                <a:gd name="T68" fmla="*/ 24 w 33"/>
                <a:gd name="T69" fmla="*/ 9 h 32"/>
                <a:gd name="T70" fmla="*/ 25 w 33"/>
                <a:gd name="T71" fmla="*/ 13 h 32"/>
                <a:gd name="T72" fmla="*/ 28 w 33"/>
                <a:gd name="T73" fmla="*/ 14 h 32"/>
                <a:gd name="T74" fmla="*/ 29 w 33"/>
                <a:gd name="T75" fmla="*/ 18 h 32"/>
                <a:gd name="T76" fmla="*/ 29 w 33"/>
                <a:gd name="T77" fmla="*/ 18 h 32"/>
                <a:gd name="T78" fmla="*/ 29 w 33"/>
                <a:gd name="T79" fmla="*/ 18 h 32"/>
                <a:gd name="T80" fmla="*/ 31 w 33"/>
                <a:gd name="T81" fmla="*/ 20 h 32"/>
                <a:gd name="T82" fmla="*/ 31 w 33"/>
                <a:gd name="T83" fmla="*/ 23 h 32"/>
                <a:gd name="T84" fmla="*/ 32 w 33"/>
                <a:gd name="T85" fmla="*/ 25 h 32"/>
                <a:gd name="T86" fmla="*/ 31 w 33"/>
                <a:gd name="T87" fmla="*/ 27 h 32"/>
                <a:gd name="T88" fmla="*/ 31 w 33"/>
                <a:gd name="T89" fmla="*/ 28 h 32"/>
                <a:gd name="T90" fmla="*/ 29 w 33"/>
                <a:gd name="T91" fmla="*/ 29 h 32"/>
                <a:gd name="T92" fmla="*/ 29 w 33"/>
                <a:gd name="T93" fmla="*/ 29 h 32"/>
                <a:gd name="T94" fmla="*/ 29 w 33"/>
                <a:gd name="T95" fmla="*/ 29 h 32"/>
                <a:gd name="T96" fmla="*/ 28 w 33"/>
                <a:gd name="T97" fmla="*/ 30 h 32"/>
                <a:gd name="T98" fmla="*/ 27 w 33"/>
                <a:gd name="T99" fmla="*/ 30 h 32"/>
                <a:gd name="T100" fmla="*/ 27 w 33"/>
                <a:gd name="T101" fmla="*/ 30 h 32"/>
                <a:gd name="T102" fmla="*/ 26 w 33"/>
                <a:gd name="T103" fmla="*/ 31 h 32"/>
                <a:gd name="T104" fmla="*/ 26 w 33"/>
                <a:gd name="T105" fmla="*/ 31 h 32"/>
                <a:gd name="T106" fmla="*/ 26 w 33"/>
                <a:gd name="T107" fmla="*/ 31 h 3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33"/>
                <a:gd name="T163" fmla="*/ 0 h 32"/>
                <a:gd name="T164" fmla="*/ 33 w 33"/>
                <a:gd name="T165" fmla="*/ 32 h 32"/>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33" h="32">
                  <a:moveTo>
                    <a:pt x="26" y="31"/>
                  </a:moveTo>
                  <a:lnTo>
                    <a:pt x="25" y="31"/>
                  </a:lnTo>
                  <a:lnTo>
                    <a:pt x="23" y="31"/>
                  </a:lnTo>
                  <a:lnTo>
                    <a:pt x="23" y="30"/>
                  </a:lnTo>
                  <a:lnTo>
                    <a:pt x="21" y="30"/>
                  </a:lnTo>
                  <a:lnTo>
                    <a:pt x="20" y="30"/>
                  </a:lnTo>
                  <a:lnTo>
                    <a:pt x="19" y="30"/>
                  </a:lnTo>
                  <a:lnTo>
                    <a:pt x="19" y="28"/>
                  </a:lnTo>
                  <a:lnTo>
                    <a:pt x="17" y="28"/>
                  </a:lnTo>
                  <a:lnTo>
                    <a:pt x="16" y="27"/>
                  </a:lnTo>
                  <a:lnTo>
                    <a:pt x="14" y="27"/>
                  </a:lnTo>
                  <a:lnTo>
                    <a:pt x="14" y="25"/>
                  </a:lnTo>
                  <a:lnTo>
                    <a:pt x="14" y="24"/>
                  </a:lnTo>
                  <a:lnTo>
                    <a:pt x="14" y="22"/>
                  </a:lnTo>
                  <a:lnTo>
                    <a:pt x="12" y="22"/>
                  </a:lnTo>
                  <a:lnTo>
                    <a:pt x="12" y="21"/>
                  </a:lnTo>
                  <a:lnTo>
                    <a:pt x="11" y="21"/>
                  </a:lnTo>
                  <a:lnTo>
                    <a:pt x="11" y="19"/>
                  </a:lnTo>
                  <a:lnTo>
                    <a:pt x="11" y="18"/>
                  </a:lnTo>
                  <a:lnTo>
                    <a:pt x="11" y="16"/>
                  </a:lnTo>
                  <a:lnTo>
                    <a:pt x="11" y="15"/>
                  </a:lnTo>
                  <a:lnTo>
                    <a:pt x="11" y="13"/>
                  </a:lnTo>
                  <a:lnTo>
                    <a:pt x="10" y="13"/>
                  </a:lnTo>
                  <a:lnTo>
                    <a:pt x="10" y="12"/>
                  </a:lnTo>
                  <a:lnTo>
                    <a:pt x="10" y="10"/>
                  </a:lnTo>
                  <a:lnTo>
                    <a:pt x="8" y="10"/>
                  </a:lnTo>
                  <a:lnTo>
                    <a:pt x="7" y="10"/>
                  </a:lnTo>
                  <a:lnTo>
                    <a:pt x="7" y="9"/>
                  </a:lnTo>
                  <a:lnTo>
                    <a:pt x="6" y="9"/>
                  </a:lnTo>
                  <a:lnTo>
                    <a:pt x="6" y="7"/>
                  </a:lnTo>
                  <a:lnTo>
                    <a:pt x="4" y="7"/>
                  </a:lnTo>
                  <a:lnTo>
                    <a:pt x="2" y="7"/>
                  </a:lnTo>
                  <a:lnTo>
                    <a:pt x="2" y="5"/>
                  </a:lnTo>
                  <a:lnTo>
                    <a:pt x="0" y="5"/>
                  </a:lnTo>
                  <a:lnTo>
                    <a:pt x="0" y="4"/>
                  </a:lnTo>
                  <a:lnTo>
                    <a:pt x="0" y="2"/>
                  </a:lnTo>
                  <a:lnTo>
                    <a:pt x="1" y="2"/>
                  </a:lnTo>
                  <a:lnTo>
                    <a:pt x="3" y="1"/>
                  </a:lnTo>
                  <a:lnTo>
                    <a:pt x="4" y="1"/>
                  </a:lnTo>
                  <a:lnTo>
                    <a:pt x="6" y="0"/>
                  </a:lnTo>
                  <a:lnTo>
                    <a:pt x="6" y="1"/>
                  </a:lnTo>
                  <a:lnTo>
                    <a:pt x="7" y="1"/>
                  </a:lnTo>
                  <a:lnTo>
                    <a:pt x="8" y="1"/>
                  </a:lnTo>
                  <a:lnTo>
                    <a:pt x="8" y="2"/>
                  </a:lnTo>
                  <a:lnTo>
                    <a:pt x="10" y="2"/>
                  </a:lnTo>
                  <a:lnTo>
                    <a:pt x="12" y="2"/>
                  </a:lnTo>
                  <a:lnTo>
                    <a:pt x="12" y="4"/>
                  </a:lnTo>
                  <a:lnTo>
                    <a:pt x="14" y="4"/>
                  </a:lnTo>
                  <a:lnTo>
                    <a:pt x="15" y="4"/>
                  </a:lnTo>
                  <a:lnTo>
                    <a:pt x="16" y="4"/>
                  </a:lnTo>
                  <a:lnTo>
                    <a:pt x="18" y="4"/>
                  </a:lnTo>
                  <a:lnTo>
                    <a:pt x="18" y="6"/>
                  </a:lnTo>
                  <a:lnTo>
                    <a:pt x="19" y="6"/>
                  </a:lnTo>
                  <a:lnTo>
                    <a:pt x="19" y="7"/>
                  </a:lnTo>
                  <a:lnTo>
                    <a:pt x="21" y="7"/>
                  </a:lnTo>
                  <a:lnTo>
                    <a:pt x="21" y="9"/>
                  </a:lnTo>
                  <a:lnTo>
                    <a:pt x="23" y="9"/>
                  </a:lnTo>
                  <a:lnTo>
                    <a:pt x="24" y="9"/>
                  </a:lnTo>
                  <a:lnTo>
                    <a:pt x="24" y="11"/>
                  </a:lnTo>
                  <a:lnTo>
                    <a:pt x="25" y="11"/>
                  </a:lnTo>
                  <a:lnTo>
                    <a:pt x="25" y="13"/>
                  </a:lnTo>
                  <a:lnTo>
                    <a:pt x="27" y="13"/>
                  </a:lnTo>
                  <a:lnTo>
                    <a:pt x="27" y="14"/>
                  </a:lnTo>
                  <a:lnTo>
                    <a:pt x="28" y="14"/>
                  </a:lnTo>
                  <a:lnTo>
                    <a:pt x="28" y="16"/>
                  </a:lnTo>
                  <a:lnTo>
                    <a:pt x="29" y="16"/>
                  </a:lnTo>
                  <a:lnTo>
                    <a:pt x="29" y="18"/>
                  </a:lnTo>
                  <a:lnTo>
                    <a:pt x="31" y="18"/>
                  </a:lnTo>
                  <a:lnTo>
                    <a:pt x="31" y="20"/>
                  </a:lnTo>
                  <a:lnTo>
                    <a:pt x="31" y="21"/>
                  </a:lnTo>
                  <a:lnTo>
                    <a:pt x="31" y="23"/>
                  </a:lnTo>
                  <a:lnTo>
                    <a:pt x="31" y="25"/>
                  </a:lnTo>
                  <a:lnTo>
                    <a:pt x="32" y="25"/>
                  </a:lnTo>
                  <a:lnTo>
                    <a:pt x="31" y="27"/>
                  </a:lnTo>
                  <a:lnTo>
                    <a:pt x="31" y="28"/>
                  </a:lnTo>
                  <a:lnTo>
                    <a:pt x="29" y="29"/>
                  </a:lnTo>
                  <a:lnTo>
                    <a:pt x="28" y="30"/>
                  </a:lnTo>
                  <a:lnTo>
                    <a:pt x="27" y="30"/>
                  </a:lnTo>
                  <a:lnTo>
                    <a:pt x="26" y="31"/>
                  </a:lnTo>
                </a:path>
              </a:pathLst>
            </a:custGeom>
            <a:solidFill>
              <a:srgbClr val="626200"/>
            </a:solidFill>
            <a:ln w="9525">
              <a:noFill/>
              <a:round/>
              <a:headEnd/>
              <a:tailEnd/>
            </a:ln>
          </p:spPr>
          <p:txBody>
            <a:bodyPr lIns="0" tIns="0" rIns="0" bIns="0"/>
            <a:lstStyle/>
            <a:p>
              <a:endParaRPr lang="en-US"/>
            </a:p>
          </p:txBody>
        </p:sp>
        <p:sp>
          <p:nvSpPr>
            <p:cNvPr id="5729" name="Freeform 20"/>
            <p:cNvSpPr>
              <a:spLocks/>
            </p:cNvSpPr>
            <p:nvPr/>
          </p:nvSpPr>
          <p:spPr bwMode="auto">
            <a:xfrm>
              <a:off x="392" y="3693"/>
              <a:ext cx="57" cy="14"/>
            </a:xfrm>
            <a:custGeom>
              <a:avLst/>
              <a:gdLst>
                <a:gd name="T0" fmla="*/ 40 w 57"/>
                <a:gd name="T1" fmla="*/ 13 h 14"/>
                <a:gd name="T2" fmla="*/ 37 w 57"/>
                <a:gd name="T3" fmla="*/ 13 h 14"/>
                <a:gd name="T4" fmla="*/ 34 w 57"/>
                <a:gd name="T5" fmla="*/ 13 h 14"/>
                <a:gd name="T6" fmla="*/ 29 w 57"/>
                <a:gd name="T7" fmla="*/ 13 h 14"/>
                <a:gd name="T8" fmla="*/ 25 w 57"/>
                <a:gd name="T9" fmla="*/ 13 h 14"/>
                <a:gd name="T10" fmla="*/ 21 w 57"/>
                <a:gd name="T11" fmla="*/ 13 h 14"/>
                <a:gd name="T12" fmla="*/ 21 w 57"/>
                <a:gd name="T13" fmla="*/ 13 h 14"/>
                <a:gd name="T14" fmla="*/ 21 w 57"/>
                <a:gd name="T15" fmla="*/ 13 h 14"/>
                <a:gd name="T16" fmla="*/ 19 w 57"/>
                <a:gd name="T17" fmla="*/ 11 h 14"/>
                <a:gd name="T18" fmla="*/ 17 w 57"/>
                <a:gd name="T19" fmla="*/ 9 h 14"/>
                <a:gd name="T20" fmla="*/ 15 w 57"/>
                <a:gd name="T21" fmla="*/ 8 h 14"/>
                <a:gd name="T22" fmla="*/ 15 w 57"/>
                <a:gd name="T23" fmla="*/ 8 h 14"/>
                <a:gd name="T24" fmla="*/ 14 w 57"/>
                <a:gd name="T25" fmla="*/ 7 h 14"/>
                <a:gd name="T26" fmla="*/ 12 w 57"/>
                <a:gd name="T27" fmla="*/ 5 h 14"/>
                <a:gd name="T28" fmla="*/ 11 w 57"/>
                <a:gd name="T29" fmla="*/ 4 h 14"/>
                <a:gd name="T30" fmla="*/ 11 w 57"/>
                <a:gd name="T31" fmla="*/ 4 h 14"/>
                <a:gd name="T32" fmla="*/ 9 w 57"/>
                <a:gd name="T33" fmla="*/ 2 h 14"/>
                <a:gd name="T34" fmla="*/ 7 w 57"/>
                <a:gd name="T35" fmla="*/ 2 h 14"/>
                <a:gd name="T36" fmla="*/ 4 w 57"/>
                <a:gd name="T37" fmla="*/ 1 h 14"/>
                <a:gd name="T38" fmla="*/ 3 w 57"/>
                <a:gd name="T39" fmla="*/ 1 h 14"/>
                <a:gd name="T40" fmla="*/ 1 w 57"/>
                <a:gd name="T41" fmla="*/ 1 h 14"/>
                <a:gd name="T42" fmla="*/ 1 w 57"/>
                <a:gd name="T43" fmla="*/ 0 h 14"/>
                <a:gd name="T44" fmla="*/ 2 w 57"/>
                <a:gd name="T45" fmla="*/ 0 h 14"/>
                <a:gd name="T46" fmla="*/ 5 w 57"/>
                <a:gd name="T47" fmla="*/ 0 h 14"/>
                <a:gd name="T48" fmla="*/ 8 w 57"/>
                <a:gd name="T49" fmla="*/ 0 h 14"/>
                <a:gd name="T50" fmla="*/ 11 w 57"/>
                <a:gd name="T51" fmla="*/ 0 h 14"/>
                <a:gd name="T52" fmla="*/ 11 w 57"/>
                <a:gd name="T53" fmla="*/ 0 h 14"/>
                <a:gd name="T54" fmla="*/ 16 w 57"/>
                <a:gd name="T55" fmla="*/ 1 h 14"/>
                <a:gd name="T56" fmla="*/ 19 w 57"/>
                <a:gd name="T57" fmla="*/ 1 h 14"/>
                <a:gd name="T58" fmla="*/ 21 w 57"/>
                <a:gd name="T59" fmla="*/ 2 h 14"/>
                <a:gd name="T60" fmla="*/ 24 w 57"/>
                <a:gd name="T61" fmla="*/ 2 h 14"/>
                <a:gd name="T62" fmla="*/ 27 w 57"/>
                <a:gd name="T63" fmla="*/ 2 h 14"/>
                <a:gd name="T64" fmla="*/ 31 w 57"/>
                <a:gd name="T65" fmla="*/ 4 h 14"/>
                <a:gd name="T66" fmla="*/ 37 w 57"/>
                <a:gd name="T67" fmla="*/ 6 h 14"/>
                <a:gd name="T68" fmla="*/ 44 w 57"/>
                <a:gd name="T69" fmla="*/ 7 h 14"/>
                <a:gd name="T70" fmla="*/ 49 w 57"/>
                <a:gd name="T71" fmla="*/ 10 h 14"/>
                <a:gd name="T72" fmla="*/ 54 w 57"/>
                <a:gd name="T73" fmla="*/ 10 h 14"/>
                <a:gd name="T74" fmla="*/ 55 w 57"/>
                <a:gd name="T75" fmla="*/ 12 h 14"/>
                <a:gd name="T76" fmla="*/ 54 w 57"/>
                <a:gd name="T77" fmla="*/ 12 h 14"/>
                <a:gd name="T78" fmla="*/ 51 w 57"/>
                <a:gd name="T79" fmla="*/ 12 h 14"/>
                <a:gd name="T80" fmla="*/ 47 w 57"/>
                <a:gd name="T81" fmla="*/ 13 h 14"/>
                <a:gd name="T82" fmla="*/ 44 w 57"/>
                <a:gd name="T83" fmla="*/ 13 h 14"/>
                <a:gd name="T84" fmla="*/ 42 w 57"/>
                <a:gd name="T85" fmla="*/ 13 h 14"/>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57"/>
                <a:gd name="T130" fmla="*/ 0 h 14"/>
                <a:gd name="T131" fmla="*/ 57 w 57"/>
                <a:gd name="T132" fmla="*/ 14 h 14"/>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57" h="14">
                  <a:moveTo>
                    <a:pt x="42" y="13"/>
                  </a:moveTo>
                  <a:lnTo>
                    <a:pt x="40" y="13"/>
                  </a:lnTo>
                  <a:lnTo>
                    <a:pt x="38" y="13"/>
                  </a:lnTo>
                  <a:lnTo>
                    <a:pt x="37" y="13"/>
                  </a:lnTo>
                  <a:lnTo>
                    <a:pt x="36" y="13"/>
                  </a:lnTo>
                  <a:lnTo>
                    <a:pt x="34" y="13"/>
                  </a:lnTo>
                  <a:lnTo>
                    <a:pt x="33" y="13"/>
                  </a:lnTo>
                  <a:lnTo>
                    <a:pt x="31" y="13"/>
                  </a:lnTo>
                  <a:lnTo>
                    <a:pt x="29" y="13"/>
                  </a:lnTo>
                  <a:lnTo>
                    <a:pt x="28" y="13"/>
                  </a:lnTo>
                  <a:lnTo>
                    <a:pt x="26" y="13"/>
                  </a:lnTo>
                  <a:lnTo>
                    <a:pt x="25" y="13"/>
                  </a:lnTo>
                  <a:lnTo>
                    <a:pt x="23" y="13"/>
                  </a:lnTo>
                  <a:lnTo>
                    <a:pt x="21" y="13"/>
                  </a:lnTo>
                  <a:lnTo>
                    <a:pt x="19" y="11"/>
                  </a:lnTo>
                  <a:lnTo>
                    <a:pt x="17" y="9"/>
                  </a:lnTo>
                  <a:lnTo>
                    <a:pt x="16" y="9"/>
                  </a:lnTo>
                  <a:lnTo>
                    <a:pt x="15" y="8"/>
                  </a:lnTo>
                  <a:lnTo>
                    <a:pt x="14" y="7"/>
                  </a:lnTo>
                  <a:lnTo>
                    <a:pt x="12" y="5"/>
                  </a:lnTo>
                  <a:lnTo>
                    <a:pt x="11" y="4"/>
                  </a:lnTo>
                  <a:lnTo>
                    <a:pt x="9" y="2"/>
                  </a:lnTo>
                  <a:lnTo>
                    <a:pt x="7" y="2"/>
                  </a:lnTo>
                  <a:lnTo>
                    <a:pt x="6" y="2"/>
                  </a:lnTo>
                  <a:lnTo>
                    <a:pt x="4" y="1"/>
                  </a:lnTo>
                  <a:lnTo>
                    <a:pt x="3" y="1"/>
                  </a:lnTo>
                  <a:lnTo>
                    <a:pt x="1" y="1"/>
                  </a:lnTo>
                  <a:lnTo>
                    <a:pt x="0" y="0"/>
                  </a:lnTo>
                  <a:lnTo>
                    <a:pt x="1" y="0"/>
                  </a:lnTo>
                  <a:lnTo>
                    <a:pt x="2" y="0"/>
                  </a:lnTo>
                  <a:lnTo>
                    <a:pt x="3" y="0"/>
                  </a:lnTo>
                  <a:lnTo>
                    <a:pt x="5" y="0"/>
                  </a:lnTo>
                  <a:lnTo>
                    <a:pt x="7" y="0"/>
                  </a:lnTo>
                  <a:lnTo>
                    <a:pt x="8" y="0"/>
                  </a:lnTo>
                  <a:lnTo>
                    <a:pt x="10" y="0"/>
                  </a:lnTo>
                  <a:lnTo>
                    <a:pt x="11" y="0"/>
                  </a:lnTo>
                  <a:lnTo>
                    <a:pt x="13" y="1"/>
                  </a:lnTo>
                  <a:lnTo>
                    <a:pt x="15" y="1"/>
                  </a:lnTo>
                  <a:lnTo>
                    <a:pt x="16" y="1"/>
                  </a:lnTo>
                  <a:lnTo>
                    <a:pt x="18" y="1"/>
                  </a:lnTo>
                  <a:lnTo>
                    <a:pt x="19" y="1"/>
                  </a:lnTo>
                  <a:lnTo>
                    <a:pt x="20" y="1"/>
                  </a:lnTo>
                  <a:lnTo>
                    <a:pt x="21" y="2"/>
                  </a:lnTo>
                  <a:lnTo>
                    <a:pt x="22" y="2"/>
                  </a:lnTo>
                  <a:lnTo>
                    <a:pt x="24" y="2"/>
                  </a:lnTo>
                  <a:lnTo>
                    <a:pt x="25" y="2"/>
                  </a:lnTo>
                  <a:lnTo>
                    <a:pt x="27" y="2"/>
                  </a:lnTo>
                  <a:lnTo>
                    <a:pt x="29" y="2"/>
                  </a:lnTo>
                  <a:lnTo>
                    <a:pt x="29" y="4"/>
                  </a:lnTo>
                  <a:lnTo>
                    <a:pt x="31" y="4"/>
                  </a:lnTo>
                  <a:lnTo>
                    <a:pt x="33" y="5"/>
                  </a:lnTo>
                  <a:lnTo>
                    <a:pt x="35" y="5"/>
                  </a:lnTo>
                  <a:lnTo>
                    <a:pt x="37" y="6"/>
                  </a:lnTo>
                  <a:lnTo>
                    <a:pt x="39" y="6"/>
                  </a:lnTo>
                  <a:lnTo>
                    <a:pt x="41" y="7"/>
                  </a:lnTo>
                  <a:lnTo>
                    <a:pt x="44" y="7"/>
                  </a:lnTo>
                  <a:lnTo>
                    <a:pt x="46" y="9"/>
                  </a:lnTo>
                  <a:lnTo>
                    <a:pt x="47" y="9"/>
                  </a:lnTo>
                  <a:lnTo>
                    <a:pt x="49" y="10"/>
                  </a:lnTo>
                  <a:lnTo>
                    <a:pt x="52" y="10"/>
                  </a:lnTo>
                  <a:lnTo>
                    <a:pt x="54" y="10"/>
                  </a:lnTo>
                  <a:lnTo>
                    <a:pt x="55" y="10"/>
                  </a:lnTo>
                  <a:lnTo>
                    <a:pt x="56" y="10"/>
                  </a:lnTo>
                  <a:lnTo>
                    <a:pt x="55" y="12"/>
                  </a:lnTo>
                  <a:lnTo>
                    <a:pt x="54" y="12"/>
                  </a:lnTo>
                  <a:lnTo>
                    <a:pt x="52" y="12"/>
                  </a:lnTo>
                  <a:lnTo>
                    <a:pt x="51" y="12"/>
                  </a:lnTo>
                  <a:lnTo>
                    <a:pt x="49" y="13"/>
                  </a:lnTo>
                  <a:lnTo>
                    <a:pt x="47" y="13"/>
                  </a:lnTo>
                  <a:lnTo>
                    <a:pt x="46" y="13"/>
                  </a:lnTo>
                  <a:lnTo>
                    <a:pt x="44" y="13"/>
                  </a:lnTo>
                  <a:lnTo>
                    <a:pt x="43" y="13"/>
                  </a:lnTo>
                  <a:lnTo>
                    <a:pt x="42" y="13"/>
                  </a:lnTo>
                </a:path>
              </a:pathLst>
            </a:custGeom>
            <a:solidFill>
              <a:srgbClr val="626200"/>
            </a:solidFill>
            <a:ln w="9525">
              <a:noFill/>
              <a:round/>
              <a:headEnd/>
              <a:tailEnd/>
            </a:ln>
          </p:spPr>
          <p:txBody>
            <a:bodyPr lIns="0" tIns="0" rIns="0" bIns="0"/>
            <a:lstStyle/>
            <a:p>
              <a:endParaRPr lang="en-US"/>
            </a:p>
          </p:txBody>
        </p:sp>
        <p:sp>
          <p:nvSpPr>
            <p:cNvPr id="5730" name="Freeform 21"/>
            <p:cNvSpPr>
              <a:spLocks/>
            </p:cNvSpPr>
            <p:nvPr/>
          </p:nvSpPr>
          <p:spPr bwMode="auto">
            <a:xfrm>
              <a:off x="275" y="3709"/>
              <a:ext cx="29" cy="18"/>
            </a:xfrm>
            <a:custGeom>
              <a:avLst/>
              <a:gdLst>
                <a:gd name="T0" fmla="*/ 25 w 29"/>
                <a:gd name="T1" fmla="*/ 1 h 18"/>
                <a:gd name="T2" fmla="*/ 25 w 29"/>
                <a:gd name="T3" fmla="*/ 2 h 18"/>
                <a:gd name="T4" fmla="*/ 26 w 29"/>
                <a:gd name="T5" fmla="*/ 3 h 18"/>
                <a:gd name="T6" fmla="*/ 26 w 29"/>
                <a:gd name="T7" fmla="*/ 3 h 18"/>
                <a:gd name="T8" fmla="*/ 28 w 29"/>
                <a:gd name="T9" fmla="*/ 5 h 18"/>
                <a:gd name="T10" fmla="*/ 28 w 29"/>
                <a:gd name="T11" fmla="*/ 6 h 18"/>
                <a:gd name="T12" fmla="*/ 28 w 29"/>
                <a:gd name="T13" fmla="*/ 7 h 18"/>
                <a:gd name="T14" fmla="*/ 28 w 29"/>
                <a:gd name="T15" fmla="*/ 7 h 18"/>
                <a:gd name="T16" fmla="*/ 28 w 29"/>
                <a:gd name="T17" fmla="*/ 8 h 18"/>
                <a:gd name="T18" fmla="*/ 28 w 29"/>
                <a:gd name="T19" fmla="*/ 8 h 18"/>
                <a:gd name="T20" fmla="*/ 26 w 29"/>
                <a:gd name="T21" fmla="*/ 10 h 18"/>
                <a:gd name="T22" fmla="*/ 24 w 29"/>
                <a:gd name="T23" fmla="*/ 10 h 18"/>
                <a:gd name="T24" fmla="*/ 22 w 29"/>
                <a:gd name="T25" fmla="*/ 12 h 18"/>
                <a:gd name="T26" fmla="*/ 20 w 29"/>
                <a:gd name="T27" fmla="*/ 12 h 18"/>
                <a:gd name="T28" fmla="*/ 19 w 29"/>
                <a:gd name="T29" fmla="*/ 12 h 18"/>
                <a:gd name="T30" fmla="*/ 16 w 29"/>
                <a:gd name="T31" fmla="*/ 12 h 18"/>
                <a:gd name="T32" fmla="*/ 15 w 29"/>
                <a:gd name="T33" fmla="*/ 13 h 18"/>
                <a:gd name="T34" fmla="*/ 15 w 29"/>
                <a:gd name="T35" fmla="*/ 13 h 18"/>
                <a:gd name="T36" fmla="*/ 13 w 29"/>
                <a:gd name="T37" fmla="*/ 15 h 18"/>
                <a:gd name="T38" fmla="*/ 12 w 29"/>
                <a:gd name="T39" fmla="*/ 15 h 18"/>
                <a:gd name="T40" fmla="*/ 10 w 29"/>
                <a:gd name="T41" fmla="*/ 17 h 18"/>
                <a:gd name="T42" fmla="*/ 10 w 29"/>
                <a:gd name="T43" fmla="*/ 17 h 18"/>
                <a:gd name="T44" fmla="*/ 9 w 29"/>
                <a:gd name="T45" fmla="*/ 17 h 18"/>
                <a:gd name="T46" fmla="*/ 7 w 29"/>
                <a:gd name="T47" fmla="*/ 17 h 18"/>
                <a:gd name="T48" fmla="*/ 6 w 29"/>
                <a:gd name="T49" fmla="*/ 17 h 18"/>
                <a:gd name="T50" fmla="*/ 6 w 29"/>
                <a:gd name="T51" fmla="*/ 17 h 18"/>
                <a:gd name="T52" fmla="*/ 5 w 29"/>
                <a:gd name="T53" fmla="*/ 16 h 18"/>
                <a:gd name="T54" fmla="*/ 5 w 29"/>
                <a:gd name="T55" fmla="*/ 16 h 18"/>
                <a:gd name="T56" fmla="*/ 3 w 29"/>
                <a:gd name="T57" fmla="*/ 15 h 18"/>
                <a:gd name="T58" fmla="*/ 3 w 29"/>
                <a:gd name="T59" fmla="*/ 15 h 18"/>
                <a:gd name="T60" fmla="*/ 1 w 29"/>
                <a:gd name="T61" fmla="*/ 13 h 18"/>
                <a:gd name="T62" fmla="*/ 1 w 29"/>
                <a:gd name="T63" fmla="*/ 13 h 18"/>
                <a:gd name="T64" fmla="*/ 1 w 29"/>
                <a:gd name="T65" fmla="*/ 12 h 18"/>
                <a:gd name="T66" fmla="*/ 1 w 29"/>
                <a:gd name="T67" fmla="*/ 12 h 18"/>
                <a:gd name="T68" fmla="*/ 2 w 29"/>
                <a:gd name="T69" fmla="*/ 10 h 18"/>
                <a:gd name="T70" fmla="*/ 2 w 29"/>
                <a:gd name="T71" fmla="*/ 10 h 18"/>
                <a:gd name="T72" fmla="*/ 4 w 29"/>
                <a:gd name="T73" fmla="*/ 8 h 18"/>
                <a:gd name="T74" fmla="*/ 4 w 29"/>
                <a:gd name="T75" fmla="*/ 8 h 18"/>
                <a:gd name="T76" fmla="*/ 4 w 29"/>
                <a:gd name="T77" fmla="*/ 6 h 18"/>
                <a:gd name="T78" fmla="*/ 4 w 29"/>
                <a:gd name="T79" fmla="*/ 5 h 18"/>
                <a:gd name="T80" fmla="*/ 6 w 29"/>
                <a:gd name="T81" fmla="*/ 3 h 18"/>
                <a:gd name="T82" fmla="*/ 6 w 29"/>
                <a:gd name="T83" fmla="*/ 3 h 18"/>
                <a:gd name="T84" fmla="*/ 8 w 29"/>
                <a:gd name="T85" fmla="*/ 3 h 18"/>
                <a:gd name="T86" fmla="*/ 8 w 29"/>
                <a:gd name="T87" fmla="*/ 3 h 18"/>
                <a:gd name="T88" fmla="*/ 10 w 29"/>
                <a:gd name="T89" fmla="*/ 2 h 18"/>
                <a:gd name="T90" fmla="*/ 11 w 29"/>
                <a:gd name="T91" fmla="*/ 2 h 18"/>
                <a:gd name="T92" fmla="*/ 12 w 29"/>
                <a:gd name="T93" fmla="*/ 2 h 18"/>
                <a:gd name="T94" fmla="*/ 12 w 29"/>
                <a:gd name="T95" fmla="*/ 2 h 18"/>
                <a:gd name="T96" fmla="*/ 14 w 29"/>
                <a:gd name="T97" fmla="*/ 0 h 18"/>
                <a:gd name="T98" fmla="*/ 16 w 29"/>
                <a:gd name="T99" fmla="*/ 0 h 18"/>
                <a:gd name="T100" fmla="*/ 18 w 29"/>
                <a:gd name="T101" fmla="*/ 0 h 18"/>
                <a:gd name="T102" fmla="*/ 19 w 29"/>
                <a:gd name="T103" fmla="*/ 0 h 18"/>
                <a:gd name="T104" fmla="*/ 21 w 29"/>
                <a:gd name="T105" fmla="*/ 0 h 18"/>
                <a:gd name="T106" fmla="*/ 23 w 29"/>
                <a:gd name="T107" fmla="*/ 0 h 18"/>
                <a:gd name="T108" fmla="*/ 24 w 29"/>
                <a:gd name="T109" fmla="*/ 0 h 18"/>
                <a:gd name="T110" fmla="*/ 24 w 29"/>
                <a:gd name="T111" fmla="*/ 0 h 18"/>
                <a:gd name="T112" fmla="*/ 24 w 29"/>
                <a:gd name="T113" fmla="*/ 0 h 18"/>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
                <a:gd name="T172" fmla="*/ 0 h 18"/>
                <a:gd name="T173" fmla="*/ 29 w 29"/>
                <a:gd name="T174" fmla="*/ 18 h 18"/>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 h="18">
                  <a:moveTo>
                    <a:pt x="24" y="0"/>
                  </a:moveTo>
                  <a:lnTo>
                    <a:pt x="25" y="1"/>
                  </a:lnTo>
                  <a:lnTo>
                    <a:pt x="25" y="2"/>
                  </a:lnTo>
                  <a:lnTo>
                    <a:pt x="26" y="3"/>
                  </a:lnTo>
                  <a:lnTo>
                    <a:pt x="28" y="5"/>
                  </a:lnTo>
                  <a:lnTo>
                    <a:pt x="28" y="6"/>
                  </a:lnTo>
                  <a:lnTo>
                    <a:pt x="28" y="7"/>
                  </a:lnTo>
                  <a:lnTo>
                    <a:pt x="28" y="8"/>
                  </a:lnTo>
                  <a:lnTo>
                    <a:pt x="26" y="8"/>
                  </a:lnTo>
                  <a:lnTo>
                    <a:pt x="26" y="10"/>
                  </a:lnTo>
                  <a:lnTo>
                    <a:pt x="24" y="10"/>
                  </a:lnTo>
                  <a:lnTo>
                    <a:pt x="22" y="10"/>
                  </a:lnTo>
                  <a:lnTo>
                    <a:pt x="22" y="12"/>
                  </a:lnTo>
                  <a:lnTo>
                    <a:pt x="20" y="12"/>
                  </a:lnTo>
                  <a:lnTo>
                    <a:pt x="19" y="12"/>
                  </a:lnTo>
                  <a:lnTo>
                    <a:pt x="17" y="12"/>
                  </a:lnTo>
                  <a:lnTo>
                    <a:pt x="16" y="12"/>
                  </a:lnTo>
                  <a:lnTo>
                    <a:pt x="15" y="12"/>
                  </a:lnTo>
                  <a:lnTo>
                    <a:pt x="15" y="13"/>
                  </a:lnTo>
                  <a:lnTo>
                    <a:pt x="13" y="13"/>
                  </a:lnTo>
                  <a:lnTo>
                    <a:pt x="13" y="15"/>
                  </a:lnTo>
                  <a:lnTo>
                    <a:pt x="12" y="15"/>
                  </a:lnTo>
                  <a:lnTo>
                    <a:pt x="10" y="15"/>
                  </a:lnTo>
                  <a:lnTo>
                    <a:pt x="10" y="17"/>
                  </a:lnTo>
                  <a:lnTo>
                    <a:pt x="9" y="17"/>
                  </a:lnTo>
                  <a:lnTo>
                    <a:pt x="7" y="17"/>
                  </a:lnTo>
                  <a:lnTo>
                    <a:pt x="6" y="17"/>
                  </a:lnTo>
                  <a:lnTo>
                    <a:pt x="5" y="16"/>
                  </a:lnTo>
                  <a:lnTo>
                    <a:pt x="3" y="15"/>
                  </a:lnTo>
                  <a:lnTo>
                    <a:pt x="1" y="13"/>
                  </a:lnTo>
                  <a:lnTo>
                    <a:pt x="0" y="12"/>
                  </a:lnTo>
                  <a:lnTo>
                    <a:pt x="1" y="12"/>
                  </a:lnTo>
                  <a:lnTo>
                    <a:pt x="1" y="10"/>
                  </a:lnTo>
                  <a:lnTo>
                    <a:pt x="2" y="10"/>
                  </a:lnTo>
                  <a:lnTo>
                    <a:pt x="2" y="8"/>
                  </a:lnTo>
                  <a:lnTo>
                    <a:pt x="4" y="8"/>
                  </a:lnTo>
                  <a:lnTo>
                    <a:pt x="4" y="6"/>
                  </a:lnTo>
                  <a:lnTo>
                    <a:pt x="4" y="5"/>
                  </a:lnTo>
                  <a:lnTo>
                    <a:pt x="4" y="3"/>
                  </a:lnTo>
                  <a:lnTo>
                    <a:pt x="6" y="3"/>
                  </a:lnTo>
                  <a:lnTo>
                    <a:pt x="8" y="3"/>
                  </a:lnTo>
                  <a:lnTo>
                    <a:pt x="8" y="2"/>
                  </a:lnTo>
                  <a:lnTo>
                    <a:pt x="10" y="2"/>
                  </a:lnTo>
                  <a:lnTo>
                    <a:pt x="11" y="2"/>
                  </a:lnTo>
                  <a:lnTo>
                    <a:pt x="12" y="2"/>
                  </a:lnTo>
                  <a:lnTo>
                    <a:pt x="12" y="0"/>
                  </a:lnTo>
                  <a:lnTo>
                    <a:pt x="14" y="0"/>
                  </a:lnTo>
                  <a:lnTo>
                    <a:pt x="16" y="0"/>
                  </a:lnTo>
                  <a:lnTo>
                    <a:pt x="18" y="0"/>
                  </a:lnTo>
                  <a:lnTo>
                    <a:pt x="19" y="0"/>
                  </a:lnTo>
                  <a:lnTo>
                    <a:pt x="21" y="0"/>
                  </a:lnTo>
                  <a:lnTo>
                    <a:pt x="23" y="0"/>
                  </a:lnTo>
                  <a:lnTo>
                    <a:pt x="24" y="0"/>
                  </a:lnTo>
                </a:path>
              </a:pathLst>
            </a:custGeom>
            <a:solidFill>
              <a:srgbClr val="626200"/>
            </a:solidFill>
            <a:ln w="9525">
              <a:noFill/>
              <a:round/>
              <a:headEnd/>
              <a:tailEnd/>
            </a:ln>
          </p:spPr>
          <p:txBody>
            <a:bodyPr lIns="0" tIns="0" rIns="0" bIns="0"/>
            <a:lstStyle/>
            <a:p>
              <a:endParaRPr lang="en-US"/>
            </a:p>
          </p:txBody>
        </p:sp>
        <p:sp>
          <p:nvSpPr>
            <p:cNvPr id="5731" name="Freeform 22"/>
            <p:cNvSpPr>
              <a:spLocks/>
            </p:cNvSpPr>
            <p:nvPr/>
          </p:nvSpPr>
          <p:spPr bwMode="auto">
            <a:xfrm>
              <a:off x="180" y="3739"/>
              <a:ext cx="52" cy="31"/>
            </a:xfrm>
            <a:custGeom>
              <a:avLst/>
              <a:gdLst>
                <a:gd name="T0" fmla="*/ 37 w 52"/>
                <a:gd name="T1" fmla="*/ 1 h 31"/>
                <a:gd name="T2" fmla="*/ 40 w 52"/>
                <a:gd name="T3" fmla="*/ 2 h 31"/>
                <a:gd name="T4" fmla="*/ 44 w 52"/>
                <a:gd name="T5" fmla="*/ 4 h 31"/>
                <a:gd name="T6" fmla="*/ 45 w 52"/>
                <a:gd name="T7" fmla="*/ 4 h 31"/>
                <a:gd name="T8" fmla="*/ 48 w 52"/>
                <a:gd name="T9" fmla="*/ 6 h 31"/>
                <a:gd name="T10" fmla="*/ 50 w 52"/>
                <a:gd name="T11" fmla="*/ 8 h 31"/>
                <a:gd name="T12" fmla="*/ 51 w 52"/>
                <a:gd name="T13" fmla="*/ 9 h 31"/>
                <a:gd name="T14" fmla="*/ 51 w 52"/>
                <a:gd name="T15" fmla="*/ 10 h 31"/>
                <a:gd name="T16" fmla="*/ 50 w 52"/>
                <a:gd name="T17" fmla="*/ 13 h 31"/>
                <a:gd name="T18" fmla="*/ 50 w 52"/>
                <a:gd name="T19" fmla="*/ 14 h 31"/>
                <a:gd name="T20" fmla="*/ 49 w 52"/>
                <a:gd name="T21" fmla="*/ 16 h 31"/>
                <a:gd name="T22" fmla="*/ 46 w 52"/>
                <a:gd name="T23" fmla="*/ 17 h 31"/>
                <a:gd name="T24" fmla="*/ 44 w 52"/>
                <a:gd name="T25" fmla="*/ 18 h 31"/>
                <a:gd name="T26" fmla="*/ 41 w 52"/>
                <a:gd name="T27" fmla="*/ 20 h 31"/>
                <a:gd name="T28" fmla="*/ 37 w 52"/>
                <a:gd name="T29" fmla="*/ 22 h 31"/>
                <a:gd name="T30" fmla="*/ 33 w 52"/>
                <a:gd name="T31" fmla="*/ 22 h 31"/>
                <a:gd name="T32" fmla="*/ 32 w 52"/>
                <a:gd name="T33" fmla="*/ 22 h 31"/>
                <a:gd name="T34" fmla="*/ 29 w 52"/>
                <a:gd name="T35" fmla="*/ 22 h 31"/>
                <a:gd name="T36" fmla="*/ 26 w 52"/>
                <a:gd name="T37" fmla="*/ 22 h 31"/>
                <a:gd name="T38" fmla="*/ 23 w 52"/>
                <a:gd name="T39" fmla="*/ 22 h 31"/>
                <a:gd name="T40" fmla="*/ 19 w 52"/>
                <a:gd name="T41" fmla="*/ 22 h 31"/>
                <a:gd name="T42" fmla="*/ 14 w 52"/>
                <a:gd name="T43" fmla="*/ 23 h 31"/>
                <a:gd name="T44" fmla="*/ 9 w 52"/>
                <a:gd name="T45" fmla="*/ 25 h 31"/>
                <a:gd name="T46" fmla="*/ 5 w 52"/>
                <a:gd name="T47" fmla="*/ 26 h 31"/>
                <a:gd name="T48" fmla="*/ 3 w 52"/>
                <a:gd name="T49" fmla="*/ 28 h 31"/>
                <a:gd name="T50" fmla="*/ 3 w 52"/>
                <a:gd name="T51" fmla="*/ 29 h 31"/>
                <a:gd name="T52" fmla="*/ 2 w 52"/>
                <a:gd name="T53" fmla="*/ 30 h 31"/>
                <a:gd name="T54" fmla="*/ 2 w 52"/>
                <a:gd name="T55" fmla="*/ 30 h 31"/>
                <a:gd name="T56" fmla="*/ 0 w 52"/>
                <a:gd name="T57" fmla="*/ 30 h 31"/>
                <a:gd name="T58" fmla="*/ 0 w 52"/>
                <a:gd name="T59" fmla="*/ 30 h 31"/>
                <a:gd name="T60" fmla="*/ 0 w 52"/>
                <a:gd name="T61" fmla="*/ 30 h 31"/>
                <a:gd name="T62" fmla="*/ 0 w 52"/>
                <a:gd name="T63" fmla="*/ 30 h 31"/>
                <a:gd name="T64" fmla="*/ 1 w 52"/>
                <a:gd name="T65" fmla="*/ 28 h 31"/>
                <a:gd name="T66" fmla="*/ 2 w 52"/>
                <a:gd name="T67" fmla="*/ 25 h 31"/>
                <a:gd name="T68" fmla="*/ 5 w 52"/>
                <a:gd name="T69" fmla="*/ 22 h 31"/>
                <a:gd name="T70" fmla="*/ 6 w 52"/>
                <a:gd name="T71" fmla="*/ 18 h 31"/>
                <a:gd name="T72" fmla="*/ 9 w 52"/>
                <a:gd name="T73" fmla="*/ 17 h 31"/>
                <a:gd name="T74" fmla="*/ 12 w 52"/>
                <a:gd name="T75" fmla="*/ 15 h 31"/>
                <a:gd name="T76" fmla="*/ 15 w 52"/>
                <a:gd name="T77" fmla="*/ 13 h 31"/>
                <a:gd name="T78" fmla="*/ 17 w 52"/>
                <a:gd name="T79" fmla="*/ 10 h 31"/>
                <a:gd name="T80" fmla="*/ 21 w 52"/>
                <a:gd name="T81" fmla="*/ 9 h 31"/>
                <a:gd name="T82" fmla="*/ 25 w 52"/>
                <a:gd name="T83" fmla="*/ 6 h 31"/>
                <a:gd name="T84" fmla="*/ 29 w 52"/>
                <a:gd name="T85" fmla="*/ 5 h 31"/>
                <a:gd name="T86" fmla="*/ 30 w 52"/>
                <a:gd name="T87" fmla="*/ 2 h 31"/>
                <a:gd name="T88" fmla="*/ 32 w 52"/>
                <a:gd name="T89" fmla="*/ 1 h 31"/>
                <a:gd name="T90" fmla="*/ 33 w 52"/>
                <a:gd name="T91" fmla="*/ 1 h 31"/>
                <a:gd name="T92" fmla="*/ 35 w 52"/>
                <a:gd name="T93" fmla="*/ 1 h 31"/>
                <a:gd name="T94" fmla="*/ 35 w 52"/>
                <a:gd name="T95" fmla="*/ 1 h 31"/>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52"/>
                <a:gd name="T145" fmla="*/ 0 h 31"/>
                <a:gd name="T146" fmla="*/ 52 w 52"/>
                <a:gd name="T147" fmla="*/ 31 h 31"/>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52" h="31">
                  <a:moveTo>
                    <a:pt x="35" y="0"/>
                  </a:moveTo>
                  <a:lnTo>
                    <a:pt x="36" y="1"/>
                  </a:lnTo>
                  <a:lnTo>
                    <a:pt x="37" y="1"/>
                  </a:lnTo>
                  <a:lnTo>
                    <a:pt x="38" y="2"/>
                  </a:lnTo>
                  <a:lnTo>
                    <a:pt x="40" y="2"/>
                  </a:lnTo>
                  <a:lnTo>
                    <a:pt x="42" y="4"/>
                  </a:lnTo>
                  <a:lnTo>
                    <a:pt x="44" y="4"/>
                  </a:lnTo>
                  <a:lnTo>
                    <a:pt x="45" y="4"/>
                  </a:lnTo>
                  <a:lnTo>
                    <a:pt x="47" y="6"/>
                  </a:lnTo>
                  <a:lnTo>
                    <a:pt x="48" y="6"/>
                  </a:lnTo>
                  <a:lnTo>
                    <a:pt x="50" y="8"/>
                  </a:lnTo>
                  <a:lnTo>
                    <a:pt x="51" y="9"/>
                  </a:lnTo>
                  <a:lnTo>
                    <a:pt x="51" y="10"/>
                  </a:lnTo>
                  <a:lnTo>
                    <a:pt x="50" y="10"/>
                  </a:lnTo>
                  <a:lnTo>
                    <a:pt x="50" y="12"/>
                  </a:lnTo>
                  <a:lnTo>
                    <a:pt x="50" y="13"/>
                  </a:lnTo>
                  <a:lnTo>
                    <a:pt x="50" y="14"/>
                  </a:lnTo>
                  <a:lnTo>
                    <a:pt x="49" y="14"/>
                  </a:lnTo>
                  <a:lnTo>
                    <a:pt x="49" y="16"/>
                  </a:lnTo>
                  <a:lnTo>
                    <a:pt x="47" y="16"/>
                  </a:lnTo>
                  <a:lnTo>
                    <a:pt x="47" y="17"/>
                  </a:lnTo>
                  <a:lnTo>
                    <a:pt x="46" y="17"/>
                  </a:lnTo>
                  <a:lnTo>
                    <a:pt x="45" y="17"/>
                  </a:lnTo>
                  <a:lnTo>
                    <a:pt x="45" y="18"/>
                  </a:lnTo>
                  <a:lnTo>
                    <a:pt x="44" y="18"/>
                  </a:lnTo>
                  <a:lnTo>
                    <a:pt x="42" y="18"/>
                  </a:lnTo>
                  <a:lnTo>
                    <a:pt x="42" y="20"/>
                  </a:lnTo>
                  <a:lnTo>
                    <a:pt x="41" y="20"/>
                  </a:lnTo>
                  <a:lnTo>
                    <a:pt x="39" y="20"/>
                  </a:lnTo>
                  <a:lnTo>
                    <a:pt x="39" y="22"/>
                  </a:lnTo>
                  <a:lnTo>
                    <a:pt x="37" y="22"/>
                  </a:lnTo>
                  <a:lnTo>
                    <a:pt x="36" y="22"/>
                  </a:lnTo>
                  <a:lnTo>
                    <a:pt x="34" y="22"/>
                  </a:lnTo>
                  <a:lnTo>
                    <a:pt x="33" y="22"/>
                  </a:lnTo>
                  <a:lnTo>
                    <a:pt x="32" y="22"/>
                  </a:lnTo>
                  <a:lnTo>
                    <a:pt x="30" y="22"/>
                  </a:lnTo>
                  <a:lnTo>
                    <a:pt x="29" y="22"/>
                  </a:lnTo>
                  <a:lnTo>
                    <a:pt x="27" y="22"/>
                  </a:lnTo>
                  <a:lnTo>
                    <a:pt x="26" y="22"/>
                  </a:lnTo>
                  <a:lnTo>
                    <a:pt x="25" y="22"/>
                  </a:lnTo>
                  <a:lnTo>
                    <a:pt x="23" y="22"/>
                  </a:lnTo>
                  <a:lnTo>
                    <a:pt x="21" y="21"/>
                  </a:lnTo>
                  <a:lnTo>
                    <a:pt x="21" y="22"/>
                  </a:lnTo>
                  <a:lnTo>
                    <a:pt x="20" y="22"/>
                  </a:lnTo>
                  <a:lnTo>
                    <a:pt x="19" y="22"/>
                  </a:lnTo>
                  <a:lnTo>
                    <a:pt x="17" y="22"/>
                  </a:lnTo>
                  <a:lnTo>
                    <a:pt x="17" y="23"/>
                  </a:lnTo>
                  <a:lnTo>
                    <a:pt x="16" y="23"/>
                  </a:lnTo>
                  <a:lnTo>
                    <a:pt x="14" y="23"/>
                  </a:lnTo>
                  <a:lnTo>
                    <a:pt x="12" y="23"/>
                  </a:lnTo>
                  <a:lnTo>
                    <a:pt x="12" y="25"/>
                  </a:lnTo>
                  <a:lnTo>
                    <a:pt x="11" y="25"/>
                  </a:lnTo>
                  <a:lnTo>
                    <a:pt x="9" y="25"/>
                  </a:lnTo>
                  <a:lnTo>
                    <a:pt x="7" y="25"/>
                  </a:lnTo>
                  <a:lnTo>
                    <a:pt x="7" y="26"/>
                  </a:lnTo>
                  <a:lnTo>
                    <a:pt x="6" y="26"/>
                  </a:lnTo>
                  <a:lnTo>
                    <a:pt x="5" y="26"/>
                  </a:lnTo>
                  <a:lnTo>
                    <a:pt x="3" y="26"/>
                  </a:lnTo>
                  <a:lnTo>
                    <a:pt x="3" y="28"/>
                  </a:lnTo>
                  <a:lnTo>
                    <a:pt x="3" y="29"/>
                  </a:lnTo>
                  <a:lnTo>
                    <a:pt x="2" y="29"/>
                  </a:lnTo>
                  <a:lnTo>
                    <a:pt x="2" y="30"/>
                  </a:lnTo>
                  <a:lnTo>
                    <a:pt x="0" y="30"/>
                  </a:lnTo>
                  <a:lnTo>
                    <a:pt x="0" y="28"/>
                  </a:lnTo>
                  <a:lnTo>
                    <a:pt x="1" y="28"/>
                  </a:lnTo>
                  <a:lnTo>
                    <a:pt x="1" y="26"/>
                  </a:lnTo>
                  <a:lnTo>
                    <a:pt x="2" y="26"/>
                  </a:lnTo>
                  <a:lnTo>
                    <a:pt x="2" y="25"/>
                  </a:lnTo>
                  <a:lnTo>
                    <a:pt x="2" y="23"/>
                  </a:lnTo>
                  <a:lnTo>
                    <a:pt x="4" y="23"/>
                  </a:lnTo>
                  <a:lnTo>
                    <a:pt x="4" y="22"/>
                  </a:lnTo>
                  <a:lnTo>
                    <a:pt x="5" y="22"/>
                  </a:lnTo>
                  <a:lnTo>
                    <a:pt x="5" y="20"/>
                  </a:lnTo>
                  <a:lnTo>
                    <a:pt x="6" y="20"/>
                  </a:lnTo>
                  <a:lnTo>
                    <a:pt x="6" y="18"/>
                  </a:lnTo>
                  <a:lnTo>
                    <a:pt x="6" y="17"/>
                  </a:lnTo>
                  <a:lnTo>
                    <a:pt x="7" y="17"/>
                  </a:lnTo>
                  <a:lnTo>
                    <a:pt x="9" y="17"/>
                  </a:lnTo>
                  <a:lnTo>
                    <a:pt x="9" y="16"/>
                  </a:lnTo>
                  <a:lnTo>
                    <a:pt x="11" y="16"/>
                  </a:lnTo>
                  <a:lnTo>
                    <a:pt x="11" y="15"/>
                  </a:lnTo>
                  <a:lnTo>
                    <a:pt x="12" y="15"/>
                  </a:lnTo>
                  <a:lnTo>
                    <a:pt x="12" y="13"/>
                  </a:lnTo>
                  <a:lnTo>
                    <a:pt x="14" y="13"/>
                  </a:lnTo>
                  <a:lnTo>
                    <a:pt x="15" y="13"/>
                  </a:lnTo>
                  <a:lnTo>
                    <a:pt x="15" y="12"/>
                  </a:lnTo>
                  <a:lnTo>
                    <a:pt x="17" y="12"/>
                  </a:lnTo>
                  <a:lnTo>
                    <a:pt x="17" y="10"/>
                  </a:lnTo>
                  <a:lnTo>
                    <a:pt x="17" y="9"/>
                  </a:lnTo>
                  <a:lnTo>
                    <a:pt x="19" y="9"/>
                  </a:lnTo>
                  <a:lnTo>
                    <a:pt x="21" y="9"/>
                  </a:lnTo>
                  <a:lnTo>
                    <a:pt x="21" y="8"/>
                  </a:lnTo>
                  <a:lnTo>
                    <a:pt x="23" y="8"/>
                  </a:lnTo>
                  <a:lnTo>
                    <a:pt x="24" y="6"/>
                  </a:lnTo>
                  <a:lnTo>
                    <a:pt x="25" y="6"/>
                  </a:lnTo>
                  <a:lnTo>
                    <a:pt x="25" y="5"/>
                  </a:lnTo>
                  <a:lnTo>
                    <a:pt x="27" y="5"/>
                  </a:lnTo>
                  <a:lnTo>
                    <a:pt x="28" y="5"/>
                  </a:lnTo>
                  <a:lnTo>
                    <a:pt x="29" y="5"/>
                  </a:lnTo>
                  <a:lnTo>
                    <a:pt x="29" y="3"/>
                  </a:lnTo>
                  <a:lnTo>
                    <a:pt x="30" y="3"/>
                  </a:lnTo>
                  <a:lnTo>
                    <a:pt x="30" y="2"/>
                  </a:lnTo>
                  <a:lnTo>
                    <a:pt x="30" y="1"/>
                  </a:lnTo>
                  <a:lnTo>
                    <a:pt x="32" y="1"/>
                  </a:lnTo>
                  <a:lnTo>
                    <a:pt x="33" y="1"/>
                  </a:lnTo>
                  <a:lnTo>
                    <a:pt x="35" y="1"/>
                  </a:lnTo>
                  <a:lnTo>
                    <a:pt x="35" y="0"/>
                  </a:lnTo>
                </a:path>
              </a:pathLst>
            </a:custGeom>
            <a:solidFill>
              <a:srgbClr val="626200"/>
            </a:solidFill>
            <a:ln w="9525">
              <a:noFill/>
              <a:round/>
              <a:headEnd/>
              <a:tailEnd/>
            </a:ln>
          </p:spPr>
          <p:txBody>
            <a:bodyPr lIns="0" tIns="0" rIns="0" bIns="0"/>
            <a:lstStyle/>
            <a:p>
              <a:endParaRPr lang="en-US"/>
            </a:p>
          </p:txBody>
        </p:sp>
        <p:sp>
          <p:nvSpPr>
            <p:cNvPr id="5732" name="Freeform 23"/>
            <p:cNvSpPr>
              <a:spLocks/>
            </p:cNvSpPr>
            <p:nvPr/>
          </p:nvSpPr>
          <p:spPr bwMode="auto">
            <a:xfrm>
              <a:off x="192" y="3773"/>
              <a:ext cx="94" cy="19"/>
            </a:xfrm>
            <a:custGeom>
              <a:avLst/>
              <a:gdLst>
                <a:gd name="T0" fmla="*/ 2 w 94"/>
                <a:gd name="T1" fmla="*/ 7 h 19"/>
                <a:gd name="T2" fmla="*/ 7 w 94"/>
                <a:gd name="T3" fmla="*/ 6 h 19"/>
                <a:gd name="T4" fmla="*/ 12 w 94"/>
                <a:gd name="T5" fmla="*/ 4 h 19"/>
                <a:gd name="T6" fmla="*/ 19 w 94"/>
                <a:gd name="T7" fmla="*/ 4 h 19"/>
                <a:gd name="T8" fmla="*/ 24 w 94"/>
                <a:gd name="T9" fmla="*/ 2 h 19"/>
                <a:gd name="T10" fmla="*/ 29 w 94"/>
                <a:gd name="T11" fmla="*/ 0 h 19"/>
                <a:gd name="T12" fmla="*/ 29 w 94"/>
                <a:gd name="T13" fmla="*/ 0 h 19"/>
                <a:gd name="T14" fmla="*/ 31 w 94"/>
                <a:gd name="T15" fmla="*/ 0 h 19"/>
                <a:gd name="T16" fmla="*/ 33 w 94"/>
                <a:gd name="T17" fmla="*/ 0 h 19"/>
                <a:gd name="T18" fmla="*/ 33 w 94"/>
                <a:gd name="T19" fmla="*/ 0 h 19"/>
                <a:gd name="T20" fmla="*/ 33 w 94"/>
                <a:gd name="T21" fmla="*/ 0 h 19"/>
                <a:gd name="T22" fmla="*/ 41 w 94"/>
                <a:gd name="T23" fmla="*/ 1 h 19"/>
                <a:gd name="T24" fmla="*/ 47 w 94"/>
                <a:gd name="T25" fmla="*/ 3 h 19"/>
                <a:gd name="T26" fmla="*/ 55 w 94"/>
                <a:gd name="T27" fmla="*/ 4 h 19"/>
                <a:gd name="T28" fmla="*/ 62 w 94"/>
                <a:gd name="T29" fmla="*/ 4 h 19"/>
                <a:gd name="T30" fmla="*/ 68 w 94"/>
                <a:gd name="T31" fmla="*/ 5 h 19"/>
                <a:gd name="T32" fmla="*/ 73 w 94"/>
                <a:gd name="T33" fmla="*/ 7 h 19"/>
                <a:gd name="T34" fmla="*/ 78 w 94"/>
                <a:gd name="T35" fmla="*/ 8 h 19"/>
                <a:gd name="T36" fmla="*/ 81 w 94"/>
                <a:gd name="T37" fmla="*/ 8 h 19"/>
                <a:gd name="T38" fmla="*/ 87 w 94"/>
                <a:gd name="T39" fmla="*/ 10 h 19"/>
                <a:gd name="T40" fmla="*/ 91 w 94"/>
                <a:gd name="T41" fmla="*/ 10 h 19"/>
                <a:gd name="T42" fmla="*/ 93 w 94"/>
                <a:gd name="T43" fmla="*/ 12 h 19"/>
                <a:gd name="T44" fmla="*/ 93 w 94"/>
                <a:gd name="T45" fmla="*/ 14 h 19"/>
                <a:gd name="T46" fmla="*/ 93 w 94"/>
                <a:gd name="T47" fmla="*/ 16 h 19"/>
                <a:gd name="T48" fmla="*/ 93 w 94"/>
                <a:gd name="T49" fmla="*/ 17 h 19"/>
                <a:gd name="T50" fmla="*/ 93 w 94"/>
                <a:gd name="T51" fmla="*/ 18 h 19"/>
                <a:gd name="T52" fmla="*/ 93 w 94"/>
                <a:gd name="T53" fmla="*/ 18 h 19"/>
                <a:gd name="T54" fmla="*/ 92 w 94"/>
                <a:gd name="T55" fmla="*/ 18 h 19"/>
                <a:gd name="T56" fmla="*/ 87 w 94"/>
                <a:gd name="T57" fmla="*/ 18 h 19"/>
                <a:gd name="T58" fmla="*/ 81 w 94"/>
                <a:gd name="T59" fmla="*/ 16 h 19"/>
                <a:gd name="T60" fmla="*/ 76 w 94"/>
                <a:gd name="T61" fmla="*/ 16 h 19"/>
                <a:gd name="T62" fmla="*/ 74 w 94"/>
                <a:gd name="T63" fmla="*/ 16 h 19"/>
                <a:gd name="T64" fmla="*/ 72 w 94"/>
                <a:gd name="T65" fmla="*/ 14 h 19"/>
                <a:gd name="T66" fmla="*/ 68 w 94"/>
                <a:gd name="T67" fmla="*/ 14 h 19"/>
                <a:gd name="T68" fmla="*/ 62 w 94"/>
                <a:gd name="T69" fmla="*/ 14 h 19"/>
                <a:gd name="T70" fmla="*/ 58 w 94"/>
                <a:gd name="T71" fmla="*/ 14 h 19"/>
                <a:gd name="T72" fmla="*/ 54 w 94"/>
                <a:gd name="T73" fmla="*/ 14 h 19"/>
                <a:gd name="T74" fmla="*/ 52 w 94"/>
                <a:gd name="T75" fmla="*/ 13 h 19"/>
                <a:gd name="T76" fmla="*/ 49 w 94"/>
                <a:gd name="T77" fmla="*/ 13 h 19"/>
                <a:gd name="T78" fmla="*/ 43 w 94"/>
                <a:gd name="T79" fmla="*/ 13 h 19"/>
                <a:gd name="T80" fmla="*/ 34 w 94"/>
                <a:gd name="T81" fmla="*/ 13 h 19"/>
                <a:gd name="T82" fmla="*/ 27 w 94"/>
                <a:gd name="T83" fmla="*/ 13 h 19"/>
                <a:gd name="T84" fmla="*/ 20 w 94"/>
                <a:gd name="T85" fmla="*/ 12 h 19"/>
                <a:gd name="T86" fmla="*/ 18 w 94"/>
                <a:gd name="T87" fmla="*/ 12 h 19"/>
                <a:gd name="T88" fmla="*/ 15 w 94"/>
                <a:gd name="T89" fmla="*/ 12 h 19"/>
                <a:gd name="T90" fmla="*/ 12 w 94"/>
                <a:gd name="T91" fmla="*/ 11 h 19"/>
                <a:gd name="T92" fmla="*/ 7 w 94"/>
                <a:gd name="T93" fmla="*/ 10 h 19"/>
                <a:gd name="T94" fmla="*/ 6 w 94"/>
                <a:gd name="T95" fmla="*/ 10 h 19"/>
                <a:gd name="T96" fmla="*/ 5 w 94"/>
                <a:gd name="T97" fmla="*/ 9 h 19"/>
                <a:gd name="T98" fmla="*/ 4 w 94"/>
                <a:gd name="T99" fmla="*/ 9 h 19"/>
                <a:gd name="T100" fmla="*/ 3 w 94"/>
                <a:gd name="T101" fmla="*/ 8 h 19"/>
                <a:gd name="T102" fmla="*/ 3 w 94"/>
                <a:gd name="T103" fmla="*/ 8 h 19"/>
                <a:gd name="T104" fmla="*/ 2 w 94"/>
                <a:gd name="T105" fmla="*/ 8 h 19"/>
                <a:gd name="T106" fmla="*/ 0 w 94"/>
                <a:gd name="T107" fmla="*/ 7 h 1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94"/>
                <a:gd name="T163" fmla="*/ 0 h 19"/>
                <a:gd name="T164" fmla="*/ 94 w 94"/>
                <a:gd name="T165" fmla="*/ 19 h 19"/>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94" h="19">
                  <a:moveTo>
                    <a:pt x="0" y="7"/>
                  </a:moveTo>
                  <a:lnTo>
                    <a:pt x="2" y="7"/>
                  </a:lnTo>
                  <a:lnTo>
                    <a:pt x="4" y="7"/>
                  </a:lnTo>
                  <a:lnTo>
                    <a:pt x="4" y="6"/>
                  </a:lnTo>
                  <a:lnTo>
                    <a:pt x="7" y="6"/>
                  </a:lnTo>
                  <a:lnTo>
                    <a:pt x="8" y="6"/>
                  </a:lnTo>
                  <a:lnTo>
                    <a:pt x="10" y="6"/>
                  </a:lnTo>
                  <a:lnTo>
                    <a:pt x="12" y="4"/>
                  </a:lnTo>
                  <a:lnTo>
                    <a:pt x="15" y="4"/>
                  </a:lnTo>
                  <a:lnTo>
                    <a:pt x="17" y="4"/>
                  </a:lnTo>
                  <a:lnTo>
                    <a:pt x="19" y="4"/>
                  </a:lnTo>
                  <a:lnTo>
                    <a:pt x="21" y="3"/>
                  </a:lnTo>
                  <a:lnTo>
                    <a:pt x="22" y="3"/>
                  </a:lnTo>
                  <a:lnTo>
                    <a:pt x="24" y="2"/>
                  </a:lnTo>
                  <a:lnTo>
                    <a:pt x="26" y="2"/>
                  </a:lnTo>
                  <a:lnTo>
                    <a:pt x="27" y="0"/>
                  </a:lnTo>
                  <a:lnTo>
                    <a:pt x="29" y="0"/>
                  </a:lnTo>
                  <a:lnTo>
                    <a:pt x="31" y="0"/>
                  </a:lnTo>
                  <a:lnTo>
                    <a:pt x="33" y="0"/>
                  </a:lnTo>
                  <a:lnTo>
                    <a:pt x="37" y="1"/>
                  </a:lnTo>
                  <a:lnTo>
                    <a:pt x="38" y="1"/>
                  </a:lnTo>
                  <a:lnTo>
                    <a:pt x="41" y="1"/>
                  </a:lnTo>
                  <a:lnTo>
                    <a:pt x="42" y="1"/>
                  </a:lnTo>
                  <a:lnTo>
                    <a:pt x="46" y="3"/>
                  </a:lnTo>
                  <a:lnTo>
                    <a:pt x="47" y="3"/>
                  </a:lnTo>
                  <a:lnTo>
                    <a:pt x="50" y="3"/>
                  </a:lnTo>
                  <a:lnTo>
                    <a:pt x="52" y="3"/>
                  </a:lnTo>
                  <a:lnTo>
                    <a:pt x="55" y="4"/>
                  </a:lnTo>
                  <a:lnTo>
                    <a:pt x="57" y="4"/>
                  </a:lnTo>
                  <a:lnTo>
                    <a:pt x="60" y="4"/>
                  </a:lnTo>
                  <a:lnTo>
                    <a:pt x="62" y="4"/>
                  </a:lnTo>
                  <a:lnTo>
                    <a:pt x="65" y="5"/>
                  </a:lnTo>
                  <a:lnTo>
                    <a:pt x="67" y="5"/>
                  </a:lnTo>
                  <a:lnTo>
                    <a:pt x="68" y="5"/>
                  </a:lnTo>
                  <a:lnTo>
                    <a:pt x="70" y="5"/>
                  </a:lnTo>
                  <a:lnTo>
                    <a:pt x="71" y="7"/>
                  </a:lnTo>
                  <a:lnTo>
                    <a:pt x="73" y="7"/>
                  </a:lnTo>
                  <a:lnTo>
                    <a:pt x="75" y="7"/>
                  </a:lnTo>
                  <a:lnTo>
                    <a:pt x="76" y="7"/>
                  </a:lnTo>
                  <a:lnTo>
                    <a:pt x="78" y="8"/>
                  </a:lnTo>
                  <a:lnTo>
                    <a:pt x="79" y="8"/>
                  </a:lnTo>
                  <a:lnTo>
                    <a:pt x="81" y="8"/>
                  </a:lnTo>
                  <a:lnTo>
                    <a:pt x="83" y="10"/>
                  </a:lnTo>
                  <a:lnTo>
                    <a:pt x="85" y="10"/>
                  </a:lnTo>
                  <a:lnTo>
                    <a:pt x="87" y="10"/>
                  </a:lnTo>
                  <a:lnTo>
                    <a:pt x="88" y="10"/>
                  </a:lnTo>
                  <a:lnTo>
                    <a:pt x="89" y="10"/>
                  </a:lnTo>
                  <a:lnTo>
                    <a:pt x="91" y="10"/>
                  </a:lnTo>
                  <a:lnTo>
                    <a:pt x="93" y="10"/>
                  </a:lnTo>
                  <a:lnTo>
                    <a:pt x="93" y="12"/>
                  </a:lnTo>
                  <a:lnTo>
                    <a:pt x="93" y="14"/>
                  </a:lnTo>
                  <a:lnTo>
                    <a:pt x="93" y="16"/>
                  </a:lnTo>
                  <a:lnTo>
                    <a:pt x="92" y="16"/>
                  </a:lnTo>
                  <a:lnTo>
                    <a:pt x="93" y="17"/>
                  </a:lnTo>
                  <a:lnTo>
                    <a:pt x="93" y="18"/>
                  </a:lnTo>
                  <a:lnTo>
                    <a:pt x="92" y="18"/>
                  </a:lnTo>
                  <a:lnTo>
                    <a:pt x="90" y="18"/>
                  </a:lnTo>
                  <a:lnTo>
                    <a:pt x="89" y="18"/>
                  </a:lnTo>
                  <a:lnTo>
                    <a:pt x="87" y="18"/>
                  </a:lnTo>
                  <a:lnTo>
                    <a:pt x="85" y="18"/>
                  </a:lnTo>
                  <a:lnTo>
                    <a:pt x="83" y="16"/>
                  </a:lnTo>
                  <a:lnTo>
                    <a:pt x="81" y="16"/>
                  </a:lnTo>
                  <a:lnTo>
                    <a:pt x="80" y="16"/>
                  </a:lnTo>
                  <a:lnTo>
                    <a:pt x="78" y="16"/>
                  </a:lnTo>
                  <a:lnTo>
                    <a:pt x="76" y="16"/>
                  </a:lnTo>
                  <a:lnTo>
                    <a:pt x="74" y="16"/>
                  </a:lnTo>
                  <a:lnTo>
                    <a:pt x="72" y="14"/>
                  </a:lnTo>
                  <a:lnTo>
                    <a:pt x="71" y="14"/>
                  </a:lnTo>
                  <a:lnTo>
                    <a:pt x="70" y="14"/>
                  </a:lnTo>
                  <a:lnTo>
                    <a:pt x="68" y="14"/>
                  </a:lnTo>
                  <a:lnTo>
                    <a:pt x="67" y="14"/>
                  </a:lnTo>
                  <a:lnTo>
                    <a:pt x="65" y="14"/>
                  </a:lnTo>
                  <a:lnTo>
                    <a:pt x="62" y="14"/>
                  </a:lnTo>
                  <a:lnTo>
                    <a:pt x="61" y="14"/>
                  </a:lnTo>
                  <a:lnTo>
                    <a:pt x="59" y="14"/>
                  </a:lnTo>
                  <a:lnTo>
                    <a:pt x="58" y="14"/>
                  </a:lnTo>
                  <a:lnTo>
                    <a:pt x="56" y="14"/>
                  </a:lnTo>
                  <a:lnTo>
                    <a:pt x="55" y="14"/>
                  </a:lnTo>
                  <a:lnTo>
                    <a:pt x="54" y="14"/>
                  </a:lnTo>
                  <a:lnTo>
                    <a:pt x="53" y="14"/>
                  </a:lnTo>
                  <a:lnTo>
                    <a:pt x="52" y="13"/>
                  </a:lnTo>
                  <a:lnTo>
                    <a:pt x="51" y="13"/>
                  </a:lnTo>
                  <a:lnTo>
                    <a:pt x="50" y="13"/>
                  </a:lnTo>
                  <a:lnTo>
                    <a:pt x="49" y="13"/>
                  </a:lnTo>
                  <a:lnTo>
                    <a:pt x="47" y="13"/>
                  </a:lnTo>
                  <a:lnTo>
                    <a:pt x="45" y="13"/>
                  </a:lnTo>
                  <a:lnTo>
                    <a:pt x="43" y="13"/>
                  </a:lnTo>
                  <a:lnTo>
                    <a:pt x="39" y="13"/>
                  </a:lnTo>
                  <a:lnTo>
                    <a:pt x="38" y="13"/>
                  </a:lnTo>
                  <a:lnTo>
                    <a:pt x="34" y="13"/>
                  </a:lnTo>
                  <a:lnTo>
                    <a:pt x="32" y="13"/>
                  </a:lnTo>
                  <a:lnTo>
                    <a:pt x="29" y="13"/>
                  </a:lnTo>
                  <a:lnTo>
                    <a:pt x="27" y="13"/>
                  </a:lnTo>
                  <a:lnTo>
                    <a:pt x="25" y="13"/>
                  </a:lnTo>
                  <a:lnTo>
                    <a:pt x="23" y="13"/>
                  </a:lnTo>
                  <a:lnTo>
                    <a:pt x="20" y="12"/>
                  </a:lnTo>
                  <a:lnTo>
                    <a:pt x="19" y="12"/>
                  </a:lnTo>
                  <a:lnTo>
                    <a:pt x="18" y="12"/>
                  </a:lnTo>
                  <a:lnTo>
                    <a:pt x="17" y="12"/>
                  </a:lnTo>
                  <a:lnTo>
                    <a:pt x="15" y="12"/>
                  </a:lnTo>
                  <a:lnTo>
                    <a:pt x="13" y="12"/>
                  </a:lnTo>
                  <a:lnTo>
                    <a:pt x="12" y="11"/>
                  </a:lnTo>
                  <a:lnTo>
                    <a:pt x="10" y="11"/>
                  </a:lnTo>
                  <a:lnTo>
                    <a:pt x="9" y="11"/>
                  </a:lnTo>
                  <a:lnTo>
                    <a:pt x="7" y="10"/>
                  </a:lnTo>
                  <a:lnTo>
                    <a:pt x="6" y="10"/>
                  </a:lnTo>
                  <a:lnTo>
                    <a:pt x="5" y="9"/>
                  </a:lnTo>
                  <a:lnTo>
                    <a:pt x="4" y="9"/>
                  </a:lnTo>
                  <a:lnTo>
                    <a:pt x="3" y="8"/>
                  </a:lnTo>
                  <a:lnTo>
                    <a:pt x="2" y="8"/>
                  </a:lnTo>
                  <a:lnTo>
                    <a:pt x="0" y="7"/>
                  </a:lnTo>
                </a:path>
              </a:pathLst>
            </a:custGeom>
            <a:solidFill>
              <a:srgbClr val="626200"/>
            </a:solidFill>
            <a:ln w="9525">
              <a:noFill/>
              <a:round/>
              <a:headEnd/>
              <a:tailEnd/>
            </a:ln>
          </p:spPr>
          <p:txBody>
            <a:bodyPr lIns="0" tIns="0" rIns="0" bIns="0"/>
            <a:lstStyle/>
            <a:p>
              <a:endParaRPr lang="en-US"/>
            </a:p>
          </p:txBody>
        </p:sp>
        <p:sp>
          <p:nvSpPr>
            <p:cNvPr id="5733" name="Freeform 24"/>
            <p:cNvSpPr>
              <a:spLocks/>
            </p:cNvSpPr>
            <p:nvPr/>
          </p:nvSpPr>
          <p:spPr bwMode="auto">
            <a:xfrm>
              <a:off x="279" y="3793"/>
              <a:ext cx="42" cy="22"/>
            </a:xfrm>
            <a:custGeom>
              <a:avLst/>
              <a:gdLst>
                <a:gd name="T0" fmla="*/ 21 w 42"/>
                <a:gd name="T1" fmla="*/ 0 h 22"/>
                <a:gd name="T2" fmla="*/ 23 w 42"/>
                <a:gd name="T3" fmla="*/ 0 h 22"/>
                <a:gd name="T4" fmla="*/ 25 w 42"/>
                <a:gd name="T5" fmla="*/ 0 h 22"/>
                <a:gd name="T6" fmla="*/ 29 w 42"/>
                <a:gd name="T7" fmla="*/ 0 h 22"/>
                <a:gd name="T8" fmla="*/ 30 w 42"/>
                <a:gd name="T9" fmla="*/ 0 h 22"/>
                <a:gd name="T10" fmla="*/ 33 w 42"/>
                <a:gd name="T11" fmla="*/ 1 h 22"/>
                <a:gd name="T12" fmla="*/ 34 w 42"/>
                <a:gd name="T13" fmla="*/ 2 h 22"/>
                <a:gd name="T14" fmla="*/ 38 w 42"/>
                <a:gd name="T15" fmla="*/ 5 h 22"/>
                <a:gd name="T16" fmla="*/ 39 w 42"/>
                <a:gd name="T17" fmla="*/ 6 h 22"/>
                <a:gd name="T18" fmla="*/ 41 w 42"/>
                <a:gd name="T19" fmla="*/ 10 h 22"/>
                <a:gd name="T20" fmla="*/ 41 w 42"/>
                <a:gd name="T21" fmla="*/ 10 h 22"/>
                <a:gd name="T22" fmla="*/ 41 w 42"/>
                <a:gd name="T23" fmla="*/ 12 h 22"/>
                <a:gd name="T24" fmla="*/ 40 w 42"/>
                <a:gd name="T25" fmla="*/ 14 h 22"/>
                <a:gd name="T26" fmla="*/ 38 w 42"/>
                <a:gd name="T27" fmla="*/ 15 h 22"/>
                <a:gd name="T28" fmla="*/ 36 w 42"/>
                <a:gd name="T29" fmla="*/ 15 h 22"/>
                <a:gd name="T30" fmla="*/ 35 w 42"/>
                <a:gd name="T31" fmla="*/ 17 h 22"/>
                <a:gd name="T32" fmla="*/ 33 w 42"/>
                <a:gd name="T33" fmla="*/ 18 h 22"/>
                <a:gd name="T34" fmla="*/ 31 w 42"/>
                <a:gd name="T35" fmla="*/ 19 h 22"/>
                <a:gd name="T36" fmla="*/ 28 w 42"/>
                <a:gd name="T37" fmla="*/ 19 h 22"/>
                <a:gd name="T38" fmla="*/ 26 w 42"/>
                <a:gd name="T39" fmla="*/ 21 h 22"/>
                <a:gd name="T40" fmla="*/ 23 w 42"/>
                <a:gd name="T41" fmla="*/ 21 h 22"/>
                <a:gd name="T42" fmla="*/ 20 w 42"/>
                <a:gd name="T43" fmla="*/ 21 h 22"/>
                <a:gd name="T44" fmla="*/ 20 w 42"/>
                <a:gd name="T45" fmla="*/ 21 h 22"/>
                <a:gd name="T46" fmla="*/ 20 w 42"/>
                <a:gd name="T47" fmla="*/ 21 h 22"/>
                <a:gd name="T48" fmla="*/ 19 w 42"/>
                <a:gd name="T49" fmla="*/ 21 h 22"/>
                <a:gd name="T50" fmla="*/ 17 w 42"/>
                <a:gd name="T51" fmla="*/ 21 h 22"/>
                <a:gd name="T52" fmla="*/ 15 w 42"/>
                <a:gd name="T53" fmla="*/ 21 h 22"/>
                <a:gd name="T54" fmla="*/ 14 w 42"/>
                <a:gd name="T55" fmla="*/ 21 h 22"/>
                <a:gd name="T56" fmla="*/ 10 w 42"/>
                <a:gd name="T57" fmla="*/ 21 h 22"/>
                <a:gd name="T58" fmla="*/ 7 w 42"/>
                <a:gd name="T59" fmla="*/ 21 h 22"/>
                <a:gd name="T60" fmla="*/ 3 w 42"/>
                <a:gd name="T61" fmla="*/ 21 h 22"/>
                <a:gd name="T62" fmla="*/ 2 w 42"/>
                <a:gd name="T63" fmla="*/ 21 h 22"/>
                <a:gd name="T64" fmla="*/ 1 w 42"/>
                <a:gd name="T65" fmla="*/ 21 h 22"/>
                <a:gd name="T66" fmla="*/ 4 w 42"/>
                <a:gd name="T67" fmla="*/ 21 h 22"/>
                <a:gd name="T68" fmla="*/ 6 w 42"/>
                <a:gd name="T69" fmla="*/ 19 h 22"/>
                <a:gd name="T70" fmla="*/ 11 w 42"/>
                <a:gd name="T71" fmla="*/ 19 h 22"/>
                <a:gd name="T72" fmla="*/ 13 w 42"/>
                <a:gd name="T73" fmla="*/ 18 h 22"/>
                <a:gd name="T74" fmla="*/ 16 w 42"/>
                <a:gd name="T75" fmla="*/ 17 h 22"/>
                <a:gd name="T76" fmla="*/ 17 w 42"/>
                <a:gd name="T77" fmla="*/ 16 h 22"/>
                <a:gd name="T78" fmla="*/ 20 w 42"/>
                <a:gd name="T79" fmla="*/ 16 h 22"/>
                <a:gd name="T80" fmla="*/ 21 w 42"/>
                <a:gd name="T81" fmla="*/ 14 h 22"/>
                <a:gd name="T82" fmla="*/ 24 w 42"/>
                <a:gd name="T83" fmla="*/ 13 h 22"/>
                <a:gd name="T84" fmla="*/ 24 w 42"/>
                <a:gd name="T85" fmla="*/ 11 h 22"/>
                <a:gd name="T86" fmla="*/ 25 w 42"/>
                <a:gd name="T87" fmla="*/ 11 h 22"/>
                <a:gd name="T88" fmla="*/ 25 w 42"/>
                <a:gd name="T89" fmla="*/ 10 h 22"/>
                <a:gd name="T90" fmla="*/ 25 w 42"/>
                <a:gd name="T91" fmla="*/ 9 h 22"/>
                <a:gd name="T92" fmla="*/ 24 w 42"/>
                <a:gd name="T93" fmla="*/ 8 h 22"/>
                <a:gd name="T94" fmla="*/ 24 w 42"/>
                <a:gd name="T95" fmla="*/ 8 h 22"/>
                <a:gd name="T96" fmla="*/ 22 w 42"/>
                <a:gd name="T97" fmla="*/ 6 h 22"/>
                <a:gd name="T98" fmla="*/ 21 w 42"/>
                <a:gd name="T99" fmla="*/ 5 h 22"/>
                <a:gd name="T100" fmla="*/ 20 w 42"/>
                <a:gd name="T101" fmla="*/ 3 h 22"/>
                <a:gd name="T102" fmla="*/ 20 w 42"/>
                <a:gd name="T103" fmla="*/ 3 h 22"/>
                <a:gd name="T104" fmla="*/ 19 w 42"/>
                <a:gd name="T105" fmla="*/ 1 h 22"/>
                <a:gd name="T106" fmla="*/ 19 w 42"/>
                <a:gd name="T107" fmla="*/ 0 h 22"/>
                <a:gd name="T108" fmla="*/ 19 w 42"/>
                <a:gd name="T109" fmla="*/ 0 h 22"/>
                <a:gd name="T110" fmla="*/ 19 w 42"/>
                <a:gd name="T111" fmla="*/ 0 h 22"/>
                <a:gd name="T112" fmla="*/ 20 w 42"/>
                <a:gd name="T113" fmla="*/ 0 h 22"/>
                <a:gd name="T114" fmla="*/ 20 w 42"/>
                <a:gd name="T115" fmla="*/ 0 h 22"/>
                <a:gd name="T116" fmla="*/ 20 w 42"/>
                <a:gd name="T117" fmla="*/ 0 h 2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42"/>
                <a:gd name="T178" fmla="*/ 0 h 22"/>
                <a:gd name="T179" fmla="*/ 42 w 42"/>
                <a:gd name="T180" fmla="*/ 22 h 22"/>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42" h="22">
                  <a:moveTo>
                    <a:pt x="20" y="0"/>
                  </a:moveTo>
                  <a:lnTo>
                    <a:pt x="21" y="0"/>
                  </a:lnTo>
                  <a:lnTo>
                    <a:pt x="23" y="0"/>
                  </a:lnTo>
                  <a:lnTo>
                    <a:pt x="25" y="0"/>
                  </a:lnTo>
                  <a:lnTo>
                    <a:pt x="26" y="0"/>
                  </a:lnTo>
                  <a:lnTo>
                    <a:pt x="27" y="0"/>
                  </a:lnTo>
                  <a:lnTo>
                    <a:pt x="29" y="0"/>
                  </a:lnTo>
                  <a:lnTo>
                    <a:pt x="30" y="0"/>
                  </a:lnTo>
                  <a:lnTo>
                    <a:pt x="31" y="0"/>
                  </a:lnTo>
                  <a:lnTo>
                    <a:pt x="33" y="1"/>
                  </a:lnTo>
                  <a:lnTo>
                    <a:pt x="34" y="2"/>
                  </a:lnTo>
                  <a:lnTo>
                    <a:pt x="36" y="4"/>
                  </a:lnTo>
                  <a:lnTo>
                    <a:pt x="38" y="5"/>
                  </a:lnTo>
                  <a:lnTo>
                    <a:pt x="39" y="6"/>
                  </a:lnTo>
                  <a:lnTo>
                    <a:pt x="41" y="8"/>
                  </a:lnTo>
                  <a:lnTo>
                    <a:pt x="41" y="10"/>
                  </a:lnTo>
                  <a:lnTo>
                    <a:pt x="41" y="11"/>
                  </a:lnTo>
                  <a:lnTo>
                    <a:pt x="41" y="12"/>
                  </a:lnTo>
                  <a:lnTo>
                    <a:pt x="41" y="14"/>
                  </a:lnTo>
                  <a:lnTo>
                    <a:pt x="40" y="14"/>
                  </a:lnTo>
                  <a:lnTo>
                    <a:pt x="38" y="14"/>
                  </a:lnTo>
                  <a:lnTo>
                    <a:pt x="38" y="15"/>
                  </a:lnTo>
                  <a:lnTo>
                    <a:pt x="36" y="15"/>
                  </a:lnTo>
                  <a:lnTo>
                    <a:pt x="36" y="17"/>
                  </a:lnTo>
                  <a:lnTo>
                    <a:pt x="35" y="17"/>
                  </a:lnTo>
                  <a:lnTo>
                    <a:pt x="33" y="17"/>
                  </a:lnTo>
                  <a:lnTo>
                    <a:pt x="33" y="18"/>
                  </a:lnTo>
                  <a:lnTo>
                    <a:pt x="31" y="18"/>
                  </a:lnTo>
                  <a:lnTo>
                    <a:pt x="31" y="19"/>
                  </a:lnTo>
                  <a:lnTo>
                    <a:pt x="30" y="19"/>
                  </a:lnTo>
                  <a:lnTo>
                    <a:pt x="28" y="19"/>
                  </a:lnTo>
                  <a:lnTo>
                    <a:pt x="28" y="21"/>
                  </a:lnTo>
                  <a:lnTo>
                    <a:pt x="26" y="21"/>
                  </a:lnTo>
                  <a:lnTo>
                    <a:pt x="25" y="21"/>
                  </a:lnTo>
                  <a:lnTo>
                    <a:pt x="23" y="21"/>
                  </a:lnTo>
                  <a:lnTo>
                    <a:pt x="22" y="21"/>
                  </a:lnTo>
                  <a:lnTo>
                    <a:pt x="20" y="21"/>
                  </a:lnTo>
                  <a:lnTo>
                    <a:pt x="19" y="21"/>
                  </a:lnTo>
                  <a:lnTo>
                    <a:pt x="17" y="21"/>
                  </a:lnTo>
                  <a:lnTo>
                    <a:pt x="15" y="21"/>
                  </a:lnTo>
                  <a:lnTo>
                    <a:pt x="14" y="21"/>
                  </a:lnTo>
                  <a:lnTo>
                    <a:pt x="12" y="21"/>
                  </a:lnTo>
                  <a:lnTo>
                    <a:pt x="10" y="21"/>
                  </a:lnTo>
                  <a:lnTo>
                    <a:pt x="8" y="21"/>
                  </a:lnTo>
                  <a:lnTo>
                    <a:pt x="7" y="21"/>
                  </a:lnTo>
                  <a:lnTo>
                    <a:pt x="5" y="21"/>
                  </a:lnTo>
                  <a:lnTo>
                    <a:pt x="3" y="21"/>
                  </a:lnTo>
                  <a:lnTo>
                    <a:pt x="2" y="21"/>
                  </a:lnTo>
                  <a:lnTo>
                    <a:pt x="0" y="21"/>
                  </a:lnTo>
                  <a:lnTo>
                    <a:pt x="1" y="21"/>
                  </a:lnTo>
                  <a:lnTo>
                    <a:pt x="2" y="21"/>
                  </a:lnTo>
                  <a:lnTo>
                    <a:pt x="4" y="21"/>
                  </a:lnTo>
                  <a:lnTo>
                    <a:pt x="5" y="21"/>
                  </a:lnTo>
                  <a:lnTo>
                    <a:pt x="6" y="21"/>
                  </a:lnTo>
                  <a:lnTo>
                    <a:pt x="6" y="19"/>
                  </a:lnTo>
                  <a:lnTo>
                    <a:pt x="8" y="19"/>
                  </a:lnTo>
                  <a:lnTo>
                    <a:pt x="10" y="19"/>
                  </a:lnTo>
                  <a:lnTo>
                    <a:pt x="11" y="19"/>
                  </a:lnTo>
                  <a:lnTo>
                    <a:pt x="11" y="18"/>
                  </a:lnTo>
                  <a:lnTo>
                    <a:pt x="13" y="18"/>
                  </a:lnTo>
                  <a:lnTo>
                    <a:pt x="14" y="18"/>
                  </a:lnTo>
                  <a:lnTo>
                    <a:pt x="14" y="17"/>
                  </a:lnTo>
                  <a:lnTo>
                    <a:pt x="16" y="17"/>
                  </a:lnTo>
                  <a:lnTo>
                    <a:pt x="17" y="17"/>
                  </a:lnTo>
                  <a:lnTo>
                    <a:pt x="17" y="16"/>
                  </a:lnTo>
                  <a:lnTo>
                    <a:pt x="19" y="16"/>
                  </a:lnTo>
                  <a:lnTo>
                    <a:pt x="20" y="16"/>
                  </a:lnTo>
                  <a:lnTo>
                    <a:pt x="20" y="14"/>
                  </a:lnTo>
                  <a:lnTo>
                    <a:pt x="21" y="14"/>
                  </a:lnTo>
                  <a:lnTo>
                    <a:pt x="22" y="14"/>
                  </a:lnTo>
                  <a:lnTo>
                    <a:pt x="22" y="13"/>
                  </a:lnTo>
                  <a:lnTo>
                    <a:pt x="24" y="13"/>
                  </a:lnTo>
                  <a:lnTo>
                    <a:pt x="24" y="11"/>
                  </a:lnTo>
                  <a:lnTo>
                    <a:pt x="25" y="11"/>
                  </a:lnTo>
                  <a:lnTo>
                    <a:pt x="25" y="10"/>
                  </a:lnTo>
                  <a:lnTo>
                    <a:pt x="25" y="9"/>
                  </a:lnTo>
                  <a:lnTo>
                    <a:pt x="24" y="8"/>
                  </a:lnTo>
                  <a:lnTo>
                    <a:pt x="22" y="6"/>
                  </a:lnTo>
                  <a:lnTo>
                    <a:pt x="21" y="5"/>
                  </a:lnTo>
                  <a:lnTo>
                    <a:pt x="20" y="3"/>
                  </a:lnTo>
                  <a:lnTo>
                    <a:pt x="19" y="1"/>
                  </a:lnTo>
                  <a:lnTo>
                    <a:pt x="17" y="0"/>
                  </a:lnTo>
                  <a:lnTo>
                    <a:pt x="19" y="0"/>
                  </a:lnTo>
                  <a:lnTo>
                    <a:pt x="20" y="0"/>
                  </a:lnTo>
                </a:path>
              </a:pathLst>
            </a:custGeom>
            <a:solidFill>
              <a:srgbClr val="626200"/>
            </a:solidFill>
            <a:ln w="9525">
              <a:noFill/>
              <a:round/>
              <a:headEnd/>
              <a:tailEnd/>
            </a:ln>
          </p:spPr>
          <p:txBody>
            <a:bodyPr lIns="0" tIns="0" rIns="0" bIns="0"/>
            <a:lstStyle/>
            <a:p>
              <a:endParaRPr lang="en-US"/>
            </a:p>
          </p:txBody>
        </p:sp>
        <p:sp>
          <p:nvSpPr>
            <p:cNvPr id="5734" name="Freeform 25"/>
            <p:cNvSpPr>
              <a:spLocks/>
            </p:cNvSpPr>
            <p:nvPr/>
          </p:nvSpPr>
          <p:spPr bwMode="auto">
            <a:xfrm>
              <a:off x="218" y="3816"/>
              <a:ext cx="52" cy="9"/>
            </a:xfrm>
            <a:custGeom>
              <a:avLst/>
              <a:gdLst>
                <a:gd name="T0" fmla="*/ 48 w 52"/>
                <a:gd name="T1" fmla="*/ 2 h 9"/>
                <a:gd name="T2" fmla="*/ 48 w 52"/>
                <a:gd name="T3" fmla="*/ 2 h 9"/>
                <a:gd name="T4" fmla="*/ 49 w 52"/>
                <a:gd name="T5" fmla="*/ 4 h 9"/>
                <a:gd name="T6" fmla="*/ 49 w 52"/>
                <a:gd name="T7" fmla="*/ 4 h 9"/>
                <a:gd name="T8" fmla="*/ 51 w 52"/>
                <a:gd name="T9" fmla="*/ 5 h 9"/>
                <a:gd name="T10" fmla="*/ 51 w 52"/>
                <a:gd name="T11" fmla="*/ 5 h 9"/>
                <a:gd name="T12" fmla="*/ 51 w 52"/>
                <a:gd name="T13" fmla="*/ 7 h 9"/>
                <a:gd name="T14" fmla="*/ 51 w 52"/>
                <a:gd name="T15" fmla="*/ 7 h 9"/>
                <a:gd name="T16" fmla="*/ 50 w 52"/>
                <a:gd name="T17" fmla="*/ 8 h 9"/>
                <a:gd name="T18" fmla="*/ 48 w 52"/>
                <a:gd name="T19" fmla="*/ 8 h 9"/>
                <a:gd name="T20" fmla="*/ 44 w 52"/>
                <a:gd name="T21" fmla="*/ 8 h 9"/>
                <a:gd name="T22" fmla="*/ 41 w 52"/>
                <a:gd name="T23" fmla="*/ 8 h 9"/>
                <a:gd name="T24" fmla="*/ 36 w 52"/>
                <a:gd name="T25" fmla="*/ 8 h 9"/>
                <a:gd name="T26" fmla="*/ 33 w 52"/>
                <a:gd name="T27" fmla="*/ 8 h 9"/>
                <a:gd name="T28" fmla="*/ 31 w 52"/>
                <a:gd name="T29" fmla="*/ 8 h 9"/>
                <a:gd name="T30" fmla="*/ 28 w 52"/>
                <a:gd name="T31" fmla="*/ 8 h 9"/>
                <a:gd name="T32" fmla="*/ 27 w 52"/>
                <a:gd name="T33" fmla="*/ 7 h 9"/>
                <a:gd name="T34" fmla="*/ 26 w 52"/>
                <a:gd name="T35" fmla="*/ 7 h 9"/>
                <a:gd name="T36" fmla="*/ 23 w 52"/>
                <a:gd name="T37" fmla="*/ 7 h 9"/>
                <a:gd name="T38" fmla="*/ 20 w 52"/>
                <a:gd name="T39" fmla="*/ 7 h 9"/>
                <a:gd name="T40" fmla="*/ 15 w 52"/>
                <a:gd name="T41" fmla="*/ 7 h 9"/>
                <a:gd name="T42" fmla="*/ 12 w 52"/>
                <a:gd name="T43" fmla="*/ 7 h 9"/>
                <a:gd name="T44" fmla="*/ 9 w 52"/>
                <a:gd name="T45" fmla="*/ 7 h 9"/>
                <a:gd name="T46" fmla="*/ 7 w 52"/>
                <a:gd name="T47" fmla="*/ 7 h 9"/>
                <a:gd name="T48" fmla="*/ 6 w 52"/>
                <a:gd name="T49" fmla="*/ 7 h 9"/>
                <a:gd name="T50" fmla="*/ 6 w 52"/>
                <a:gd name="T51" fmla="*/ 7 h 9"/>
                <a:gd name="T52" fmla="*/ 5 w 52"/>
                <a:gd name="T53" fmla="*/ 7 h 9"/>
                <a:gd name="T54" fmla="*/ 5 w 52"/>
                <a:gd name="T55" fmla="*/ 7 h 9"/>
                <a:gd name="T56" fmla="*/ 3 w 52"/>
                <a:gd name="T57" fmla="*/ 7 h 9"/>
                <a:gd name="T58" fmla="*/ 3 w 52"/>
                <a:gd name="T59" fmla="*/ 7 h 9"/>
                <a:gd name="T60" fmla="*/ 2 w 52"/>
                <a:gd name="T61" fmla="*/ 7 h 9"/>
                <a:gd name="T62" fmla="*/ 1 w 52"/>
                <a:gd name="T63" fmla="*/ 7 h 9"/>
                <a:gd name="T64" fmla="*/ 2 w 52"/>
                <a:gd name="T65" fmla="*/ 6 h 9"/>
                <a:gd name="T66" fmla="*/ 4 w 52"/>
                <a:gd name="T67" fmla="*/ 6 h 9"/>
                <a:gd name="T68" fmla="*/ 6 w 52"/>
                <a:gd name="T69" fmla="*/ 6 h 9"/>
                <a:gd name="T70" fmla="*/ 10 w 52"/>
                <a:gd name="T71" fmla="*/ 6 h 9"/>
                <a:gd name="T72" fmla="*/ 15 w 52"/>
                <a:gd name="T73" fmla="*/ 5 h 9"/>
                <a:gd name="T74" fmla="*/ 18 w 52"/>
                <a:gd name="T75" fmla="*/ 5 h 9"/>
                <a:gd name="T76" fmla="*/ 21 w 52"/>
                <a:gd name="T77" fmla="*/ 5 h 9"/>
                <a:gd name="T78" fmla="*/ 25 w 52"/>
                <a:gd name="T79" fmla="*/ 5 h 9"/>
                <a:gd name="T80" fmla="*/ 28 w 52"/>
                <a:gd name="T81" fmla="*/ 5 h 9"/>
                <a:gd name="T82" fmla="*/ 31 w 52"/>
                <a:gd name="T83" fmla="*/ 5 h 9"/>
                <a:gd name="T84" fmla="*/ 33 w 52"/>
                <a:gd name="T85" fmla="*/ 4 h 9"/>
                <a:gd name="T86" fmla="*/ 37 w 52"/>
                <a:gd name="T87" fmla="*/ 4 h 9"/>
                <a:gd name="T88" fmla="*/ 40 w 52"/>
                <a:gd name="T89" fmla="*/ 3 h 9"/>
                <a:gd name="T90" fmla="*/ 43 w 52"/>
                <a:gd name="T91" fmla="*/ 3 h 9"/>
                <a:gd name="T92" fmla="*/ 45 w 52"/>
                <a:gd name="T93" fmla="*/ 2 h 9"/>
                <a:gd name="T94" fmla="*/ 45 w 52"/>
                <a:gd name="T95" fmla="*/ 2 h 9"/>
                <a:gd name="T96" fmla="*/ 46 w 52"/>
                <a:gd name="T97" fmla="*/ 0 h 9"/>
                <a:gd name="T98" fmla="*/ 46 w 52"/>
                <a:gd name="T99" fmla="*/ 0 h 9"/>
                <a:gd name="T100" fmla="*/ 46 w 52"/>
                <a:gd name="T101" fmla="*/ 0 h 9"/>
                <a:gd name="T102" fmla="*/ 46 w 52"/>
                <a:gd name="T103" fmla="*/ 0 h 9"/>
                <a:gd name="T104" fmla="*/ 46 w 52"/>
                <a:gd name="T105" fmla="*/ 0 h 9"/>
                <a:gd name="T106" fmla="*/ 46 w 52"/>
                <a:gd name="T107" fmla="*/ 0 h 9"/>
                <a:gd name="T108" fmla="*/ 46 w 52"/>
                <a:gd name="T109" fmla="*/ 0 h 9"/>
                <a:gd name="T110" fmla="*/ 46 w 52"/>
                <a:gd name="T111" fmla="*/ 0 h 9"/>
                <a:gd name="T112" fmla="*/ 46 w 52"/>
                <a:gd name="T113" fmla="*/ 0 h 9"/>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52"/>
                <a:gd name="T172" fmla="*/ 0 h 9"/>
                <a:gd name="T173" fmla="*/ 52 w 52"/>
                <a:gd name="T174" fmla="*/ 9 h 9"/>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52" h="9">
                  <a:moveTo>
                    <a:pt x="46" y="0"/>
                  </a:moveTo>
                  <a:lnTo>
                    <a:pt x="48" y="2"/>
                  </a:lnTo>
                  <a:lnTo>
                    <a:pt x="49" y="4"/>
                  </a:lnTo>
                  <a:lnTo>
                    <a:pt x="51" y="5"/>
                  </a:lnTo>
                  <a:lnTo>
                    <a:pt x="51" y="7"/>
                  </a:lnTo>
                  <a:lnTo>
                    <a:pt x="50" y="7"/>
                  </a:lnTo>
                  <a:lnTo>
                    <a:pt x="50" y="8"/>
                  </a:lnTo>
                  <a:lnTo>
                    <a:pt x="49" y="8"/>
                  </a:lnTo>
                  <a:lnTo>
                    <a:pt x="48" y="8"/>
                  </a:lnTo>
                  <a:lnTo>
                    <a:pt x="46" y="8"/>
                  </a:lnTo>
                  <a:lnTo>
                    <a:pt x="44" y="8"/>
                  </a:lnTo>
                  <a:lnTo>
                    <a:pt x="42" y="8"/>
                  </a:lnTo>
                  <a:lnTo>
                    <a:pt x="41" y="8"/>
                  </a:lnTo>
                  <a:lnTo>
                    <a:pt x="38" y="8"/>
                  </a:lnTo>
                  <a:lnTo>
                    <a:pt x="36" y="8"/>
                  </a:lnTo>
                  <a:lnTo>
                    <a:pt x="34" y="8"/>
                  </a:lnTo>
                  <a:lnTo>
                    <a:pt x="33" y="8"/>
                  </a:lnTo>
                  <a:lnTo>
                    <a:pt x="31" y="8"/>
                  </a:lnTo>
                  <a:lnTo>
                    <a:pt x="29" y="8"/>
                  </a:lnTo>
                  <a:lnTo>
                    <a:pt x="28" y="8"/>
                  </a:lnTo>
                  <a:lnTo>
                    <a:pt x="27" y="7"/>
                  </a:lnTo>
                  <a:lnTo>
                    <a:pt x="26" y="7"/>
                  </a:lnTo>
                  <a:lnTo>
                    <a:pt x="24" y="7"/>
                  </a:lnTo>
                  <a:lnTo>
                    <a:pt x="23" y="7"/>
                  </a:lnTo>
                  <a:lnTo>
                    <a:pt x="21" y="7"/>
                  </a:lnTo>
                  <a:lnTo>
                    <a:pt x="20" y="7"/>
                  </a:lnTo>
                  <a:lnTo>
                    <a:pt x="17" y="7"/>
                  </a:lnTo>
                  <a:lnTo>
                    <a:pt x="15" y="7"/>
                  </a:lnTo>
                  <a:lnTo>
                    <a:pt x="13" y="7"/>
                  </a:lnTo>
                  <a:lnTo>
                    <a:pt x="12" y="7"/>
                  </a:lnTo>
                  <a:lnTo>
                    <a:pt x="10" y="7"/>
                  </a:lnTo>
                  <a:lnTo>
                    <a:pt x="9" y="7"/>
                  </a:lnTo>
                  <a:lnTo>
                    <a:pt x="7" y="7"/>
                  </a:lnTo>
                  <a:lnTo>
                    <a:pt x="6" y="7"/>
                  </a:lnTo>
                  <a:lnTo>
                    <a:pt x="5" y="7"/>
                  </a:lnTo>
                  <a:lnTo>
                    <a:pt x="3" y="7"/>
                  </a:lnTo>
                  <a:lnTo>
                    <a:pt x="2" y="7"/>
                  </a:lnTo>
                  <a:lnTo>
                    <a:pt x="1" y="7"/>
                  </a:lnTo>
                  <a:lnTo>
                    <a:pt x="0" y="6"/>
                  </a:lnTo>
                  <a:lnTo>
                    <a:pt x="2" y="6"/>
                  </a:lnTo>
                  <a:lnTo>
                    <a:pt x="4" y="6"/>
                  </a:lnTo>
                  <a:lnTo>
                    <a:pt x="6" y="6"/>
                  </a:lnTo>
                  <a:lnTo>
                    <a:pt x="8" y="6"/>
                  </a:lnTo>
                  <a:lnTo>
                    <a:pt x="10" y="6"/>
                  </a:lnTo>
                  <a:lnTo>
                    <a:pt x="11" y="5"/>
                  </a:lnTo>
                  <a:lnTo>
                    <a:pt x="15" y="5"/>
                  </a:lnTo>
                  <a:lnTo>
                    <a:pt x="16" y="5"/>
                  </a:lnTo>
                  <a:lnTo>
                    <a:pt x="18" y="5"/>
                  </a:lnTo>
                  <a:lnTo>
                    <a:pt x="20" y="5"/>
                  </a:lnTo>
                  <a:lnTo>
                    <a:pt x="21" y="5"/>
                  </a:lnTo>
                  <a:lnTo>
                    <a:pt x="23" y="5"/>
                  </a:lnTo>
                  <a:lnTo>
                    <a:pt x="25" y="5"/>
                  </a:lnTo>
                  <a:lnTo>
                    <a:pt x="26" y="5"/>
                  </a:lnTo>
                  <a:lnTo>
                    <a:pt x="28" y="5"/>
                  </a:lnTo>
                  <a:lnTo>
                    <a:pt x="29" y="5"/>
                  </a:lnTo>
                  <a:lnTo>
                    <a:pt x="31" y="5"/>
                  </a:lnTo>
                  <a:lnTo>
                    <a:pt x="32" y="4"/>
                  </a:lnTo>
                  <a:lnTo>
                    <a:pt x="33" y="4"/>
                  </a:lnTo>
                  <a:lnTo>
                    <a:pt x="35" y="4"/>
                  </a:lnTo>
                  <a:lnTo>
                    <a:pt x="37" y="4"/>
                  </a:lnTo>
                  <a:lnTo>
                    <a:pt x="38" y="3"/>
                  </a:lnTo>
                  <a:lnTo>
                    <a:pt x="40" y="3"/>
                  </a:lnTo>
                  <a:lnTo>
                    <a:pt x="41" y="3"/>
                  </a:lnTo>
                  <a:lnTo>
                    <a:pt x="43" y="3"/>
                  </a:lnTo>
                  <a:lnTo>
                    <a:pt x="44" y="2"/>
                  </a:lnTo>
                  <a:lnTo>
                    <a:pt x="45" y="2"/>
                  </a:lnTo>
                  <a:lnTo>
                    <a:pt x="45" y="0"/>
                  </a:lnTo>
                  <a:lnTo>
                    <a:pt x="46" y="0"/>
                  </a:lnTo>
                </a:path>
              </a:pathLst>
            </a:custGeom>
            <a:solidFill>
              <a:srgbClr val="626200"/>
            </a:solidFill>
            <a:ln w="9525">
              <a:noFill/>
              <a:round/>
              <a:headEnd/>
              <a:tailEnd/>
            </a:ln>
          </p:spPr>
          <p:txBody>
            <a:bodyPr lIns="0" tIns="0" rIns="0" bIns="0"/>
            <a:lstStyle/>
            <a:p>
              <a:endParaRPr lang="en-US"/>
            </a:p>
          </p:txBody>
        </p:sp>
        <p:sp>
          <p:nvSpPr>
            <p:cNvPr id="5735" name="Freeform 26"/>
            <p:cNvSpPr>
              <a:spLocks/>
            </p:cNvSpPr>
            <p:nvPr/>
          </p:nvSpPr>
          <p:spPr bwMode="auto">
            <a:xfrm>
              <a:off x="303" y="3734"/>
              <a:ext cx="84" cy="11"/>
            </a:xfrm>
            <a:custGeom>
              <a:avLst/>
              <a:gdLst>
                <a:gd name="T0" fmla="*/ 2 w 84"/>
                <a:gd name="T1" fmla="*/ 1 h 11"/>
                <a:gd name="T2" fmla="*/ 2 w 84"/>
                <a:gd name="T3" fmla="*/ 2 h 11"/>
                <a:gd name="T4" fmla="*/ 1 w 84"/>
                <a:gd name="T5" fmla="*/ 2 h 11"/>
                <a:gd name="T6" fmla="*/ 1 w 84"/>
                <a:gd name="T7" fmla="*/ 5 h 11"/>
                <a:gd name="T8" fmla="*/ 0 w 84"/>
                <a:gd name="T9" fmla="*/ 6 h 11"/>
                <a:gd name="T10" fmla="*/ 1 w 84"/>
                <a:gd name="T11" fmla="*/ 6 h 11"/>
                <a:gd name="T12" fmla="*/ 2 w 84"/>
                <a:gd name="T13" fmla="*/ 6 h 11"/>
                <a:gd name="T14" fmla="*/ 5 w 84"/>
                <a:gd name="T15" fmla="*/ 6 h 11"/>
                <a:gd name="T16" fmla="*/ 6 w 84"/>
                <a:gd name="T17" fmla="*/ 6 h 11"/>
                <a:gd name="T18" fmla="*/ 9 w 84"/>
                <a:gd name="T19" fmla="*/ 6 h 11"/>
                <a:gd name="T20" fmla="*/ 9 w 84"/>
                <a:gd name="T21" fmla="*/ 6 h 11"/>
                <a:gd name="T22" fmla="*/ 15 w 84"/>
                <a:gd name="T23" fmla="*/ 7 h 11"/>
                <a:gd name="T24" fmla="*/ 21 w 84"/>
                <a:gd name="T25" fmla="*/ 7 h 11"/>
                <a:gd name="T26" fmla="*/ 27 w 84"/>
                <a:gd name="T27" fmla="*/ 7 h 11"/>
                <a:gd name="T28" fmla="*/ 32 w 84"/>
                <a:gd name="T29" fmla="*/ 7 h 11"/>
                <a:gd name="T30" fmla="*/ 38 w 84"/>
                <a:gd name="T31" fmla="*/ 7 h 11"/>
                <a:gd name="T32" fmla="*/ 42 w 84"/>
                <a:gd name="T33" fmla="*/ 7 h 11"/>
                <a:gd name="T34" fmla="*/ 45 w 84"/>
                <a:gd name="T35" fmla="*/ 7 h 11"/>
                <a:gd name="T36" fmla="*/ 47 w 84"/>
                <a:gd name="T37" fmla="*/ 7 h 11"/>
                <a:gd name="T38" fmla="*/ 51 w 84"/>
                <a:gd name="T39" fmla="*/ 9 h 11"/>
                <a:gd name="T40" fmla="*/ 53 w 84"/>
                <a:gd name="T41" fmla="*/ 9 h 11"/>
                <a:gd name="T42" fmla="*/ 56 w 84"/>
                <a:gd name="T43" fmla="*/ 10 h 11"/>
                <a:gd name="T44" fmla="*/ 61 w 84"/>
                <a:gd name="T45" fmla="*/ 10 h 11"/>
                <a:gd name="T46" fmla="*/ 68 w 84"/>
                <a:gd name="T47" fmla="*/ 10 h 11"/>
                <a:gd name="T48" fmla="*/ 74 w 84"/>
                <a:gd name="T49" fmla="*/ 10 h 11"/>
                <a:gd name="T50" fmla="*/ 79 w 84"/>
                <a:gd name="T51" fmla="*/ 10 h 11"/>
                <a:gd name="T52" fmla="*/ 83 w 84"/>
                <a:gd name="T53" fmla="*/ 9 h 11"/>
                <a:gd name="T54" fmla="*/ 83 w 84"/>
                <a:gd name="T55" fmla="*/ 9 h 11"/>
                <a:gd name="T56" fmla="*/ 83 w 84"/>
                <a:gd name="T57" fmla="*/ 6 h 11"/>
                <a:gd name="T58" fmla="*/ 83 w 84"/>
                <a:gd name="T59" fmla="*/ 4 h 11"/>
                <a:gd name="T60" fmla="*/ 83 w 84"/>
                <a:gd name="T61" fmla="*/ 2 h 11"/>
                <a:gd name="T62" fmla="*/ 83 w 84"/>
                <a:gd name="T63" fmla="*/ 1 h 11"/>
                <a:gd name="T64" fmla="*/ 83 w 84"/>
                <a:gd name="T65" fmla="*/ 1 h 11"/>
                <a:gd name="T66" fmla="*/ 78 w 84"/>
                <a:gd name="T67" fmla="*/ 1 h 11"/>
                <a:gd name="T68" fmla="*/ 72 w 84"/>
                <a:gd name="T69" fmla="*/ 1 h 11"/>
                <a:gd name="T70" fmla="*/ 67 w 84"/>
                <a:gd name="T71" fmla="*/ 1 h 11"/>
                <a:gd name="T72" fmla="*/ 61 w 84"/>
                <a:gd name="T73" fmla="*/ 1 h 11"/>
                <a:gd name="T74" fmla="*/ 60 w 84"/>
                <a:gd name="T75" fmla="*/ 1 h 11"/>
                <a:gd name="T76" fmla="*/ 55 w 84"/>
                <a:gd name="T77" fmla="*/ 1 h 11"/>
                <a:gd name="T78" fmla="*/ 47 w 84"/>
                <a:gd name="T79" fmla="*/ 1 h 11"/>
                <a:gd name="T80" fmla="*/ 39 w 84"/>
                <a:gd name="T81" fmla="*/ 1 h 11"/>
                <a:gd name="T82" fmla="*/ 31 w 84"/>
                <a:gd name="T83" fmla="*/ 1 h 11"/>
                <a:gd name="T84" fmla="*/ 27 w 84"/>
                <a:gd name="T85" fmla="*/ 1 h 11"/>
                <a:gd name="T86" fmla="*/ 25 w 84"/>
                <a:gd name="T87" fmla="*/ 1 h 11"/>
                <a:gd name="T88" fmla="*/ 20 w 84"/>
                <a:gd name="T89" fmla="*/ 1 h 11"/>
                <a:gd name="T90" fmla="*/ 14 w 84"/>
                <a:gd name="T91" fmla="*/ 1 h 11"/>
                <a:gd name="T92" fmla="*/ 7 w 84"/>
                <a:gd name="T93" fmla="*/ 1 h 11"/>
                <a:gd name="T94" fmla="*/ 5 w 84"/>
                <a:gd name="T95" fmla="*/ 1 h 11"/>
                <a:gd name="T96" fmla="*/ 4 w 84"/>
                <a:gd name="T97" fmla="*/ 0 h 11"/>
                <a:gd name="T98" fmla="*/ 4 w 84"/>
                <a:gd name="T99" fmla="*/ 0 h 11"/>
                <a:gd name="T100" fmla="*/ 3 w 84"/>
                <a:gd name="T101" fmla="*/ 0 h 11"/>
                <a:gd name="T102" fmla="*/ 3 w 84"/>
                <a:gd name="T103" fmla="*/ 0 h 11"/>
                <a:gd name="T104" fmla="*/ 3 w 84"/>
                <a:gd name="T105" fmla="*/ 0 h 11"/>
                <a:gd name="T106" fmla="*/ 2 w 84"/>
                <a:gd name="T107" fmla="*/ 0 h 11"/>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84"/>
                <a:gd name="T163" fmla="*/ 0 h 11"/>
                <a:gd name="T164" fmla="*/ 84 w 84"/>
                <a:gd name="T165" fmla="*/ 11 h 11"/>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84" h="11">
                  <a:moveTo>
                    <a:pt x="2" y="0"/>
                  </a:moveTo>
                  <a:lnTo>
                    <a:pt x="2" y="1"/>
                  </a:lnTo>
                  <a:lnTo>
                    <a:pt x="2" y="2"/>
                  </a:lnTo>
                  <a:lnTo>
                    <a:pt x="1" y="2"/>
                  </a:lnTo>
                  <a:lnTo>
                    <a:pt x="1" y="4"/>
                  </a:lnTo>
                  <a:lnTo>
                    <a:pt x="1" y="5"/>
                  </a:lnTo>
                  <a:lnTo>
                    <a:pt x="0" y="5"/>
                  </a:lnTo>
                  <a:lnTo>
                    <a:pt x="0" y="6"/>
                  </a:lnTo>
                  <a:lnTo>
                    <a:pt x="1" y="6"/>
                  </a:lnTo>
                  <a:lnTo>
                    <a:pt x="2" y="6"/>
                  </a:lnTo>
                  <a:lnTo>
                    <a:pt x="4" y="6"/>
                  </a:lnTo>
                  <a:lnTo>
                    <a:pt x="5" y="6"/>
                  </a:lnTo>
                  <a:lnTo>
                    <a:pt x="6" y="6"/>
                  </a:lnTo>
                  <a:lnTo>
                    <a:pt x="7" y="6"/>
                  </a:lnTo>
                  <a:lnTo>
                    <a:pt x="9" y="6"/>
                  </a:lnTo>
                  <a:lnTo>
                    <a:pt x="11" y="7"/>
                  </a:lnTo>
                  <a:lnTo>
                    <a:pt x="13" y="7"/>
                  </a:lnTo>
                  <a:lnTo>
                    <a:pt x="15" y="7"/>
                  </a:lnTo>
                  <a:lnTo>
                    <a:pt x="17" y="7"/>
                  </a:lnTo>
                  <a:lnTo>
                    <a:pt x="19" y="7"/>
                  </a:lnTo>
                  <a:lnTo>
                    <a:pt x="21" y="7"/>
                  </a:lnTo>
                  <a:lnTo>
                    <a:pt x="23" y="7"/>
                  </a:lnTo>
                  <a:lnTo>
                    <a:pt x="24" y="7"/>
                  </a:lnTo>
                  <a:lnTo>
                    <a:pt x="27" y="7"/>
                  </a:lnTo>
                  <a:lnTo>
                    <a:pt x="29" y="7"/>
                  </a:lnTo>
                  <a:lnTo>
                    <a:pt x="31" y="7"/>
                  </a:lnTo>
                  <a:lnTo>
                    <a:pt x="32" y="7"/>
                  </a:lnTo>
                  <a:lnTo>
                    <a:pt x="34" y="7"/>
                  </a:lnTo>
                  <a:lnTo>
                    <a:pt x="36" y="7"/>
                  </a:lnTo>
                  <a:lnTo>
                    <a:pt x="38" y="7"/>
                  </a:lnTo>
                  <a:lnTo>
                    <a:pt x="38" y="6"/>
                  </a:lnTo>
                  <a:lnTo>
                    <a:pt x="40" y="7"/>
                  </a:lnTo>
                  <a:lnTo>
                    <a:pt x="42" y="7"/>
                  </a:lnTo>
                  <a:lnTo>
                    <a:pt x="43" y="7"/>
                  </a:lnTo>
                  <a:lnTo>
                    <a:pt x="45" y="7"/>
                  </a:lnTo>
                  <a:lnTo>
                    <a:pt x="47" y="7"/>
                  </a:lnTo>
                  <a:lnTo>
                    <a:pt x="48" y="9"/>
                  </a:lnTo>
                  <a:lnTo>
                    <a:pt x="49" y="9"/>
                  </a:lnTo>
                  <a:lnTo>
                    <a:pt x="51" y="9"/>
                  </a:lnTo>
                  <a:lnTo>
                    <a:pt x="53" y="9"/>
                  </a:lnTo>
                  <a:lnTo>
                    <a:pt x="54" y="9"/>
                  </a:lnTo>
                  <a:lnTo>
                    <a:pt x="56" y="10"/>
                  </a:lnTo>
                  <a:lnTo>
                    <a:pt x="58" y="10"/>
                  </a:lnTo>
                  <a:lnTo>
                    <a:pt x="60" y="10"/>
                  </a:lnTo>
                  <a:lnTo>
                    <a:pt x="61" y="10"/>
                  </a:lnTo>
                  <a:lnTo>
                    <a:pt x="64" y="10"/>
                  </a:lnTo>
                  <a:lnTo>
                    <a:pt x="66" y="10"/>
                  </a:lnTo>
                  <a:lnTo>
                    <a:pt x="68" y="10"/>
                  </a:lnTo>
                  <a:lnTo>
                    <a:pt x="69" y="10"/>
                  </a:lnTo>
                  <a:lnTo>
                    <a:pt x="72" y="10"/>
                  </a:lnTo>
                  <a:lnTo>
                    <a:pt x="74" y="10"/>
                  </a:lnTo>
                  <a:lnTo>
                    <a:pt x="76" y="10"/>
                  </a:lnTo>
                  <a:lnTo>
                    <a:pt x="77" y="10"/>
                  </a:lnTo>
                  <a:lnTo>
                    <a:pt x="79" y="10"/>
                  </a:lnTo>
                  <a:lnTo>
                    <a:pt x="81" y="10"/>
                  </a:lnTo>
                  <a:lnTo>
                    <a:pt x="82" y="10"/>
                  </a:lnTo>
                  <a:lnTo>
                    <a:pt x="83" y="9"/>
                  </a:lnTo>
                  <a:lnTo>
                    <a:pt x="83" y="7"/>
                  </a:lnTo>
                  <a:lnTo>
                    <a:pt x="83" y="6"/>
                  </a:lnTo>
                  <a:lnTo>
                    <a:pt x="83" y="4"/>
                  </a:lnTo>
                  <a:lnTo>
                    <a:pt x="83" y="2"/>
                  </a:lnTo>
                  <a:lnTo>
                    <a:pt x="83" y="1"/>
                  </a:lnTo>
                  <a:lnTo>
                    <a:pt x="83" y="0"/>
                  </a:lnTo>
                  <a:lnTo>
                    <a:pt x="83" y="1"/>
                  </a:lnTo>
                  <a:lnTo>
                    <a:pt x="82" y="1"/>
                  </a:lnTo>
                  <a:lnTo>
                    <a:pt x="80" y="1"/>
                  </a:lnTo>
                  <a:lnTo>
                    <a:pt x="78" y="1"/>
                  </a:lnTo>
                  <a:lnTo>
                    <a:pt x="77" y="1"/>
                  </a:lnTo>
                  <a:lnTo>
                    <a:pt x="75" y="1"/>
                  </a:lnTo>
                  <a:lnTo>
                    <a:pt x="72" y="1"/>
                  </a:lnTo>
                  <a:lnTo>
                    <a:pt x="70" y="1"/>
                  </a:lnTo>
                  <a:lnTo>
                    <a:pt x="69" y="1"/>
                  </a:lnTo>
                  <a:lnTo>
                    <a:pt x="67" y="1"/>
                  </a:lnTo>
                  <a:lnTo>
                    <a:pt x="64" y="1"/>
                  </a:lnTo>
                  <a:lnTo>
                    <a:pt x="63" y="1"/>
                  </a:lnTo>
                  <a:lnTo>
                    <a:pt x="61" y="1"/>
                  </a:lnTo>
                  <a:lnTo>
                    <a:pt x="60" y="1"/>
                  </a:lnTo>
                  <a:lnTo>
                    <a:pt x="59" y="1"/>
                  </a:lnTo>
                  <a:lnTo>
                    <a:pt x="57" y="1"/>
                  </a:lnTo>
                  <a:lnTo>
                    <a:pt x="55" y="1"/>
                  </a:lnTo>
                  <a:lnTo>
                    <a:pt x="53" y="1"/>
                  </a:lnTo>
                  <a:lnTo>
                    <a:pt x="50" y="1"/>
                  </a:lnTo>
                  <a:lnTo>
                    <a:pt x="47" y="1"/>
                  </a:lnTo>
                  <a:lnTo>
                    <a:pt x="44" y="1"/>
                  </a:lnTo>
                  <a:lnTo>
                    <a:pt x="42" y="1"/>
                  </a:lnTo>
                  <a:lnTo>
                    <a:pt x="39" y="1"/>
                  </a:lnTo>
                  <a:lnTo>
                    <a:pt x="36" y="1"/>
                  </a:lnTo>
                  <a:lnTo>
                    <a:pt x="32" y="1"/>
                  </a:lnTo>
                  <a:lnTo>
                    <a:pt x="31" y="1"/>
                  </a:lnTo>
                  <a:lnTo>
                    <a:pt x="28" y="1"/>
                  </a:lnTo>
                  <a:lnTo>
                    <a:pt x="27" y="1"/>
                  </a:lnTo>
                  <a:lnTo>
                    <a:pt x="26" y="1"/>
                  </a:lnTo>
                  <a:lnTo>
                    <a:pt x="25" y="1"/>
                  </a:lnTo>
                  <a:lnTo>
                    <a:pt x="23" y="1"/>
                  </a:lnTo>
                  <a:lnTo>
                    <a:pt x="22" y="1"/>
                  </a:lnTo>
                  <a:lnTo>
                    <a:pt x="20" y="1"/>
                  </a:lnTo>
                  <a:lnTo>
                    <a:pt x="18" y="1"/>
                  </a:lnTo>
                  <a:lnTo>
                    <a:pt x="15" y="1"/>
                  </a:lnTo>
                  <a:lnTo>
                    <a:pt x="14" y="1"/>
                  </a:lnTo>
                  <a:lnTo>
                    <a:pt x="12" y="1"/>
                  </a:lnTo>
                  <a:lnTo>
                    <a:pt x="10" y="1"/>
                  </a:lnTo>
                  <a:lnTo>
                    <a:pt x="7" y="1"/>
                  </a:lnTo>
                  <a:lnTo>
                    <a:pt x="5" y="1"/>
                  </a:lnTo>
                  <a:lnTo>
                    <a:pt x="4" y="0"/>
                  </a:lnTo>
                  <a:lnTo>
                    <a:pt x="3" y="0"/>
                  </a:lnTo>
                  <a:lnTo>
                    <a:pt x="2" y="0"/>
                  </a:lnTo>
                </a:path>
              </a:pathLst>
            </a:custGeom>
            <a:solidFill>
              <a:srgbClr val="626200"/>
            </a:solidFill>
            <a:ln w="9525">
              <a:noFill/>
              <a:round/>
              <a:headEnd/>
              <a:tailEnd/>
            </a:ln>
          </p:spPr>
          <p:txBody>
            <a:bodyPr lIns="0" tIns="0" rIns="0" bIns="0"/>
            <a:lstStyle/>
            <a:p>
              <a:endParaRPr lang="en-US"/>
            </a:p>
          </p:txBody>
        </p:sp>
        <p:sp>
          <p:nvSpPr>
            <p:cNvPr id="5736" name="Freeform 27"/>
            <p:cNvSpPr>
              <a:spLocks/>
            </p:cNvSpPr>
            <p:nvPr/>
          </p:nvSpPr>
          <p:spPr bwMode="auto">
            <a:xfrm>
              <a:off x="404" y="3710"/>
              <a:ext cx="47" cy="29"/>
            </a:xfrm>
            <a:custGeom>
              <a:avLst/>
              <a:gdLst>
                <a:gd name="T0" fmla="*/ 22 w 47"/>
                <a:gd name="T1" fmla="*/ 9 h 29"/>
                <a:gd name="T2" fmla="*/ 22 w 47"/>
                <a:gd name="T3" fmla="*/ 10 h 29"/>
                <a:gd name="T4" fmla="*/ 23 w 47"/>
                <a:gd name="T5" fmla="*/ 11 h 29"/>
                <a:gd name="T6" fmla="*/ 25 w 47"/>
                <a:gd name="T7" fmla="*/ 12 h 29"/>
                <a:gd name="T8" fmla="*/ 25 w 47"/>
                <a:gd name="T9" fmla="*/ 14 h 29"/>
                <a:gd name="T10" fmla="*/ 25 w 47"/>
                <a:gd name="T11" fmla="*/ 14 h 29"/>
                <a:gd name="T12" fmla="*/ 24 w 47"/>
                <a:gd name="T13" fmla="*/ 15 h 29"/>
                <a:gd name="T14" fmla="*/ 24 w 47"/>
                <a:gd name="T15" fmla="*/ 15 h 29"/>
                <a:gd name="T16" fmla="*/ 23 w 47"/>
                <a:gd name="T17" fmla="*/ 17 h 29"/>
                <a:gd name="T18" fmla="*/ 20 w 47"/>
                <a:gd name="T19" fmla="*/ 18 h 29"/>
                <a:gd name="T20" fmla="*/ 17 w 47"/>
                <a:gd name="T21" fmla="*/ 20 h 29"/>
                <a:gd name="T22" fmla="*/ 14 w 47"/>
                <a:gd name="T23" fmla="*/ 20 h 29"/>
                <a:gd name="T24" fmla="*/ 10 w 47"/>
                <a:gd name="T25" fmla="*/ 22 h 29"/>
                <a:gd name="T26" fmla="*/ 9 w 47"/>
                <a:gd name="T27" fmla="*/ 22 h 29"/>
                <a:gd name="T28" fmla="*/ 5 w 47"/>
                <a:gd name="T29" fmla="*/ 23 h 29"/>
                <a:gd name="T30" fmla="*/ 2 w 47"/>
                <a:gd name="T31" fmla="*/ 23 h 29"/>
                <a:gd name="T32" fmla="*/ 0 w 47"/>
                <a:gd name="T33" fmla="*/ 24 h 29"/>
                <a:gd name="T34" fmla="*/ 1 w 47"/>
                <a:gd name="T35" fmla="*/ 25 h 29"/>
                <a:gd name="T36" fmla="*/ 3 w 47"/>
                <a:gd name="T37" fmla="*/ 27 h 29"/>
                <a:gd name="T38" fmla="*/ 4 w 47"/>
                <a:gd name="T39" fmla="*/ 27 h 29"/>
                <a:gd name="T40" fmla="*/ 7 w 47"/>
                <a:gd name="T41" fmla="*/ 28 h 29"/>
                <a:gd name="T42" fmla="*/ 8 w 47"/>
                <a:gd name="T43" fmla="*/ 28 h 29"/>
                <a:gd name="T44" fmla="*/ 9 w 47"/>
                <a:gd name="T45" fmla="*/ 28 h 29"/>
                <a:gd name="T46" fmla="*/ 11 w 47"/>
                <a:gd name="T47" fmla="*/ 27 h 29"/>
                <a:gd name="T48" fmla="*/ 14 w 47"/>
                <a:gd name="T49" fmla="*/ 25 h 29"/>
                <a:gd name="T50" fmla="*/ 18 w 47"/>
                <a:gd name="T51" fmla="*/ 25 h 29"/>
                <a:gd name="T52" fmla="*/ 21 w 47"/>
                <a:gd name="T53" fmla="*/ 24 h 29"/>
                <a:gd name="T54" fmla="*/ 25 w 47"/>
                <a:gd name="T55" fmla="*/ 23 h 29"/>
                <a:gd name="T56" fmla="*/ 26 w 47"/>
                <a:gd name="T57" fmla="*/ 21 h 29"/>
                <a:gd name="T58" fmla="*/ 27 w 47"/>
                <a:gd name="T59" fmla="*/ 21 h 29"/>
                <a:gd name="T60" fmla="*/ 29 w 47"/>
                <a:gd name="T61" fmla="*/ 21 h 29"/>
                <a:gd name="T62" fmla="*/ 30 w 47"/>
                <a:gd name="T63" fmla="*/ 21 h 29"/>
                <a:gd name="T64" fmla="*/ 34 w 47"/>
                <a:gd name="T65" fmla="*/ 19 h 29"/>
                <a:gd name="T66" fmla="*/ 39 w 47"/>
                <a:gd name="T67" fmla="*/ 17 h 29"/>
                <a:gd name="T68" fmla="*/ 42 w 47"/>
                <a:gd name="T69" fmla="*/ 16 h 29"/>
                <a:gd name="T70" fmla="*/ 44 w 47"/>
                <a:gd name="T71" fmla="*/ 14 h 29"/>
                <a:gd name="T72" fmla="*/ 44 w 47"/>
                <a:gd name="T73" fmla="*/ 12 h 29"/>
                <a:gd name="T74" fmla="*/ 43 w 47"/>
                <a:gd name="T75" fmla="*/ 12 h 29"/>
                <a:gd name="T76" fmla="*/ 41 w 47"/>
                <a:gd name="T77" fmla="*/ 11 h 29"/>
                <a:gd name="T78" fmla="*/ 40 w 47"/>
                <a:gd name="T79" fmla="*/ 10 h 29"/>
                <a:gd name="T80" fmla="*/ 38 w 47"/>
                <a:gd name="T81" fmla="*/ 8 h 29"/>
                <a:gd name="T82" fmla="*/ 38 w 47"/>
                <a:gd name="T83" fmla="*/ 7 h 29"/>
                <a:gd name="T84" fmla="*/ 36 w 47"/>
                <a:gd name="T85" fmla="*/ 5 h 29"/>
                <a:gd name="T86" fmla="*/ 35 w 47"/>
                <a:gd name="T87" fmla="*/ 3 h 29"/>
                <a:gd name="T88" fmla="*/ 33 w 47"/>
                <a:gd name="T89" fmla="*/ 2 h 29"/>
                <a:gd name="T90" fmla="*/ 31 w 47"/>
                <a:gd name="T91" fmla="*/ 2 h 29"/>
                <a:gd name="T92" fmla="*/ 28 w 47"/>
                <a:gd name="T93" fmla="*/ 1 h 29"/>
                <a:gd name="T94" fmla="*/ 26 w 47"/>
                <a:gd name="T95" fmla="*/ 1 h 29"/>
                <a:gd name="T96" fmla="*/ 23 w 47"/>
                <a:gd name="T97" fmla="*/ 2 h 29"/>
                <a:gd name="T98" fmla="*/ 19 w 47"/>
                <a:gd name="T99" fmla="*/ 2 h 29"/>
                <a:gd name="T100" fmla="*/ 15 w 47"/>
                <a:gd name="T101" fmla="*/ 3 h 29"/>
                <a:gd name="T102" fmla="*/ 14 w 47"/>
                <a:gd name="T103" fmla="*/ 3 h 29"/>
                <a:gd name="T104" fmla="*/ 14 w 47"/>
                <a:gd name="T105" fmla="*/ 5 h 29"/>
                <a:gd name="T106" fmla="*/ 16 w 47"/>
                <a:gd name="T107" fmla="*/ 5 h 29"/>
                <a:gd name="T108" fmla="*/ 18 w 47"/>
                <a:gd name="T109" fmla="*/ 7 h 29"/>
                <a:gd name="T110" fmla="*/ 21 w 47"/>
                <a:gd name="T111" fmla="*/ 7 h 29"/>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47"/>
                <a:gd name="T169" fmla="*/ 0 h 29"/>
                <a:gd name="T170" fmla="*/ 47 w 47"/>
                <a:gd name="T171" fmla="*/ 29 h 29"/>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47" h="29">
                  <a:moveTo>
                    <a:pt x="22" y="7"/>
                  </a:moveTo>
                  <a:lnTo>
                    <a:pt x="22" y="9"/>
                  </a:lnTo>
                  <a:lnTo>
                    <a:pt x="22" y="10"/>
                  </a:lnTo>
                  <a:lnTo>
                    <a:pt x="23" y="10"/>
                  </a:lnTo>
                  <a:lnTo>
                    <a:pt x="23" y="11"/>
                  </a:lnTo>
                  <a:lnTo>
                    <a:pt x="25" y="11"/>
                  </a:lnTo>
                  <a:lnTo>
                    <a:pt x="25" y="12"/>
                  </a:lnTo>
                  <a:lnTo>
                    <a:pt x="26" y="12"/>
                  </a:lnTo>
                  <a:lnTo>
                    <a:pt x="25" y="14"/>
                  </a:lnTo>
                  <a:lnTo>
                    <a:pt x="24" y="15"/>
                  </a:lnTo>
                  <a:lnTo>
                    <a:pt x="23" y="17"/>
                  </a:lnTo>
                  <a:lnTo>
                    <a:pt x="21" y="18"/>
                  </a:lnTo>
                  <a:lnTo>
                    <a:pt x="20" y="18"/>
                  </a:lnTo>
                  <a:lnTo>
                    <a:pt x="18" y="20"/>
                  </a:lnTo>
                  <a:lnTo>
                    <a:pt x="17" y="20"/>
                  </a:lnTo>
                  <a:lnTo>
                    <a:pt x="15" y="20"/>
                  </a:lnTo>
                  <a:lnTo>
                    <a:pt x="14" y="20"/>
                  </a:lnTo>
                  <a:lnTo>
                    <a:pt x="13" y="22"/>
                  </a:lnTo>
                  <a:lnTo>
                    <a:pt x="12" y="22"/>
                  </a:lnTo>
                  <a:lnTo>
                    <a:pt x="10" y="22"/>
                  </a:lnTo>
                  <a:lnTo>
                    <a:pt x="9" y="22"/>
                  </a:lnTo>
                  <a:lnTo>
                    <a:pt x="7" y="22"/>
                  </a:lnTo>
                  <a:lnTo>
                    <a:pt x="7" y="23"/>
                  </a:lnTo>
                  <a:lnTo>
                    <a:pt x="5" y="23"/>
                  </a:lnTo>
                  <a:lnTo>
                    <a:pt x="4" y="23"/>
                  </a:lnTo>
                  <a:lnTo>
                    <a:pt x="2" y="23"/>
                  </a:lnTo>
                  <a:lnTo>
                    <a:pt x="0" y="23"/>
                  </a:lnTo>
                  <a:lnTo>
                    <a:pt x="0" y="24"/>
                  </a:lnTo>
                  <a:lnTo>
                    <a:pt x="1" y="25"/>
                  </a:lnTo>
                  <a:lnTo>
                    <a:pt x="3" y="27"/>
                  </a:lnTo>
                  <a:lnTo>
                    <a:pt x="4" y="27"/>
                  </a:lnTo>
                  <a:lnTo>
                    <a:pt x="6" y="28"/>
                  </a:lnTo>
                  <a:lnTo>
                    <a:pt x="7" y="28"/>
                  </a:lnTo>
                  <a:lnTo>
                    <a:pt x="8" y="28"/>
                  </a:lnTo>
                  <a:lnTo>
                    <a:pt x="9" y="28"/>
                  </a:lnTo>
                  <a:lnTo>
                    <a:pt x="10" y="27"/>
                  </a:lnTo>
                  <a:lnTo>
                    <a:pt x="11" y="27"/>
                  </a:lnTo>
                  <a:lnTo>
                    <a:pt x="13" y="25"/>
                  </a:lnTo>
                  <a:lnTo>
                    <a:pt x="14" y="25"/>
                  </a:lnTo>
                  <a:lnTo>
                    <a:pt x="16" y="25"/>
                  </a:lnTo>
                  <a:lnTo>
                    <a:pt x="17" y="25"/>
                  </a:lnTo>
                  <a:lnTo>
                    <a:pt x="18" y="25"/>
                  </a:lnTo>
                  <a:lnTo>
                    <a:pt x="19" y="24"/>
                  </a:lnTo>
                  <a:lnTo>
                    <a:pt x="21" y="24"/>
                  </a:lnTo>
                  <a:lnTo>
                    <a:pt x="23" y="23"/>
                  </a:lnTo>
                  <a:lnTo>
                    <a:pt x="25" y="23"/>
                  </a:lnTo>
                  <a:lnTo>
                    <a:pt x="26" y="21"/>
                  </a:lnTo>
                  <a:lnTo>
                    <a:pt x="27" y="21"/>
                  </a:lnTo>
                  <a:lnTo>
                    <a:pt x="29" y="21"/>
                  </a:lnTo>
                  <a:lnTo>
                    <a:pt x="30" y="21"/>
                  </a:lnTo>
                  <a:lnTo>
                    <a:pt x="32" y="19"/>
                  </a:lnTo>
                  <a:lnTo>
                    <a:pt x="34" y="19"/>
                  </a:lnTo>
                  <a:lnTo>
                    <a:pt x="35" y="17"/>
                  </a:lnTo>
                  <a:lnTo>
                    <a:pt x="37" y="17"/>
                  </a:lnTo>
                  <a:lnTo>
                    <a:pt x="39" y="17"/>
                  </a:lnTo>
                  <a:lnTo>
                    <a:pt x="40" y="16"/>
                  </a:lnTo>
                  <a:lnTo>
                    <a:pt x="42" y="16"/>
                  </a:lnTo>
                  <a:lnTo>
                    <a:pt x="44" y="14"/>
                  </a:lnTo>
                  <a:lnTo>
                    <a:pt x="46" y="12"/>
                  </a:lnTo>
                  <a:lnTo>
                    <a:pt x="45" y="12"/>
                  </a:lnTo>
                  <a:lnTo>
                    <a:pt x="44" y="12"/>
                  </a:lnTo>
                  <a:lnTo>
                    <a:pt x="43" y="12"/>
                  </a:lnTo>
                  <a:lnTo>
                    <a:pt x="43" y="11"/>
                  </a:lnTo>
                  <a:lnTo>
                    <a:pt x="41" y="11"/>
                  </a:lnTo>
                  <a:lnTo>
                    <a:pt x="41" y="10"/>
                  </a:lnTo>
                  <a:lnTo>
                    <a:pt x="40" y="10"/>
                  </a:lnTo>
                  <a:lnTo>
                    <a:pt x="40" y="8"/>
                  </a:lnTo>
                  <a:lnTo>
                    <a:pt x="39" y="8"/>
                  </a:lnTo>
                  <a:lnTo>
                    <a:pt x="38" y="8"/>
                  </a:lnTo>
                  <a:lnTo>
                    <a:pt x="38" y="7"/>
                  </a:lnTo>
                  <a:lnTo>
                    <a:pt x="38" y="5"/>
                  </a:lnTo>
                  <a:lnTo>
                    <a:pt x="36" y="5"/>
                  </a:lnTo>
                  <a:lnTo>
                    <a:pt x="36" y="3"/>
                  </a:lnTo>
                  <a:lnTo>
                    <a:pt x="35" y="3"/>
                  </a:lnTo>
                  <a:lnTo>
                    <a:pt x="35" y="2"/>
                  </a:lnTo>
                  <a:lnTo>
                    <a:pt x="34" y="2"/>
                  </a:lnTo>
                  <a:lnTo>
                    <a:pt x="33" y="2"/>
                  </a:lnTo>
                  <a:lnTo>
                    <a:pt x="31" y="2"/>
                  </a:lnTo>
                  <a:lnTo>
                    <a:pt x="31" y="1"/>
                  </a:lnTo>
                  <a:lnTo>
                    <a:pt x="29" y="1"/>
                  </a:lnTo>
                  <a:lnTo>
                    <a:pt x="28" y="1"/>
                  </a:lnTo>
                  <a:lnTo>
                    <a:pt x="26" y="1"/>
                  </a:lnTo>
                  <a:lnTo>
                    <a:pt x="26" y="0"/>
                  </a:lnTo>
                  <a:lnTo>
                    <a:pt x="25" y="2"/>
                  </a:lnTo>
                  <a:lnTo>
                    <a:pt x="23" y="2"/>
                  </a:lnTo>
                  <a:lnTo>
                    <a:pt x="21" y="2"/>
                  </a:lnTo>
                  <a:lnTo>
                    <a:pt x="19" y="2"/>
                  </a:lnTo>
                  <a:lnTo>
                    <a:pt x="17" y="3"/>
                  </a:lnTo>
                  <a:lnTo>
                    <a:pt x="15" y="3"/>
                  </a:lnTo>
                  <a:lnTo>
                    <a:pt x="14" y="3"/>
                  </a:lnTo>
                  <a:lnTo>
                    <a:pt x="14" y="5"/>
                  </a:lnTo>
                  <a:lnTo>
                    <a:pt x="16" y="5"/>
                  </a:lnTo>
                  <a:lnTo>
                    <a:pt x="18" y="5"/>
                  </a:lnTo>
                  <a:lnTo>
                    <a:pt x="18" y="7"/>
                  </a:lnTo>
                  <a:lnTo>
                    <a:pt x="19" y="7"/>
                  </a:lnTo>
                  <a:lnTo>
                    <a:pt x="21" y="7"/>
                  </a:lnTo>
                  <a:lnTo>
                    <a:pt x="22" y="7"/>
                  </a:lnTo>
                </a:path>
              </a:pathLst>
            </a:custGeom>
            <a:solidFill>
              <a:srgbClr val="626200"/>
            </a:solidFill>
            <a:ln w="9525">
              <a:noFill/>
              <a:round/>
              <a:headEnd/>
              <a:tailEnd/>
            </a:ln>
          </p:spPr>
          <p:txBody>
            <a:bodyPr lIns="0" tIns="0" rIns="0" bIns="0"/>
            <a:lstStyle/>
            <a:p>
              <a:endParaRPr lang="en-US"/>
            </a:p>
          </p:txBody>
        </p:sp>
        <p:sp>
          <p:nvSpPr>
            <p:cNvPr id="5737" name="Freeform 28"/>
            <p:cNvSpPr>
              <a:spLocks/>
            </p:cNvSpPr>
            <p:nvPr/>
          </p:nvSpPr>
          <p:spPr bwMode="auto">
            <a:xfrm>
              <a:off x="291" y="3774"/>
              <a:ext cx="49" cy="23"/>
            </a:xfrm>
            <a:custGeom>
              <a:avLst/>
              <a:gdLst>
                <a:gd name="T0" fmla="*/ 1 w 49"/>
                <a:gd name="T1" fmla="*/ 2 h 23"/>
                <a:gd name="T2" fmla="*/ 3 w 49"/>
                <a:gd name="T3" fmla="*/ 3 h 23"/>
                <a:gd name="T4" fmla="*/ 4 w 49"/>
                <a:gd name="T5" fmla="*/ 3 h 23"/>
                <a:gd name="T6" fmla="*/ 7 w 49"/>
                <a:gd name="T7" fmla="*/ 4 h 23"/>
                <a:gd name="T8" fmla="*/ 8 w 49"/>
                <a:gd name="T9" fmla="*/ 4 h 23"/>
                <a:gd name="T10" fmla="*/ 8 w 49"/>
                <a:gd name="T11" fmla="*/ 6 h 23"/>
                <a:gd name="T12" fmla="*/ 8 w 49"/>
                <a:gd name="T13" fmla="*/ 7 h 23"/>
                <a:gd name="T14" fmla="*/ 8 w 49"/>
                <a:gd name="T15" fmla="*/ 8 h 23"/>
                <a:gd name="T16" fmla="*/ 8 w 49"/>
                <a:gd name="T17" fmla="*/ 10 h 23"/>
                <a:gd name="T18" fmla="*/ 8 w 49"/>
                <a:gd name="T19" fmla="*/ 11 h 23"/>
                <a:gd name="T20" fmla="*/ 8 w 49"/>
                <a:gd name="T21" fmla="*/ 11 h 23"/>
                <a:gd name="T22" fmla="*/ 11 w 49"/>
                <a:gd name="T23" fmla="*/ 12 h 23"/>
                <a:gd name="T24" fmla="*/ 13 w 49"/>
                <a:gd name="T25" fmla="*/ 12 h 23"/>
                <a:gd name="T26" fmla="*/ 16 w 49"/>
                <a:gd name="T27" fmla="*/ 12 h 23"/>
                <a:gd name="T28" fmla="*/ 17 w 49"/>
                <a:gd name="T29" fmla="*/ 12 h 23"/>
                <a:gd name="T30" fmla="*/ 19 w 49"/>
                <a:gd name="T31" fmla="*/ 12 h 23"/>
                <a:gd name="T32" fmla="*/ 21 w 49"/>
                <a:gd name="T33" fmla="*/ 14 h 23"/>
                <a:gd name="T34" fmla="*/ 24 w 49"/>
                <a:gd name="T35" fmla="*/ 15 h 23"/>
                <a:gd name="T36" fmla="*/ 25 w 49"/>
                <a:gd name="T37" fmla="*/ 15 h 23"/>
                <a:gd name="T38" fmla="*/ 27 w 49"/>
                <a:gd name="T39" fmla="*/ 17 h 23"/>
                <a:gd name="T40" fmla="*/ 29 w 49"/>
                <a:gd name="T41" fmla="*/ 17 h 23"/>
                <a:gd name="T42" fmla="*/ 31 w 49"/>
                <a:gd name="T43" fmla="*/ 19 h 23"/>
                <a:gd name="T44" fmla="*/ 34 w 49"/>
                <a:gd name="T45" fmla="*/ 19 h 23"/>
                <a:gd name="T46" fmla="*/ 39 w 49"/>
                <a:gd name="T47" fmla="*/ 20 h 23"/>
                <a:gd name="T48" fmla="*/ 43 w 49"/>
                <a:gd name="T49" fmla="*/ 22 h 23"/>
                <a:gd name="T50" fmla="*/ 47 w 49"/>
                <a:gd name="T51" fmla="*/ 22 h 23"/>
                <a:gd name="T52" fmla="*/ 48 w 49"/>
                <a:gd name="T53" fmla="*/ 21 h 23"/>
                <a:gd name="T54" fmla="*/ 48 w 49"/>
                <a:gd name="T55" fmla="*/ 21 h 23"/>
                <a:gd name="T56" fmla="*/ 48 w 49"/>
                <a:gd name="T57" fmla="*/ 20 h 23"/>
                <a:gd name="T58" fmla="*/ 46 w 49"/>
                <a:gd name="T59" fmla="*/ 18 h 23"/>
                <a:gd name="T60" fmla="*/ 44 w 49"/>
                <a:gd name="T61" fmla="*/ 16 h 23"/>
                <a:gd name="T62" fmla="*/ 43 w 49"/>
                <a:gd name="T63" fmla="*/ 15 h 23"/>
                <a:gd name="T64" fmla="*/ 40 w 49"/>
                <a:gd name="T65" fmla="*/ 13 h 23"/>
                <a:gd name="T66" fmla="*/ 38 w 49"/>
                <a:gd name="T67" fmla="*/ 12 h 23"/>
                <a:gd name="T68" fmla="*/ 33 w 49"/>
                <a:gd name="T69" fmla="*/ 9 h 23"/>
                <a:gd name="T70" fmla="*/ 30 w 49"/>
                <a:gd name="T71" fmla="*/ 9 h 23"/>
                <a:gd name="T72" fmla="*/ 27 w 49"/>
                <a:gd name="T73" fmla="*/ 8 h 23"/>
                <a:gd name="T74" fmla="*/ 23 w 49"/>
                <a:gd name="T75" fmla="*/ 7 h 23"/>
                <a:gd name="T76" fmla="*/ 20 w 49"/>
                <a:gd name="T77" fmla="*/ 5 h 23"/>
                <a:gd name="T78" fmla="*/ 16 w 49"/>
                <a:gd name="T79" fmla="*/ 5 h 23"/>
                <a:gd name="T80" fmla="*/ 13 w 49"/>
                <a:gd name="T81" fmla="*/ 3 h 23"/>
                <a:gd name="T82" fmla="*/ 10 w 49"/>
                <a:gd name="T83" fmla="*/ 2 h 23"/>
                <a:gd name="T84" fmla="*/ 8 w 49"/>
                <a:gd name="T85" fmla="*/ 0 h 23"/>
                <a:gd name="T86" fmla="*/ 8 w 49"/>
                <a:gd name="T87" fmla="*/ 0 h 23"/>
                <a:gd name="T88" fmla="*/ 5 w 49"/>
                <a:gd name="T89" fmla="*/ 0 h 23"/>
                <a:gd name="T90" fmla="*/ 3 w 49"/>
                <a:gd name="T91" fmla="*/ 0 h 23"/>
                <a:gd name="T92" fmla="*/ 2 w 49"/>
                <a:gd name="T93" fmla="*/ 0 h 23"/>
                <a:gd name="T94" fmla="*/ 1 w 49"/>
                <a:gd name="T95" fmla="*/ 0 h 23"/>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49"/>
                <a:gd name="T145" fmla="*/ 0 h 23"/>
                <a:gd name="T146" fmla="*/ 49 w 49"/>
                <a:gd name="T147" fmla="*/ 23 h 23"/>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49" h="23">
                  <a:moveTo>
                    <a:pt x="0" y="0"/>
                  </a:moveTo>
                  <a:lnTo>
                    <a:pt x="1" y="2"/>
                  </a:lnTo>
                  <a:lnTo>
                    <a:pt x="2" y="2"/>
                  </a:lnTo>
                  <a:lnTo>
                    <a:pt x="3" y="3"/>
                  </a:lnTo>
                  <a:lnTo>
                    <a:pt x="4" y="3"/>
                  </a:lnTo>
                  <a:lnTo>
                    <a:pt x="5" y="4"/>
                  </a:lnTo>
                  <a:lnTo>
                    <a:pt x="7" y="4"/>
                  </a:lnTo>
                  <a:lnTo>
                    <a:pt x="8" y="4"/>
                  </a:lnTo>
                  <a:lnTo>
                    <a:pt x="8" y="6"/>
                  </a:lnTo>
                  <a:lnTo>
                    <a:pt x="8" y="7"/>
                  </a:lnTo>
                  <a:lnTo>
                    <a:pt x="8" y="8"/>
                  </a:lnTo>
                  <a:lnTo>
                    <a:pt x="8" y="10"/>
                  </a:lnTo>
                  <a:lnTo>
                    <a:pt x="8" y="11"/>
                  </a:lnTo>
                  <a:lnTo>
                    <a:pt x="10" y="12"/>
                  </a:lnTo>
                  <a:lnTo>
                    <a:pt x="11" y="12"/>
                  </a:lnTo>
                  <a:lnTo>
                    <a:pt x="13" y="12"/>
                  </a:lnTo>
                  <a:lnTo>
                    <a:pt x="14" y="12"/>
                  </a:lnTo>
                  <a:lnTo>
                    <a:pt x="16" y="12"/>
                  </a:lnTo>
                  <a:lnTo>
                    <a:pt x="17" y="12"/>
                  </a:lnTo>
                  <a:lnTo>
                    <a:pt x="19" y="12"/>
                  </a:lnTo>
                  <a:lnTo>
                    <a:pt x="21" y="14"/>
                  </a:lnTo>
                  <a:lnTo>
                    <a:pt x="22" y="14"/>
                  </a:lnTo>
                  <a:lnTo>
                    <a:pt x="24" y="15"/>
                  </a:lnTo>
                  <a:lnTo>
                    <a:pt x="25" y="15"/>
                  </a:lnTo>
                  <a:lnTo>
                    <a:pt x="26" y="17"/>
                  </a:lnTo>
                  <a:lnTo>
                    <a:pt x="27" y="17"/>
                  </a:lnTo>
                  <a:lnTo>
                    <a:pt x="29" y="17"/>
                  </a:lnTo>
                  <a:lnTo>
                    <a:pt x="31" y="19"/>
                  </a:lnTo>
                  <a:lnTo>
                    <a:pt x="32" y="19"/>
                  </a:lnTo>
                  <a:lnTo>
                    <a:pt x="34" y="19"/>
                  </a:lnTo>
                  <a:lnTo>
                    <a:pt x="36" y="20"/>
                  </a:lnTo>
                  <a:lnTo>
                    <a:pt x="38" y="20"/>
                  </a:lnTo>
                  <a:lnTo>
                    <a:pt x="39" y="20"/>
                  </a:lnTo>
                  <a:lnTo>
                    <a:pt x="40" y="20"/>
                  </a:lnTo>
                  <a:lnTo>
                    <a:pt x="42" y="22"/>
                  </a:lnTo>
                  <a:lnTo>
                    <a:pt x="43" y="22"/>
                  </a:lnTo>
                  <a:lnTo>
                    <a:pt x="45" y="22"/>
                  </a:lnTo>
                  <a:lnTo>
                    <a:pt x="47" y="22"/>
                  </a:lnTo>
                  <a:lnTo>
                    <a:pt x="48" y="22"/>
                  </a:lnTo>
                  <a:lnTo>
                    <a:pt x="48" y="21"/>
                  </a:lnTo>
                  <a:lnTo>
                    <a:pt x="48" y="20"/>
                  </a:lnTo>
                  <a:lnTo>
                    <a:pt x="46" y="18"/>
                  </a:lnTo>
                  <a:lnTo>
                    <a:pt x="44" y="16"/>
                  </a:lnTo>
                  <a:lnTo>
                    <a:pt x="43" y="15"/>
                  </a:lnTo>
                  <a:lnTo>
                    <a:pt x="41" y="13"/>
                  </a:lnTo>
                  <a:lnTo>
                    <a:pt x="40" y="13"/>
                  </a:lnTo>
                  <a:lnTo>
                    <a:pt x="38" y="12"/>
                  </a:lnTo>
                  <a:lnTo>
                    <a:pt x="36" y="11"/>
                  </a:lnTo>
                  <a:lnTo>
                    <a:pt x="35" y="11"/>
                  </a:lnTo>
                  <a:lnTo>
                    <a:pt x="33" y="9"/>
                  </a:lnTo>
                  <a:lnTo>
                    <a:pt x="31" y="9"/>
                  </a:lnTo>
                  <a:lnTo>
                    <a:pt x="30" y="9"/>
                  </a:lnTo>
                  <a:lnTo>
                    <a:pt x="29" y="8"/>
                  </a:lnTo>
                  <a:lnTo>
                    <a:pt x="27" y="8"/>
                  </a:lnTo>
                  <a:lnTo>
                    <a:pt x="25" y="8"/>
                  </a:lnTo>
                  <a:lnTo>
                    <a:pt x="23" y="7"/>
                  </a:lnTo>
                  <a:lnTo>
                    <a:pt x="22" y="7"/>
                  </a:lnTo>
                  <a:lnTo>
                    <a:pt x="20" y="5"/>
                  </a:lnTo>
                  <a:lnTo>
                    <a:pt x="19" y="5"/>
                  </a:lnTo>
                  <a:lnTo>
                    <a:pt x="18" y="5"/>
                  </a:lnTo>
                  <a:lnTo>
                    <a:pt x="16" y="5"/>
                  </a:lnTo>
                  <a:lnTo>
                    <a:pt x="14" y="3"/>
                  </a:lnTo>
                  <a:lnTo>
                    <a:pt x="13" y="3"/>
                  </a:lnTo>
                  <a:lnTo>
                    <a:pt x="12" y="3"/>
                  </a:lnTo>
                  <a:lnTo>
                    <a:pt x="10" y="2"/>
                  </a:lnTo>
                  <a:lnTo>
                    <a:pt x="9" y="2"/>
                  </a:lnTo>
                  <a:lnTo>
                    <a:pt x="8" y="0"/>
                  </a:lnTo>
                  <a:lnTo>
                    <a:pt x="6" y="0"/>
                  </a:lnTo>
                  <a:lnTo>
                    <a:pt x="5" y="0"/>
                  </a:lnTo>
                  <a:lnTo>
                    <a:pt x="3" y="0"/>
                  </a:lnTo>
                  <a:lnTo>
                    <a:pt x="2" y="0"/>
                  </a:lnTo>
                  <a:lnTo>
                    <a:pt x="1" y="0"/>
                  </a:lnTo>
                  <a:lnTo>
                    <a:pt x="0" y="0"/>
                  </a:lnTo>
                </a:path>
              </a:pathLst>
            </a:custGeom>
            <a:solidFill>
              <a:srgbClr val="626200"/>
            </a:solidFill>
            <a:ln w="9525">
              <a:noFill/>
              <a:round/>
              <a:headEnd/>
              <a:tailEnd/>
            </a:ln>
          </p:spPr>
          <p:txBody>
            <a:bodyPr lIns="0" tIns="0" rIns="0" bIns="0"/>
            <a:lstStyle/>
            <a:p>
              <a:endParaRPr lang="en-US"/>
            </a:p>
          </p:txBody>
        </p:sp>
        <p:sp>
          <p:nvSpPr>
            <p:cNvPr id="5738" name="Freeform 29"/>
            <p:cNvSpPr>
              <a:spLocks/>
            </p:cNvSpPr>
            <p:nvPr/>
          </p:nvSpPr>
          <p:spPr bwMode="auto">
            <a:xfrm>
              <a:off x="210" y="3753"/>
              <a:ext cx="56" cy="20"/>
            </a:xfrm>
            <a:custGeom>
              <a:avLst/>
              <a:gdLst>
                <a:gd name="T0" fmla="*/ 55 w 56"/>
                <a:gd name="T1" fmla="*/ 18 h 20"/>
                <a:gd name="T2" fmla="*/ 52 w 56"/>
                <a:gd name="T3" fmla="*/ 18 h 20"/>
                <a:gd name="T4" fmla="*/ 47 w 56"/>
                <a:gd name="T5" fmla="*/ 18 h 20"/>
                <a:gd name="T6" fmla="*/ 43 w 56"/>
                <a:gd name="T7" fmla="*/ 18 h 20"/>
                <a:gd name="T8" fmla="*/ 40 w 56"/>
                <a:gd name="T9" fmla="*/ 18 h 20"/>
                <a:gd name="T10" fmla="*/ 39 w 56"/>
                <a:gd name="T11" fmla="*/ 18 h 20"/>
                <a:gd name="T12" fmla="*/ 37 w 56"/>
                <a:gd name="T13" fmla="*/ 18 h 20"/>
                <a:gd name="T14" fmla="*/ 34 w 56"/>
                <a:gd name="T15" fmla="*/ 18 h 20"/>
                <a:gd name="T16" fmla="*/ 31 w 56"/>
                <a:gd name="T17" fmla="*/ 18 h 20"/>
                <a:gd name="T18" fmla="*/ 28 w 56"/>
                <a:gd name="T19" fmla="*/ 18 h 20"/>
                <a:gd name="T20" fmla="*/ 25 w 56"/>
                <a:gd name="T21" fmla="*/ 18 h 20"/>
                <a:gd name="T22" fmla="*/ 24 w 56"/>
                <a:gd name="T23" fmla="*/ 19 h 20"/>
                <a:gd name="T24" fmla="*/ 19 w 56"/>
                <a:gd name="T25" fmla="*/ 19 h 20"/>
                <a:gd name="T26" fmla="*/ 12 w 56"/>
                <a:gd name="T27" fmla="*/ 19 h 20"/>
                <a:gd name="T28" fmla="*/ 6 w 56"/>
                <a:gd name="T29" fmla="*/ 19 h 20"/>
                <a:gd name="T30" fmla="*/ 2 w 56"/>
                <a:gd name="T31" fmla="*/ 17 h 20"/>
                <a:gd name="T32" fmla="*/ 1 w 56"/>
                <a:gd name="T33" fmla="*/ 16 h 20"/>
                <a:gd name="T34" fmla="*/ 3 w 56"/>
                <a:gd name="T35" fmla="*/ 15 h 20"/>
                <a:gd name="T36" fmla="*/ 3 w 56"/>
                <a:gd name="T37" fmla="*/ 13 h 20"/>
                <a:gd name="T38" fmla="*/ 7 w 56"/>
                <a:gd name="T39" fmla="*/ 13 h 20"/>
                <a:gd name="T40" fmla="*/ 8 w 56"/>
                <a:gd name="T41" fmla="*/ 12 h 20"/>
                <a:gd name="T42" fmla="*/ 11 w 56"/>
                <a:gd name="T43" fmla="*/ 10 h 20"/>
                <a:gd name="T44" fmla="*/ 13 w 56"/>
                <a:gd name="T45" fmla="*/ 8 h 20"/>
                <a:gd name="T46" fmla="*/ 17 w 56"/>
                <a:gd name="T47" fmla="*/ 7 h 20"/>
                <a:gd name="T48" fmla="*/ 20 w 56"/>
                <a:gd name="T49" fmla="*/ 5 h 20"/>
                <a:gd name="T50" fmla="*/ 24 w 56"/>
                <a:gd name="T51" fmla="*/ 4 h 20"/>
                <a:gd name="T52" fmla="*/ 25 w 56"/>
                <a:gd name="T53" fmla="*/ 1 h 20"/>
                <a:gd name="T54" fmla="*/ 28 w 56"/>
                <a:gd name="T55" fmla="*/ 1 h 20"/>
                <a:gd name="T56" fmla="*/ 29 w 56"/>
                <a:gd name="T57" fmla="*/ 1 h 20"/>
                <a:gd name="T58" fmla="*/ 31 w 56"/>
                <a:gd name="T59" fmla="*/ 1 h 20"/>
                <a:gd name="T60" fmla="*/ 31 w 56"/>
                <a:gd name="T61" fmla="*/ 1 h 20"/>
                <a:gd name="T62" fmla="*/ 32 w 56"/>
                <a:gd name="T63" fmla="*/ 1 h 20"/>
                <a:gd name="T64" fmla="*/ 32 w 56"/>
                <a:gd name="T65" fmla="*/ 2 h 20"/>
                <a:gd name="T66" fmla="*/ 32 w 56"/>
                <a:gd name="T67" fmla="*/ 4 h 20"/>
                <a:gd name="T68" fmla="*/ 28 w 56"/>
                <a:gd name="T69" fmla="*/ 5 h 20"/>
                <a:gd name="T70" fmla="*/ 25 w 56"/>
                <a:gd name="T71" fmla="*/ 8 h 20"/>
                <a:gd name="T72" fmla="*/ 22 w 56"/>
                <a:gd name="T73" fmla="*/ 10 h 20"/>
                <a:gd name="T74" fmla="*/ 21 w 56"/>
                <a:gd name="T75" fmla="*/ 11 h 20"/>
                <a:gd name="T76" fmla="*/ 21 w 56"/>
                <a:gd name="T77" fmla="*/ 11 h 20"/>
                <a:gd name="T78" fmla="*/ 21 w 56"/>
                <a:gd name="T79" fmla="*/ 11 h 20"/>
                <a:gd name="T80" fmla="*/ 21 w 56"/>
                <a:gd name="T81" fmla="*/ 12 h 20"/>
                <a:gd name="T82" fmla="*/ 21 w 56"/>
                <a:gd name="T83" fmla="*/ 12 h 20"/>
                <a:gd name="T84" fmla="*/ 21 w 56"/>
                <a:gd name="T85" fmla="*/ 12 h 20"/>
                <a:gd name="T86" fmla="*/ 27 w 56"/>
                <a:gd name="T87" fmla="*/ 14 h 20"/>
                <a:gd name="T88" fmla="*/ 34 w 56"/>
                <a:gd name="T89" fmla="*/ 15 h 20"/>
                <a:gd name="T90" fmla="*/ 41 w 56"/>
                <a:gd name="T91" fmla="*/ 16 h 20"/>
                <a:gd name="T92" fmla="*/ 46 w 56"/>
                <a:gd name="T93" fmla="*/ 16 h 20"/>
                <a:gd name="T94" fmla="*/ 50 w 56"/>
                <a:gd name="T95" fmla="*/ 16 h 20"/>
                <a:gd name="T96" fmla="*/ 51 w 56"/>
                <a:gd name="T97" fmla="*/ 17 h 20"/>
                <a:gd name="T98" fmla="*/ 53 w 56"/>
                <a:gd name="T99" fmla="*/ 17 h 20"/>
                <a:gd name="T100" fmla="*/ 53 w 56"/>
                <a:gd name="T101" fmla="*/ 17 h 20"/>
                <a:gd name="T102" fmla="*/ 54 w 56"/>
                <a:gd name="T103" fmla="*/ 17 h 20"/>
                <a:gd name="T104" fmla="*/ 55 w 56"/>
                <a:gd name="T105" fmla="*/ 17 h 20"/>
                <a:gd name="T106" fmla="*/ 55 w 56"/>
                <a:gd name="T107" fmla="*/ 17 h 2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56"/>
                <a:gd name="T163" fmla="*/ 0 h 20"/>
                <a:gd name="T164" fmla="*/ 56 w 56"/>
                <a:gd name="T165" fmla="*/ 20 h 20"/>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56" h="20">
                  <a:moveTo>
                    <a:pt x="55" y="17"/>
                  </a:moveTo>
                  <a:lnTo>
                    <a:pt x="55" y="18"/>
                  </a:lnTo>
                  <a:lnTo>
                    <a:pt x="53" y="18"/>
                  </a:lnTo>
                  <a:lnTo>
                    <a:pt x="52" y="18"/>
                  </a:lnTo>
                  <a:lnTo>
                    <a:pt x="50" y="18"/>
                  </a:lnTo>
                  <a:lnTo>
                    <a:pt x="49" y="18"/>
                  </a:lnTo>
                  <a:lnTo>
                    <a:pt x="47" y="18"/>
                  </a:lnTo>
                  <a:lnTo>
                    <a:pt x="46" y="18"/>
                  </a:lnTo>
                  <a:lnTo>
                    <a:pt x="45" y="18"/>
                  </a:lnTo>
                  <a:lnTo>
                    <a:pt x="43" y="18"/>
                  </a:lnTo>
                  <a:lnTo>
                    <a:pt x="41" y="18"/>
                  </a:lnTo>
                  <a:lnTo>
                    <a:pt x="40" y="18"/>
                  </a:lnTo>
                  <a:lnTo>
                    <a:pt x="39" y="18"/>
                  </a:lnTo>
                  <a:lnTo>
                    <a:pt x="37" y="18"/>
                  </a:lnTo>
                  <a:lnTo>
                    <a:pt x="35" y="18"/>
                  </a:lnTo>
                  <a:lnTo>
                    <a:pt x="34" y="18"/>
                  </a:lnTo>
                  <a:lnTo>
                    <a:pt x="32" y="18"/>
                  </a:lnTo>
                  <a:lnTo>
                    <a:pt x="31" y="18"/>
                  </a:lnTo>
                  <a:lnTo>
                    <a:pt x="29" y="18"/>
                  </a:lnTo>
                  <a:lnTo>
                    <a:pt x="28" y="18"/>
                  </a:lnTo>
                  <a:lnTo>
                    <a:pt x="27" y="18"/>
                  </a:lnTo>
                  <a:lnTo>
                    <a:pt x="25" y="18"/>
                  </a:lnTo>
                  <a:lnTo>
                    <a:pt x="25" y="19"/>
                  </a:lnTo>
                  <a:lnTo>
                    <a:pt x="24" y="19"/>
                  </a:lnTo>
                  <a:lnTo>
                    <a:pt x="22" y="19"/>
                  </a:lnTo>
                  <a:lnTo>
                    <a:pt x="20" y="19"/>
                  </a:lnTo>
                  <a:lnTo>
                    <a:pt x="19" y="19"/>
                  </a:lnTo>
                  <a:lnTo>
                    <a:pt x="17" y="19"/>
                  </a:lnTo>
                  <a:lnTo>
                    <a:pt x="14" y="19"/>
                  </a:lnTo>
                  <a:lnTo>
                    <a:pt x="12" y="19"/>
                  </a:lnTo>
                  <a:lnTo>
                    <a:pt x="10" y="19"/>
                  </a:lnTo>
                  <a:lnTo>
                    <a:pt x="8" y="19"/>
                  </a:lnTo>
                  <a:lnTo>
                    <a:pt x="6" y="19"/>
                  </a:lnTo>
                  <a:lnTo>
                    <a:pt x="4" y="19"/>
                  </a:lnTo>
                  <a:lnTo>
                    <a:pt x="2" y="17"/>
                  </a:lnTo>
                  <a:lnTo>
                    <a:pt x="0" y="16"/>
                  </a:lnTo>
                  <a:lnTo>
                    <a:pt x="1" y="16"/>
                  </a:lnTo>
                  <a:lnTo>
                    <a:pt x="1" y="15"/>
                  </a:lnTo>
                  <a:lnTo>
                    <a:pt x="3" y="15"/>
                  </a:lnTo>
                  <a:lnTo>
                    <a:pt x="3" y="13"/>
                  </a:lnTo>
                  <a:lnTo>
                    <a:pt x="5" y="13"/>
                  </a:lnTo>
                  <a:lnTo>
                    <a:pt x="7" y="13"/>
                  </a:lnTo>
                  <a:lnTo>
                    <a:pt x="7" y="12"/>
                  </a:lnTo>
                  <a:lnTo>
                    <a:pt x="8" y="12"/>
                  </a:lnTo>
                  <a:lnTo>
                    <a:pt x="9" y="12"/>
                  </a:lnTo>
                  <a:lnTo>
                    <a:pt x="9" y="10"/>
                  </a:lnTo>
                  <a:lnTo>
                    <a:pt x="11" y="10"/>
                  </a:lnTo>
                  <a:lnTo>
                    <a:pt x="13" y="10"/>
                  </a:lnTo>
                  <a:lnTo>
                    <a:pt x="13" y="8"/>
                  </a:lnTo>
                  <a:lnTo>
                    <a:pt x="15" y="8"/>
                  </a:lnTo>
                  <a:lnTo>
                    <a:pt x="15" y="7"/>
                  </a:lnTo>
                  <a:lnTo>
                    <a:pt x="17" y="7"/>
                  </a:lnTo>
                  <a:lnTo>
                    <a:pt x="17" y="5"/>
                  </a:lnTo>
                  <a:lnTo>
                    <a:pt x="19" y="5"/>
                  </a:lnTo>
                  <a:lnTo>
                    <a:pt x="20" y="5"/>
                  </a:lnTo>
                  <a:lnTo>
                    <a:pt x="22" y="5"/>
                  </a:lnTo>
                  <a:lnTo>
                    <a:pt x="22" y="4"/>
                  </a:lnTo>
                  <a:lnTo>
                    <a:pt x="24" y="4"/>
                  </a:lnTo>
                  <a:lnTo>
                    <a:pt x="24" y="3"/>
                  </a:lnTo>
                  <a:lnTo>
                    <a:pt x="25" y="3"/>
                  </a:lnTo>
                  <a:lnTo>
                    <a:pt x="25" y="1"/>
                  </a:lnTo>
                  <a:lnTo>
                    <a:pt x="27" y="1"/>
                  </a:lnTo>
                  <a:lnTo>
                    <a:pt x="28" y="1"/>
                  </a:lnTo>
                  <a:lnTo>
                    <a:pt x="29" y="1"/>
                  </a:lnTo>
                  <a:lnTo>
                    <a:pt x="31" y="1"/>
                  </a:lnTo>
                  <a:lnTo>
                    <a:pt x="32" y="1"/>
                  </a:lnTo>
                  <a:lnTo>
                    <a:pt x="32" y="0"/>
                  </a:lnTo>
                  <a:lnTo>
                    <a:pt x="32" y="2"/>
                  </a:lnTo>
                  <a:lnTo>
                    <a:pt x="32" y="4"/>
                  </a:lnTo>
                  <a:lnTo>
                    <a:pt x="30" y="4"/>
                  </a:lnTo>
                  <a:lnTo>
                    <a:pt x="29" y="5"/>
                  </a:lnTo>
                  <a:lnTo>
                    <a:pt x="28" y="5"/>
                  </a:lnTo>
                  <a:lnTo>
                    <a:pt x="28" y="7"/>
                  </a:lnTo>
                  <a:lnTo>
                    <a:pt x="26" y="7"/>
                  </a:lnTo>
                  <a:lnTo>
                    <a:pt x="25" y="8"/>
                  </a:lnTo>
                  <a:lnTo>
                    <a:pt x="23" y="8"/>
                  </a:lnTo>
                  <a:lnTo>
                    <a:pt x="23" y="10"/>
                  </a:lnTo>
                  <a:lnTo>
                    <a:pt x="22" y="10"/>
                  </a:lnTo>
                  <a:lnTo>
                    <a:pt x="22" y="11"/>
                  </a:lnTo>
                  <a:lnTo>
                    <a:pt x="20" y="11"/>
                  </a:lnTo>
                  <a:lnTo>
                    <a:pt x="21" y="11"/>
                  </a:lnTo>
                  <a:lnTo>
                    <a:pt x="21" y="12"/>
                  </a:lnTo>
                  <a:lnTo>
                    <a:pt x="24" y="13"/>
                  </a:lnTo>
                  <a:lnTo>
                    <a:pt x="25" y="13"/>
                  </a:lnTo>
                  <a:lnTo>
                    <a:pt x="27" y="14"/>
                  </a:lnTo>
                  <a:lnTo>
                    <a:pt x="29" y="14"/>
                  </a:lnTo>
                  <a:lnTo>
                    <a:pt x="32" y="15"/>
                  </a:lnTo>
                  <a:lnTo>
                    <a:pt x="34" y="15"/>
                  </a:lnTo>
                  <a:lnTo>
                    <a:pt x="36" y="15"/>
                  </a:lnTo>
                  <a:lnTo>
                    <a:pt x="38" y="15"/>
                  </a:lnTo>
                  <a:lnTo>
                    <a:pt x="41" y="16"/>
                  </a:lnTo>
                  <a:lnTo>
                    <a:pt x="43" y="16"/>
                  </a:lnTo>
                  <a:lnTo>
                    <a:pt x="45" y="16"/>
                  </a:lnTo>
                  <a:lnTo>
                    <a:pt x="46" y="16"/>
                  </a:lnTo>
                  <a:lnTo>
                    <a:pt x="48" y="16"/>
                  </a:lnTo>
                  <a:lnTo>
                    <a:pt x="49" y="16"/>
                  </a:lnTo>
                  <a:lnTo>
                    <a:pt x="50" y="16"/>
                  </a:lnTo>
                  <a:lnTo>
                    <a:pt x="51" y="17"/>
                  </a:lnTo>
                  <a:lnTo>
                    <a:pt x="53" y="17"/>
                  </a:lnTo>
                  <a:lnTo>
                    <a:pt x="54" y="17"/>
                  </a:lnTo>
                  <a:lnTo>
                    <a:pt x="55" y="17"/>
                  </a:lnTo>
                </a:path>
              </a:pathLst>
            </a:custGeom>
            <a:solidFill>
              <a:srgbClr val="626200"/>
            </a:solidFill>
            <a:ln w="9525">
              <a:noFill/>
              <a:round/>
              <a:headEnd/>
              <a:tailEnd/>
            </a:ln>
          </p:spPr>
          <p:txBody>
            <a:bodyPr lIns="0" tIns="0" rIns="0" bIns="0"/>
            <a:lstStyle/>
            <a:p>
              <a:endParaRPr lang="en-US"/>
            </a:p>
          </p:txBody>
        </p:sp>
        <p:sp>
          <p:nvSpPr>
            <p:cNvPr id="5739" name="Freeform 30"/>
            <p:cNvSpPr>
              <a:spLocks/>
            </p:cNvSpPr>
            <p:nvPr/>
          </p:nvSpPr>
          <p:spPr bwMode="auto">
            <a:xfrm>
              <a:off x="296" y="3802"/>
              <a:ext cx="47" cy="24"/>
            </a:xfrm>
            <a:custGeom>
              <a:avLst/>
              <a:gdLst>
                <a:gd name="T0" fmla="*/ 46 w 47"/>
                <a:gd name="T1" fmla="*/ 1 h 24"/>
                <a:gd name="T2" fmla="*/ 43 w 47"/>
                <a:gd name="T3" fmla="*/ 1 h 24"/>
                <a:gd name="T4" fmla="*/ 41 w 47"/>
                <a:gd name="T5" fmla="*/ 1 h 24"/>
                <a:gd name="T6" fmla="*/ 38 w 47"/>
                <a:gd name="T7" fmla="*/ 1 h 24"/>
                <a:gd name="T8" fmla="*/ 36 w 47"/>
                <a:gd name="T9" fmla="*/ 2 h 24"/>
                <a:gd name="T10" fmla="*/ 35 w 47"/>
                <a:gd name="T11" fmla="*/ 4 h 24"/>
                <a:gd name="T12" fmla="*/ 35 w 47"/>
                <a:gd name="T13" fmla="*/ 6 h 24"/>
                <a:gd name="T14" fmla="*/ 35 w 47"/>
                <a:gd name="T15" fmla="*/ 8 h 24"/>
                <a:gd name="T16" fmla="*/ 34 w 47"/>
                <a:gd name="T17" fmla="*/ 9 h 24"/>
                <a:gd name="T18" fmla="*/ 31 w 47"/>
                <a:gd name="T19" fmla="*/ 11 h 24"/>
                <a:gd name="T20" fmla="*/ 28 w 47"/>
                <a:gd name="T21" fmla="*/ 13 h 24"/>
                <a:gd name="T22" fmla="*/ 25 w 47"/>
                <a:gd name="T23" fmla="*/ 13 h 24"/>
                <a:gd name="T24" fmla="*/ 22 w 47"/>
                <a:gd name="T25" fmla="*/ 15 h 24"/>
                <a:gd name="T26" fmla="*/ 18 w 47"/>
                <a:gd name="T27" fmla="*/ 16 h 24"/>
                <a:gd name="T28" fmla="*/ 15 w 47"/>
                <a:gd name="T29" fmla="*/ 18 h 24"/>
                <a:gd name="T30" fmla="*/ 11 w 47"/>
                <a:gd name="T31" fmla="*/ 19 h 24"/>
                <a:gd name="T32" fmla="*/ 9 w 47"/>
                <a:gd name="T33" fmla="*/ 20 h 24"/>
                <a:gd name="T34" fmla="*/ 7 w 47"/>
                <a:gd name="T35" fmla="*/ 20 h 24"/>
                <a:gd name="T36" fmla="*/ 4 w 47"/>
                <a:gd name="T37" fmla="*/ 20 h 24"/>
                <a:gd name="T38" fmla="*/ 2 w 47"/>
                <a:gd name="T39" fmla="*/ 20 h 24"/>
                <a:gd name="T40" fmla="*/ 2 w 47"/>
                <a:gd name="T41" fmla="*/ 21 h 24"/>
                <a:gd name="T42" fmla="*/ 2 w 47"/>
                <a:gd name="T43" fmla="*/ 21 h 24"/>
                <a:gd name="T44" fmla="*/ 2 w 47"/>
                <a:gd name="T45" fmla="*/ 23 h 24"/>
                <a:gd name="T46" fmla="*/ 2 w 47"/>
                <a:gd name="T47" fmla="*/ 23 h 24"/>
                <a:gd name="T48" fmla="*/ 1 w 47"/>
                <a:gd name="T49" fmla="*/ 23 h 24"/>
                <a:gd name="T50" fmla="*/ 1 w 47"/>
                <a:gd name="T51" fmla="*/ 23 h 24"/>
                <a:gd name="T52" fmla="*/ 1 w 47"/>
                <a:gd name="T53" fmla="*/ 23 h 24"/>
                <a:gd name="T54" fmla="*/ 1 w 47"/>
                <a:gd name="T55" fmla="*/ 23 h 24"/>
                <a:gd name="T56" fmla="*/ 6 w 47"/>
                <a:gd name="T57" fmla="*/ 23 h 24"/>
                <a:gd name="T58" fmla="*/ 11 w 47"/>
                <a:gd name="T59" fmla="*/ 23 h 24"/>
                <a:gd name="T60" fmla="*/ 14 w 47"/>
                <a:gd name="T61" fmla="*/ 23 h 24"/>
                <a:gd name="T62" fmla="*/ 17 w 47"/>
                <a:gd name="T63" fmla="*/ 22 h 24"/>
                <a:gd name="T64" fmla="*/ 20 w 47"/>
                <a:gd name="T65" fmla="*/ 21 h 24"/>
                <a:gd name="T66" fmla="*/ 23 w 47"/>
                <a:gd name="T67" fmla="*/ 21 h 24"/>
                <a:gd name="T68" fmla="*/ 26 w 47"/>
                <a:gd name="T69" fmla="*/ 20 h 24"/>
                <a:gd name="T70" fmla="*/ 29 w 47"/>
                <a:gd name="T71" fmla="*/ 19 h 24"/>
                <a:gd name="T72" fmla="*/ 31 w 47"/>
                <a:gd name="T73" fmla="*/ 18 h 24"/>
                <a:gd name="T74" fmla="*/ 34 w 47"/>
                <a:gd name="T75" fmla="*/ 17 h 24"/>
                <a:gd name="T76" fmla="*/ 38 w 47"/>
                <a:gd name="T77" fmla="*/ 15 h 24"/>
                <a:gd name="T78" fmla="*/ 39 w 47"/>
                <a:gd name="T79" fmla="*/ 14 h 24"/>
                <a:gd name="T80" fmla="*/ 42 w 47"/>
                <a:gd name="T81" fmla="*/ 12 h 24"/>
                <a:gd name="T82" fmla="*/ 43 w 47"/>
                <a:gd name="T83" fmla="*/ 12 h 24"/>
                <a:gd name="T84" fmla="*/ 44 w 47"/>
                <a:gd name="T85" fmla="*/ 11 h 24"/>
                <a:gd name="T86" fmla="*/ 44 w 47"/>
                <a:gd name="T87" fmla="*/ 10 h 24"/>
                <a:gd name="T88" fmla="*/ 45 w 47"/>
                <a:gd name="T89" fmla="*/ 8 h 24"/>
                <a:gd name="T90" fmla="*/ 45 w 47"/>
                <a:gd name="T91" fmla="*/ 8 h 24"/>
                <a:gd name="T92" fmla="*/ 45 w 47"/>
                <a:gd name="T93" fmla="*/ 6 h 24"/>
                <a:gd name="T94" fmla="*/ 45 w 47"/>
                <a:gd name="T95" fmla="*/ 5 h 24"/>
                <a:gd name="T96" fmla="*/ 46 w 47"/>
                <a:gd name="T97" fmla="*/ 4 h 24"/>
                <a:gd name="T98" fmla="*/ 46 w 47"/>
                <a:gd name="T99" fmla="*/ 4 h 24"/>
                <a:gd name="T100" fmla="*/ 46 w 47"/>
                <a:gd name="T101" fmla="*/ 2 h 24"/>
                <a:gd name="T102" fmla="*/ 46 w 47"/>
                <a:gd name="T103" fmla="*/ 2 h 2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47"/>
                <a:gd name="T157" fmla="*/ 0 h 24"/>
                <a:gd name="T158" fmla="*/ 47 w 47"/>
                <a:gd name="T159" fmla="*/ 24 h 24"/>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47" h="24">
                  <a:moveTo>
                    <a:pt x="46" y="1"/>
                  </a:moveTo>
                  <a:lnTo>
                    <a:pt x="46" y="1"/>
                  </a:lnTo>
                  <a:lnTo>
                    <a:pt x="45" y="1"/>
                  </a:lnTo>
                  <a:lnTo>
                    <a:pt x="43" y="1"/>
                  </a:lnTo>
                  <a:lnTo>
                    <a:pt x="42" y="1"/>
                  </a:lnTo>
                  <a:lnTo>
                    <a:pt x="41" y="1"/>
                  </a:lnTo>
                  <a:lnTo>
                    <a:pt x="39" y="1"/>
                  </a:lnTo>
                  <a:lnTo>
                    <a:pt x="38" y="1"/>
                  </a:lnTo>
                  <a:lnTo>
                    <a:pt x="36" y="0"/>
                  </a:lnTo>
                  <a:lnTo>
                    <a:pt x="36" y="1"/>
                  </a:lnTo>
                  <a:lnTo>
                    <a:pt x="36" y="2"/>
                  </a:lnTo>
                  <a:lnTo>
                    <a:pt x="35" y="2"/>
                  </a:lnTo>
                  <a:lnTo>
                    <a:pt x="35" y="4"/>
                  </a:lnTo>
                  <a:lnTo>
                    <a:pt x="35" y="5"/>
                  </a:lnTo>
                  <a:lnTo>
                    <a:pt x="35" y="6"/>
                  </a:lnTo>
                  <a:lnTo>
                    <a:pt x="35" y="8"/>
                  </a:lnTo>
                  <a:lnTo>
                    <a:pt x="34" y="8"/>
                  </a:lnTo>
                  <a:lnTo>
                    <a:pt x="34" y="9"/>
                  </a:lnTo>
                  <a:lnTo>
                    <a:pt x="33" y="9"/>
                  </a:lnTo>
                  <a:lnTo>
                    <a:pt x="33" y="11"/>
                  </a:lnTo>
                  <a:lnTo>
                    <a:pt x="31" y="11"/>
                  </a:lnTo>
                  <a:lnTo>
                    <a:pt x="30" y="11"/>
                  </a:lnTo>
                  <a:lnTo>
                    <a:pt x="30" y="13"/>
                  </a:lnTo>
                  <a:lnTo>
                    <a:pt x="28" y="13"/>
                  </a:lnTo>
                  <a:lnTo>
                    <a:pt x="26" y="13"/>
                  </a:lnTo>
                  <a:lnTo>
                    <a:pt x="25" y="13"/>
                  </a:lnTo>
                  <a:lnTo>
                    <a:pt x="23" y="13"/>
                  </a:lnTo>
                  <a:lnTo>
                    <a:pt x="23" y="15"/>
                  </a:lnTo>
                  <a:lnTo>
                    <a:pt x="22" y="15"/>
                  </a:lnTo>
                  <a:lnTo>
                    <a:pt x="21" y="15"/>
                  </a:lnTo>
                  <a:lnTo>
                    <a:pt x="21" y="16"/>
                  </a:lnTo>
                  <a:lnTo>
                    <a:pt x="19" y="16"/>
                  </a:lnTo>
                  <a:lnTo>
                    <a:pt x="18" y="16"/>
                  </a:lnTo>
                  <a:lnTo>
                    <a:pt x="17" y="16"/>
                  </a:lnTo>
                  <a:lnTo>
                    <a:pt x="17" y="18"/>
                  </a:lnTo>
                  <a:lnTo>
                    <a:pt x="15" y="18"/>
                  </a:lnTo>
                  <a:lnTo>
                    <a:pt x="13" y="18"/>
                  </a:lnTo>
                  <a:lnTo>
                    <a:pt x="13" y="19"/>
                  </a:lnTo>
                  <a:lnTo>
                    <a:pt x="12" y="19"/>
                  </a:lnTo>
                  <a:lnTo>
                    <a:pt x="11" y="19"/>
                  </a:lnTo>
                  <a:lnTo>
                    <a:pt x="9" y="19"/>
                  </a:lnTo>
                  <a:lnTo>
                    <a:pt x="9" y="20"/>
                  </a:lnTo>
                  <a:lnTo>
                    <a:pt x="8" y="20"/>
                  </a:lnTo>
                  <a:lnTo>
                    <a:pt x="7" y="20"/>
                  </a:lnTo>
                  <a:lnTo>
                    <a:pt x="5" y="20"/>
                  </a:lnTo>
                  <a:lnTo>
                    <a:pt x="4" y="20"/>
                  </a:lnTo>
                  <a:lnTo>
                    <a:pt x="2" y="20"/>
                  </a:lnTo>
                  <a:lnTo>
                    <a:pt x="0" y="20"/>
                  </a:lnTo>
                  <a:lnTo>
                    <a:pt x="2" y="21"/>
                  </a:lnTo>
                  <a:lnTo>
                    <a:pt x="2" y="23"/>
                  </a:lnTo>
                  <a:lnTo>
                    <a:pt x="0" y="23"/>
                  </a:lnTo>
                  <a:lnTo>
                    <a:pt x="1" y="23"/>
                  </a:lnTo>
                  <a:lnTo>
                    <a:pt x="3" y="23"/>
                  </a:lnTo>
                  <a:lnTo>
                    <a:pt x="4" y="23"/>
                  </a:lnTo>
                  <a:lnTo>
                    <a:pt x="6" y="23"/>
                  </a:lnTo>
                  <a:lnTo>
                    <a:pt x="8" y="23"/>
                  </a:lnTo>
                  <a:lnTo>
                    <a:pt x="9" y="23"/>
                  </a:lnTo>
                  <a:lnTo>
                    <a:pt x="11" y="23"/>
                  </a:lnTo>
                  <a:lnTo>
                    <a:pt x="12" y="23"/>
                  </a:lnTo>
                  <a:lnTo>
                    <a:pt x="13" y="23"/>
                  </a:lnTo>
                  <a:lnTo>
                    <a:pt x="14" y="23"/>
                  </a:lnTo>
                  <a:lnTo>
                    <a:pt x="14" y="22"/>
                  </a:lnTo>
                  <a:lnTo>
                    <a:pt x="16" y="22"/>
                  </a:lnTo>
                  <a:lnTo>
                    <a:pt x="17" y="22"/>
                  </a:lnTo>
                  <a:lnTo>
                    <a:pt x="17" y="21"/>
                  </a:lnTo>
                  <a:lnTo>
                    <a:pt x="19" y="21"/>
                  </a:lnTo>
                  <a:lnTo>
                    <a:pt x="20" y="21"/>
                  </a:lnTo>
                  <a:lnTo>
                    <a:pt x="22" y="21"/>
                  </a:lnTo>
                  <a:lnTo>
                    <a:pt x="23" y="21"/>
                  </a:lnTo>
                  <a:lnTo>
                    <a:pt x="23" y="20"/>
                  </a:lnTo>
                  <a:lnTo>
                    <a:pt x="25" y="20"/>
                  </a:lnTo>
                  <a:lnTo>
                    <a:pt x="26" y="20"/>
                  </a:lnTo>
                  <a:lnTo>
                    <a:pt x="26" y="19"/>
                  </a:lnTo>
                  <a:lnTo>
                    <a:pt x="28" y="19"/>
                  </a:lnTo>
                  <a:lnTo>
                    <a:pt x="29" y="19"/>
                  </a:lnTo>
                  <a:lnTo>
                    <a:pt x="29" y="18"/>
                  </a:lnTo>
                  <a:lnTo>
                    <a:pt x="30" y="18"/>
                  </a:lnTo>
                  <a:lnTo>
                    <a:pt x="31" y="18"/>
                  </a:lnTo>
                  <a:lnTo>
                    <a:pt x="31" y="17"/>
                  </a:lnTo>
                  <a:lnTo>
                    <a:pt x="33" y="17"/>
                  </a:lnTo>
                  <a:lnTo>
                    <a:pt x="34" y="17"/>
                  </a:lnTo>
                  <a:lnTo>
                    <a:pt x="34" y="15"/>
                  </a:lnTo>
                  <a:lnTo>
                    <a:pt x="36" y="15"/>
                  </a:lnTo>
                  <a:lnTo>
                    <a:pt x="38" y="15"/>
                  </a:lnTo>
                  <a:lnTo>
                    <a:pt x="38" y="14"/>
                  </a:lnTo>
                  <a:lnTo>
                    <a:pt x="39" y="14"/>
                  </a:lnTo>
                  <a:lnTo>
                    <a:pt x="39" y="12"/>
                  </a:lnTo>
                  <a:lnTo>
                    <a:pt x="41" y="12"/>
                  </a:lnTo>
                  <a:lnTo>
                    <a:pt x="42" y="12"/>
                  </a:lnTo>
                  <a:lnTo>
                    <a:pt x="43" y="12"/>
                  </a:lnTo>
                  <a:lnTo>
                    <a:pt x="43" y="11"/>
                  </a:lnTo>
                  <a:lnTo>
                    <a:pt x="44" y="11"/>
                  </a:lnTo>
                  <a:lnTo>
                    <a:pt x="44" y="10"/>
                  </a:lnTo>
                  <a:lnTo>
                    <a:pt x="44" y="8"/>
                  </a:lnTo>
                  <a:lnTo>
                    <a:pt x="45" y="8"/>
                  </a:lnTo>
                  <a:lnTo>
                    <a:pt x="45" y="6"/>
                  </a:lnTo>
                  <a:lnTo>
                    <a:pt x="45" y="5"/>
                  </a:lnTo>
                  <a:lnTo>
                    <a:pt x="45" y="4"/>
                  </a:lnTo>
                  <a:lnTo>
                    <a:pt x="46" y="4"/>
                  </a:lnTo>
                  <a:lnTo>
                    <a:pt x="46" y="2"/>
                  </a:lnTo>
                  <a:lnTo>
                    <a:pt x="46" y="1"/>
                  </a:lnTo>
                </a:path>
              </a:pathLst>
            </a:custGeom>
            <a:solidFill>
              <a:srgbClr val="626200"/>
            </a:solidFill>
            <a:ln w="9525">
              <a:noFill/>
              <a:round/>
              <a:headEnd/>
              <a:tailEnd/>
            </a:ln>
          </p:spPr>
          <p:txBody>
            <a:bodyPr lIns="0" tIns="0" rIns="0" bIns="0"/>
            <a:lstStyle/>
            <a:p>
              <a:endParaRPr lang="en-US"/>
            </a:p>
          </p:txBody>
        </p:sp>
        <p:sp>
          <p:nvSpPr>
            <p:cNvPr id="5740" name="Freeform 31"/>
            <p:cNvSpPr>
              <a:spLocks/>
            </p:cNvSpPr>
            <p:nvPr/>
          </p:nvSpPr>
          <p:spPr bwMode="auto">
            <a:xfrm>
              <a:off x="171" y="3825"/>
              <a:ext cx="65" cy="8"/>
            </a:xfrm>
            <a:custGeom>
              <a:avLst/>
              <a:gdLst>
                <a:gd name="T0" fmla="*/ 58 w 65"/>
                <a:gd name="T1" fmla="*/ 3 h 8"/>
                <a:gd name="T2" fmla="*/ 58 w 65"/>
                <a:gd name="T3" fmla="*/ 3 h 8"/>
                <a:gd name="T4" fmla="*/ 56 w 65"/>
                <a:gd name="T5" fmla="*/ 1 h 8"/>
                <a:gd name="T6" fmla="*/ 56 w 65"/>
                <a:gd name="T7" fmla="*/ 1 h 8"/>
                <a:gd name="T8" fmla="*/ 55 w 65"/>
                <a:gd name="T9" fmla="*/ 1 h 8"/>
                <a:gd name="T10" fmla="*/ 54 w 65"/>
                <a:gd name="T11" fmla="*/ 0 h 8"/>
                <a:gd name="T12" fmla="*/ 53 w 65"/>
                <a:gd name="T13" fmla="*/ 0 h 8"/>
                <a:gd name="T14" fmla="*/ 52 w 65"/>
                <a:gd name="T15" fmla="*/ 0 h 8"/>
                <a:gd name="T16" fmla="*/ 50 w 65"/>
                <a:gd name="T17" fmla="*/ 0 h 8"/>
                <a:gd name="T18" fmla="*/ 48 w 65"/>
                <a:gd name="T19" fmla="*/ 0 h 8"/>
                <a:gd name="T20" fmla="*/ 45 w 65"/>
                <a:gd name="T21" fmla="*/ 0 h 8"/>
                <a:gd name="T22" fmla="*/ 44 w 65"/>
                <a:gd name="T23" fmla="*/ 0 h 8"/>
                <a:gd name="T24" fmla="*/ 41 w 65"/>
                <a:gd name="T25" fmla="*/ 0 h 8"/>
                <a:gd name="T26" fmla="*/ 38 w 65"/>
                <a:gd name="T27" fmla="*/ 0 h 8"/>
                <a:gd name="T28" fmla="*/ 34 w 65"/>
                <a:gd name="T29" fmla="*/ 0 h 8"/>
                <a:gd name="T30" fmla="*/ 33 w 65"/>
                <a:gd name="T31" fmla="*/ 0 h 8"/>
                <a:gd name="T32" fmla="*/ 32 w 65"/>
                <a:gd name="T33" fmla="*/ 1 h 8"/>
                <a:gd name="T34" fmla="*/ 31 w 65"/>
                <a:gd name="T35" fmla="*/ 1 h 8"/>
                <a:gd name="T36" fmla="*/ 27 w 65"/>
                <a:gd name="T37" fmla="*/ 1 h 8"/>
                <a:gd name="T38" fmla="*/ 25 w 65"/>
                <a:gd name="T39" fmla="*/ 3 h 8"/>
                <a:gd name="T40" fmla="*/ 21 w 65"/>
                <a:gd name="T41" fmla="*/ 3 h 8"/>
                <a:gd name="T42" fmla="*/ 19 w 65"/>
                <a:gd name="T43" fmla="*/ 3 h 8"/>
                <a:gd name="T44" fmla="*/ 16 w 65"/>
                <a:gd name="T45" fmla="*/ 3 h 8"/>
                <a:gd name="T46" fmla="*/ 14 w 65"/>
                <a:gd name="T47" fmla="*/ 3 h 8"/>
                <a:gd name="T48" fmla="*/ 11 w 65"/>
                <a:gd name="T49" fmla="*/ 4 h 8"/>
                <a:gd name="T50" fmla="*/ 9 w 65"/>
                <a:gd name="T51" fmla="*/ 4 h 8"/>
                <a:gd name="T52" fmla="*/ 5 w 65"/>
                <a:gd name="T53" fmla="*/ 4 h 8"/>
                <a:gd name="T54" fmla="*/ 5 w 65"/>
                <a:gd name="T55" fmla="*/ 5 h 8"/>
                <a:gd name="T56" fmla="*/ 3 w 65"/>
                <a:gd name="T57" fmla="*/ 5 h 8"/>
                <a:gd name="T58" fmla="*/ 2 w 65"/>
                <a:gd name="T59" fmla="*/ 5 h 8"/>
                <a:gd name="T60" fmla="*/ 1 w 65"/>
                <a:gd name="T61" fmla="*/ 5 h 8"/>
                <a:gd name="T62" fmla="*/ 1 w 65"/>
                <a:gd name="T63" fmla="*/ 5 h 8"/>
                <a:gd name="T64" fmla="*/ 2 w 65"/>
                <a:gd name="T65" fmla="*/ 7 h 8"/>
                <a:gd name="T66" fmla="*/ 6 w 65"/>
                <a:gd name="T67" fmla="*/ 7 h 8"/>
                <a:gd name="T68" fmla="*/ 11 w 65"/>
                <a:gd name="T69" fmla="*/ 6 h 8"/>
                <a:gd name="T70" fmla="*/ 19 w 65"/>
                <a:gd name="T71" fmla="*/ 6 h 8"/>
                <a:gd name="T72" fmla="*/ 25 w 65"/>
                <a:gd name="T73" fmla="*/ 5 h 8"/>
                <a:gd name="T74" fmla="*/ 29 w 65"/>
                <a:gd name="T75" fmla="*/ 4 h 8"/>
                <a:gd name="T76" fmla="*/ 34 w 65"/>
                <a:gd name="T77" fmla="*/ 4 h 8"/>
                <a:gd name="T78" fmla="*/ 39 w 65"/>
                <a:gd name="T79" fmla="*/ 4 h 8"/>
                <a:gd name="T80" fmla="*/ 45 w 65"/>
                <a:gd name="T81" fmla="*/ 4 h 8"/>
                <a:gd name="T82" fmla="*/ 50 w 65"/>
                <a:gd name="T83" fmla="*/ 4 h 8"/>
                <a:gd name="T84" fmla="*/ 54 w 65"/>
                <a:gd name="T85" fmla="*/ 4 h 8"/>
                <a:gd name="T86" fmla="*/ 57 w 65"/>
                <a:gd name="T87" fmla="*/ 4 h 8"/>
                <a:gd name="T88" fmla="*/ 59 w 65"/>
                <a:gd name="T89" fmla="*/ 4 h 8"/>
                <a:gd name="T90" fmla="*/ 62 w 65"/>
                <a:gd name="T91" fmla="*/ 4 h 8"/>
                <a:gd name="T92" fmla="*/ 64 w 65"/>
                <a:gd name="T93" fmla="*/ 4 h 8"/>
                <a:gd name="T94" fmla="*/ 64 w 65"/>
                <a:gd name="T95" fmla="*/ 4 h 8"/>
                <a:gd name="T96" fmla="*/ 64 w 65"/>
                <a:gd name="T97" fmla="*/ 4 h 8"/>
                <a:gd name="T98" fmla="*/ 64 w 65"/>
                <a:gd name="T99" fmla="*/ 4 h 8"/>
                <a:gd name="T100" fmla="*/ 62 w 65"/>
                <a:gd name="T101" fmla="*/ 4 h 8"/>
                <a:gd name="T102" fmla="*/ 62 w 65"/>
                <a:gd name="T103" fmla="*/ 4 h 8"/>
                <a:gd name="T104" fmla="*/ 60 w 65"/>
                <a:gd name="T105" fmla="*/ 4 h 8"/>
                <a:gd name="T106" fmla="*/ 58 w 65"/>
                <a:gd name="T107" fmla="*/ 3 h 8"/>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65"/>
                <a:gd name="T163" fmla="*/ 0 h 8"/>
                <a:gd name="T164" fmla="*/ 65 w 65"/>
                <a:gd name="T165" fmla="*/ 8 h 8"/>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65" h="8">
                  <a:moveTo>
                    <a:pt x="58" y="3"/>
                  </a:moveTo>
                  <a:lnTo>
                    <a:pt x="58" y="3"/>
                  </a:lnTo>
                  <a:lnTo>
                    <a:pt x="56" y="1"/>
                  </a:lnTo>
                  <a:lnTo>
                    <a:pt x="55" y="1"/>
                  </a:lnTo>
                  <a:lnTo>
                    <a:pt x="54" y="0"/>
                  </a:lnTo>
                  <a:lnTo>
                    <a:pt x="53" y="0"/>
                  </a:lnTo>
                  <a:lnTo>
                    <a:pt x="52" y="0"/>
                  </a:lnTo>
                  <a:lnTo>
                    <a:pt x="50" y="0"/>
                  </a:lnTo>
                  <a:lnTo>
                    <a:pt x="48" y="0"/>
                  </a:lnTo>
                  <a:lnTo>
                    <a:pt x="46" y="0"/>
                  </a:lnTo>
                  <a:lnTo>
                    <a:pt x="45" y="0"/>
                  </a:lnTo>
                  <a:lnTo>
                    <a:pt x="44" y="0"/>
                  </a:lnTo>
                  <a:lnTo>
                    <a:pt x="42" y="0"/>
                  </a:lnTo>
                  <a:lnTo>
                    <a:pt x="41" y="0"/>
                  </a:lnTo>
                  <a:lnTo>
                    <a:pt x="39" y="0"/>
                  </a:lnTo>
                  <a:lnTo>
                    <a:pt x="38" y="0"/>
                  </a:lnTo>
                  <a:lnTo>
                    <a:pt x="36" y="0"/>
                  </a:lnTo>
                  <a:lnTo>
                    <a:pt x="34" y="0"/>
                  </a:lnTo>
                  <a:lnTo>
                    <a:pt x="33" y="0"/>
                  </a:lnTo>
                  <a:lnTo>
                    <a:pt x="32" y="0"/>
                  </a:lnTo>
                  <a:lnTo>
                    <a:pt x="32" y="1"/>
                  </a:lnTo>
                  <a:lnTo>
                    <a:pt x="31" y="1"/>
                  </a:lnTo>
                  <a:lnTo>
                    <a:pt x="29" y="1"/>
                  </a:lnTo>
                  <a:lnTo>
                    <a:pt x="27" y="1"/>
                  </a:lnTo>
                  <a:lnTo>
                    <a:pt x="27" y="3"/>
                  </a:lnTo>
                  <a:lnTo>
                    <a:pt x="25" y="3"/>
                  </a:lnTo>
                  <a:lnTo>
                    <a:pt x="23" y="3"/>
                  </a:lnTo>
                  <a:lnTo>
                    <a:pt x="21" y="3"/>
                  </a:lnTo>
                  <a:lnTo>
                    <a:pt x="19" y="3"/>
                  </a:lnTo>
                  <a:lnTo>
                    <a:pt x="18" y="3"/>
                  </a:lnTo>
                  <a:lnTo>
                    <a:pt x="16" y="3"/>
                  </a:lnTo>
                  <a:lnTo>
                    <a:pt x="15" y="3"/>
                  </a:lnTo>
                  <a:lnTo>
                    <a:pt x="14" y="3"/>
                  </a:lnTo>
                  <a:lnTo>
                    <a:pt x="12" y="3"/>
                  </a:lnTo>
                  <a:lnTo>
                    <a:pt x="12" y="4"/>
                  </a:lnTo>
                  <a:lnTo>
                    <a:pt x="11" y="4"/>
                  </a:lnTo>
                  <a:lnTo>
                    <a:pt x="9" y="4"/>
                  </a:lnTo>
                  <a:lnTo>
                    <a:pt x="7" y="4"/>
                  </a:lnTo>
                  <a:lnTo>
                    <a:pt x="5" y="4"/>
                  </a:lnTo>
                  <a:lnTo>
                    <a:pt x="5" y="5"/>
                  </a:lnTo>
                  <a:lnTo>
                    <a:pt x="3" y="5"/>
                  </a:lnTo>
                  <a:lnTo>
                    <a:pt x="2" y="5"/>
                  </a:lnTo>
                  <a:lnTo>
                    <a:pt x="1" y="5"/>
                  </a:lnTo>
                  <a:lnTo>
                    <a:pt x="0" y="5"/>
                  </a:lnTo>
                  <a:lnTo>
                    <a:pt x="1" y="7"/>
                  </a:lnTo>
                  <a:lnTo>
                    <a:pt x="2" y="7"/>
                  </a:lnTo>
                  <a:lnTo>
                    <a:pt x="3" y="7"/>
                  </a:lnTo>
                  <a:lnTo>
                    <a:pt x="4" y="7"/>
                  </a:lnTo>
                  <a:lnTo>
                    <a:pt x="6" y="7"/>
                  </a:lnTo>
                  <a:lnTo>
                    <a:pt x="8" y="7"/>
                  </a:lnTo>
                  <a:lnTo>
                    <a:pt x="10" y="7"/>
                  </a:lnTo>
                  <a:lnTo>
                    <a:pt x="11" y="6"/>
                  </a:lnTo>
                  <a:lnTo>
                    <a:pt x="15" y="6"/>
                  </a:lnTo>
                  <a:lnTo>
                    <a:pt x="16" y="6"/>
                  </a:lnTo>
                  <a:lnTo>
                    <a:pt x="19" y="6"/>
                  </a:lnTo>
                  <a:lnTo>
                    <a:pt x="20" y="5"/>
                  </a:lnTo>
                  <a:lnTo>
                    <a:pt x="23" y="5"/>
                  </a:lnTo>
                  <a:lnTo>
                    <a:pt x="25" y="5"/>
                  </a:lnTo>
                  <a:lnTo>
                    <a:pt x="26" y="5"/>
                  </a:lnTo>
                  <a:lnTo>
                    <a:pt x="28" y="4"/>
                  </a:lnTo>
                  <a:lnTo>
                    <a:pt x="29" y="4"/>
                  </a:lnTo>
                  <a:lnTo>
                    <a:pt x="31" y="4"/>
                  </a:lnTo>
                  <a:lnTo>
                    <a:pt x="33" y="4"/>
                  </a:lnTo>
                  <a:lnTo>
                    <a:pt x="34" y="4"/>
                  </a:lnTo>
                  <a:lnTo>
                    <a:pt x="36" y="4"/>
                  </a:lnTo>
                  <a:lnTo>
                    <a:pt x="38" y="4"/>
                  </a:lnTo>
                  <a:lnTo>
                    <a:pt x="39" y="4"/>
                  </a:lnTo>
                  <a:lnTo>
                    <a:pt x="41" y="4"/>
                  </a:lnTo>
                  <a:lnTo>
                    <a:pt x="43" y="4"/>
                  </a:lnTo>
                  <a:lnTo>
                    <a:pt x="45" y="4"/>
                  </a:lnTo>
                  <a:lnTo>
                    <a:pt x="46" y="4"/>
                  </a:lnTo>
                  <a:lnTo>
                    <a:pt x="48" y="4"/>
                  </a:lnTo>
                  <a:lnTo>
                    <a:pt x="50" y="4"/>
                  </a:lnTo>
                  <a:lnTo>
                    <a:pt x="51" y="4"/>
                  </a:lnTo>
                  <a:lnTo>
                    <a:pt x="53" y="4"/>
                  </a:lnTo>
                  <a:lnTo>
                    <a:pt x="54" y="4"/>
                  </a:lnTo>
                  <a:lnTo>
                    <a:pt x="55" y="4"/>
                  </a:lnTo>
                  <a:lnTo>
                    <a:pt x="57" y="4"/>
                  </a:lnTo>
                  <a:lnTo>
                    <a:pt x="59" y="4"/>
                  </a:lnTo>
                  <a:lnTo>
                    <a:pt x="60" y="4"/>
                  </a:lnTo>
                  <a:lnTo>
                    <a:pt x="62" y="4"/>
                  </a:lnTo>
                  <a:lnTo>
                    <a:pt x="64" y="4"/>
                  </a:lnTo>
                  <a:lnTo>
                    <a:pt x="62" y="4"/>
                  </a:lnTo>
                  <a:lnTo>
                    <a:pt x="60" y="4"/>
                  </a:lnTo>
                  <a:lnTo>
                    <a:pt x="58" y="3"/>
                  </a:lnTo>
                </a:path>
              </a:pathLst>
            </a:custGeom>
            <a:solidFill>
              <a:srgbClr val="626200"/>
            </a:solidFill>
            <a:ln w="9525">
              <a:noFill/>
              <a:round/>
              <a:headEnd/>
              <a:tailEnd/>
            </a:ln>
          </p:spPr>
          <p:txBody>
            <a:bodyPr lIns="0" tIns="0" rIns="0" bIns="0"/>
            <a:lstStyle/>
            <a:p>
              <a:endParaRPr lang="en-US"/>
            </a:p>
          </p:txBody>
        </p:sp>
        <p:sp>
          <p:nvSpPr>
            <p:cNvPr id="5741" name="Freeform 32"/>
            <p:cNvSpPr>
              <a:spLocks/>
            </p:cNvSpPr>
            <p:nvPr/>
          </p:nvSpPr>
          <p:spPr bwMode="auto">
            <a:xfrm>
              <a:off x="308" y="3713"/>
              <a:ext cx="39" cy="11"/>
            </a:xfrm>
            <a:custGeom>
              <a:avLst/>
              <a:gdLst>
                <a:gd name="T0" fmla="*/ 1 w 39"/>
                <a:gd name="T1" fmla="*/ 10 h 11"/>
                <a:gd name="T2" fmla="*/ 3 w 39"/>
                <a:gd name="T3" fmla="*/ 10 h 11"/>
                <a:gd name="T4" fmla="*/ 5 w 39"/>
                <a:gd name="T5" fmla="*/ 9 h 11"/>
                <a:gd name="T6" fmla="*/ 9 w 39"/>
                <a:gd name="T7" fmla="*/ 9 h 11"/>
                <a:gd name="T8" fmla="*/ 14 w 39"/>
                <a:gd name="T9" fmla="*/ 7 h 11"/>
                <a:gd name="T10" fmla="*/ 18 w 39"/>
                <a:gd name="T11" fmla="*/ 7 h 11"/>
                <a:gd name="T12" fmla="*/ 21 w 39"/>
                <a:gd name="T13" fmla="*/ 5 h 11"/>
                <a:gd name="T14" fmla="*/ 25 w 39"/>
                <a:gd name="T15" fmla="*/ 4 h 11"/>
                <a:gd name="T16" fmla="*/ 26 w 39"/>
                <a:gd name="T17" fmla="*/ 2 h 11"/>
                <a:gd name="T18" fmla="*/ 29 w 39"/>
                <a:gd name="T19" fmla="*/ 2 h 11"/>
                <a:gd name="T20" fmla="*/ 30 w 39"/>
                <a:gd name="T21" fmla="*/ 2 h 11"/>
                <a:gd name="T22" fmla="*/ 33 w 39"/>
                <a:gd name="T23" fmla="*/ 2 h 11"/>
                <a:gd name="T24" fmla="*/ 34 w 39"/>
                <a:gd name="T25" fmla="*/ 2 h 11"/>
                <a:gd name="T26" fmla="*/ 37 w 39"/>
                <a:gd name="T27" fmla="*/ 2 h 11"/>
                <a:gd name="T28" fmla="*/ 38 w 39"/>
                <a:gd name="T29" fmla="*/ 2 h 11"/>
                <a:gd name="T30" fmla="*/ 38 w 39"/>
                <a:gd name="T31" fmla="*/ 2 h 11"/>
                <a:gd name="T32" fmla="*/ 38 w 39"/>
                <a:gd name="T33" fmla="*/ 1 h 11"/>
                <a:gd name="T34" fmla="*/ 38 w 39"/>
                <a:gd name="T35" fmla="*/ 1 h 11"/>
                <a:gd name="T36" fmla="*/ 35 w 39"/>
                <a:gd name="T37" fmla="*/ 1 h 11"/>
                <a:gd name="T38" fmla="*/ 31 w 39"/>
                <a:gd name="T39" fmla="*/ 1 h 11"/>
                <a:gd name="T40" fmla="*/ 29 w 39"/>
                <a:gd name="T41" fmla="*/ 1 h 11"/>
                <a:gd name="T42" fmla="*/ 25 w 39"/>
                <a:gd name="T43" fmla="*/ 1 h 11"/>
                <a:gd name="T44" fmla="*/ 22 w 39"/>
                <a:gd name="T45" fmla="*/ 1 h 11"/>
                <a:gd name="T46" fmla="*/ 19 w 39"/>
                <a:gd name="T47" fmla="*/ 1 h 11"/>
                <a:gd name="T48" fmla="*/ 18 w 39"/>
                <a:gd name="T49" fmla="*/ 1 h 11"/>
                <a:gd name="T50" fmla="*/ 17 w 39"/>
                <a:gd name="T51" fmla="*/ 1 h 11"/>
                <a:gd name="T52" fmla="*/ 16 w 39"/>
                <a:gd name="T53" fmla="*/ 1 h 11"/>
                <a:gd name="T54" fmla="*/ 14 w 39"/>
                <a:gd name="T55" fmla="*/ 1 h 11"/>
                <a:gd name="T56" fmla="*/ 12 w 39"/>
                <a:gd name="T57" fmla="*/ 3 h 11"/>
                <a:gd name="T58" fmla="*/ 11 w 39"/>
                <a:gd name="T59" fmla="*/ 3 h 11"/>
                <a:gd name="T60" fmla="*/ 9 w 39"/>
                <a:gd name="T61" fmla="*/ 3 h 11"/>
                <a:gd name="T62" fmla="*/ 8 w 39"/>
                <a:gd name="T63" fmla="*/ 3 h 11"/>
                <a:gd name="T64" fmla="*/ 6 w 39"/>
                <a:gd name="T65" fmla="*/ 4 h 11"/>
                <a:gd name="T66" fmla="*/ 6 w 39"/>
                <a:gd name="T67" fmla="*/ 6 h 11"/>
                <a:gd name="T68" fmla="*/ 5 w 39"/>
                <a:gd name="T69" fmla="*/ 7 h 11"/>
                <a:gd name="T70" fmla="*/ 4 w 39"/>
                <a:gd name="T71" fmla="*/ 7 h 11"/>
                <a:gd name="T72" fmla="*/ 2 w 39"/>
                <a:gd name="T73" fmla="*/ 9 h 11"/>
                <a:gd name="T74" fmla="*/ 2 w 39"/>
                <a:gd name="T75" fmla="*/ 9 h 11"/>
                <a:gd name="T76" fmla="*/ 1 w 39"/>
                <a:gd name="T77" fmla="*/ 10 h 11"/>
                <a:gd name="T78" fmla="*/ 1 w 39"/>
                <a:gd name="T79" fmla="*/ 10 h 11"/>
                <a:gd name="T80" fmla="*/ 0 w 39"/>
                <a:gd name="T81" fmla="*/ 10 h 1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39"/>
                <a:gd name="T124" fmla="*/ 0 h 11"/>
                <a:gd name="T125" fmla="*/ 39 w 39"/>
                <a:gd name="T126" fmla="*/ 11 h 11"/>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39" h="11">
                  <a:moveTo>
                    <a:pt x="0" y="10"/>
                  </a:moveTo>
                  <a:lnTo>
                    <a:pt x="1" y="10"/>
                  </a:lnTo>
                  <a:lnTo>
                    <a:pt x="3" y="10"/>
                  </a:lnTo>
                  <a:lnTo>
                    <a:pt x="4" y="9"/>
                  </a:lnTo>
                  <a:lnTo>
                    <a:pt x="5" y="9"/>
                  </a:lnTo>
                  <a:lnTo>
                    <a:pt x="7" y="9"/>
                  </a:lnTo>
                  <a:lnTo>
                    <a:pt x="9" y="9"/>
                  </a:lnTo>
                  <a:lnTo>
                    <a:pt x="10" y="7"/>
                  </a:lnTo>
                  <a:lnTo>
                    <a:pt x="14" y="7"/>
                  </a:lnTo>
                  <a:lnTo>
                    <a:pt x="16" y="7"/>
                  </a:lnTo>
                  <a:lnTo>
                    <a:pt x="18" y="7"/>
                  </a:lnTo>
                  <a:lnTo>
                    <a:pt x="19" y="5"/>
                  </a:lnTo>
                  <a:lnTo>
                    <a:pt x="21" y="5"/>
                  </a:lnTo>
                  <a:lnTo>
                    <a:pt x="23" y="4"/>
                  </a:lnTo>
                  <a:lnTo>
                    <a:pt x="25" y="4"/>
                  </a:lnTo>
                  <a:lnTo>
                    <a:pt x="25" y="2"/>
                  </a:lnTo>
                  <a:lnTo>
                    <a:pt x="26" y="2"/>
                  </a:lnTo>
                  <a:lnTo>
                    <a:pt x="27" y="2"/>
                  </a:lnTo>
                  <a:lnTo>
                    <a:pt x="29" y="2"/>
                  </a:lnTo>
                  <a:lnTo>
                    <a:pt x="30" y="2"/>
                  </a:lnTo>
                  <a:lnTo>
                    <a:pt x="31" y="2"/>
                  </a:lnTo>
                  <a:lnTo>
                    <a:pt x="33" y="2"/>
                  </a:lnTo>
                  <a:lnTo>
                    <a:pt x="34" y="2"/>
                  </a:lnTo>
                  <a:lnTo>
                    <a:pt x="35" y="2"/>
                  </a:lnTo>
                  <a:lnTo>
                    <a:pt x="37" y="2"/>
                  </a:lnTo>
                  <a:lnTo>
                    <a:pt x="38" y="2"/>
                  </a:lnTo>
                  <a:lnTo>
                    <a:pt x="38" y="1"/>
                  </a:lnTo>
                  <a:lnTo>
                    <a:pt x="36" y="1"/>
                  </a:lnTo>
                  <a:lnTo>
                    <a:pt x="35" y="1"/>
                  </a:lnTo>
                  <a:lnTo>
                    <a:pt x="33" y="1"/>
                  </a:lnTo>
                  <a:lnTo>
                    <a:pt x="31" y="1"/>
                  </a:lnTo>
                  <a:lnTo>
                    <a:pt x="30" y="1"/>
                  </a:lnTo>
                  <a:lnTo>
                    <a:pt x="29" y="1"/>
                  </a:lnTo>
                  <a:lnTo>
                    <a:pt x="27" y="1"/>
                  </a:lnTo>
                  <a:lnTo>
                    <a:pt x="25" y="1"/>
                  </a:lnTo>
                  <a:lnTo>
                    <a:pt x="23" y="1"/>
                  </a:lnTo>
                  <a:lnTo>
                    <a:pt x="22" y="1"/>
                  </a:lnTo>
                  <a:lnTo>
                    <a:pt x="21" y="1"/>
                  </a:lnTo>
                  <a:lnTo>
                    <a:pt x="19" y="1"/>
                  </a:lnTo>
                  <a:lnTo>
                    <a:pt x="18" y="0"/>
                  </a:lnTo>
                  <a:lnTo>
                    <a:pt x="18" y="1"/>
                  </a:lnTo>
                  <a:lnTo>
                    <a:pt x="17" y="1"/>
                  </a:lnTo>
                  <a:lnTo>
                    <a:pt x="16" y="1"/>
                  </a:lnTo>
                  <a:lnTo>
                    <a:pt x="14" y="1"/>
                  </a:lnTo>
                  <a:lnTo>
                    <a:pt x="12" y="1"/>
                  </a:lnTo>
                  <a:lnTo>
                    <a:pt x="12" y="3"/>
                  </a:lnTo>
                  <a:lnTo>
                    <a:pt x="11" y="3"/>
                  </a:lnTo>
                  <a:lnTo>
                    <a:pt x="9" y="3"/>
                  </a:lnTo>
                  <a:lnTo>
                    <a:pt x="8" y="3"/>
                  </a:lnTo>
                  <a:lnTo>
                    <a:pt x="6" y="3"/>
                  </a:lnTo>
                  <a:lnTo>
                    <a:pt x="6" y="4"/>
                  </a:lnTo>
                  <a:lnTo>
                    <a:pt x="6" y="6"/>
                  </a:lnTo>
                  <a:lnTo>
                    <a:pt x="5" y="6"/>
                  </a:lnTo>
                  <a:lnTo>
                    <a:pt x="5" y="7"/>
                  </a:lnTo>
                  <a:lnTo>
                    <a:pt x="4" y="7"/>
                  </a:lnTo>
                  <a:lnTo>
                    <a:pt x="2" y="7"/>
                  </a:lnTo>
                  <a:lnTo>
                    <a:pt x="2" y="9"/>
                  </a:lnTo>
                  <a:lnTo>
                    <a:pt x="1" y="9"/>
                  </a:lnTo>
                  <a:lnTo>
                    <a:pt x="1" y="10"/>
                  </a:lnTo>
                  <a:lnTo>
                    <a:pt x="0" y="10"/>
                  </a:lnTo>
                </a:path>
              </a:pathLst>
            </a:custGeom>
            <a:solidFill>
              <a:srgbClr val="626200"/>
            </a:solidFill>
            <a:ln w="9525">
              <a:noFill/>
              <a:round/>
              <a:headEnd/>
              <a:tailEnd/>
            </a:ln>
          </p:spPr>
          <p:txBody>
            <a:bodyPr lIns="0" tIns="0" rIns="0" bIns="0"/>
            <a:lstStyle/>
            <a:p>
              <a:endParaRPr lang="en-US"/>
            </a:p>
          </p:txBody>
        </p:sp>
        <p:sp>
          <p:nvSpPr>
            <p:cNvPr id="5742" name="Freeform 33"/>
            <p:cNvSpPr>
              <a:spLocks/>
            </p:cNvSpPr>
            <p:nvPr/>
          </p:nvSpPr>
          <p:spPr bwMode="auto">
            <a:xfrm>
              <a:off x="416" y="3679"/>
              <a:ext cx="40" cy="5"/>
            </a:xfrm>
            <a:custGeom>
              <a:avLst/>
              <a:gdLst>
                <a:gd name="T0" fmla="*/ 36 w 40"/>
                <a:gd name="T1" fmla="*/ 4 h 5"/>
                <a:gd name="T2" fmla="*/ 34 w 40"/>
                <a:gd name="T3" fmla="*/ 4 h 5"/>
                <a:gd name="T4" fmla="*/ 30 w 40"/>
                <a:gd name="T5" fmla="*/ 3 h 5"/>
                <a:gd name="T6" fmla="*/ 28 w 40"/>
                <a:gd name="T7" fmla="*/ 3 h 5"/>
                <a:gd name="T8" fmla="*/ 26 w 40"/>
                <a:gd name="T9" fmla="*/ 2 h 5"/>
                <a:gd name="T10" fmla="*/ 24 w 40"/>
                <a:gd name="T11" fmla="*/ 2 h 5"/>
                <a:gd name="T12" fmla="*/ 22 w 40"/>
                <a:gd name="T13" fmla="*/ 2 h 5"/>
                <a:gd name="T14" fmla="*/ 20 w 40"/>
                <a:gd name="T15" fmla="*/ 2 h 5"/>
                <a:gd name="T16" fmla="*/ 18 w 40"/>
                <a:gd name="T17" fmla="*/ 0 h 5"/>
                <a:gd name="T18" fmla="*/ 17 w 40"/>
                <a:gd name="T19" fmla="*/ 0 h 5"/>
                <a:gd name="T20" fmla="*/ 15 w 40"/>
                <a:gd name="T21" fmla="*/ 0 h 5"/>
                <a:gd name="T22" fmla="*/ 15 w 40"/>
                <a:gd name="T23" fmla="*/ 0 h 5"/>
                <a:gd name="T24" fmla="*/ 14 w 40"/>
                <a:gd name="T25" fmla="*/ 0 h 5"/>
                <a:gd name="T26" fmla="*/ 13 w 40"/>
                <a:gd name="T27" fmla="*/ 0 h 5"/>
                <a:gd name="T28" fmla="*/ 11 w 40"/>
                <a:gd name="T29" fmla="*/ 0 h 5"/>
                <a:gd name="T30" fmla="*/ 10 w 40"/>
                <a:gd name="T31" fmla="*/ 0 h 5"/>
                <a:gd name="T32" fmla="*/ 7 w 40"/>
                <a:gd name="T33" fmla="*/ 1 h 5"/>
                <a:gd name="T34" fmla="*/ 6 w 40"/>
                <a:gd name="T35" fmla="*/ 1 h 5"/>
                <a:gd name="T36" fmla="*/ 4 w 40"/>
                <a:gd name="T37" fmla="*/ 1 h 5"/>
                <a:gd name="T38" fmla="*/ 4 w 40"/>
                <a:gd name="T39" fmla="*/ 1 h 5"/>
                <a:gd name="T40" fmla="*/ 2 w 40"/>
                <a:gd name="T41" fmla="*/ 1 h 5"/>
                <a:gd name="T42" fmla="*/ 1 w 40"/>
                <a:gd name="T43" fmla="*/ 1 h 5"/>
                <a:gd name="T44" fmla="*/ 0 w 40"/>
                <a:gd name="T45" fmla="*/ 1 h 5"/>
                <a:gd name="T46" fmla="*/ 0 w 40"/>
                <a:gd name="T47" fmla="*/ 1 h 5"/>
                <a:gd name="T48" fmla="*/ 0 w 40"/>
                <a:gd name="T49" fmla="*/ 2 h 5"/>
                <a:gd name="T50" fmla="*/ 0 w 40"/>
                <a:gd name="T51" fmla="*/ 2 h 5"/>
                <a:gd name="T52" fmla="*/ 0 w 40"/>
                <a:gd name="T53" fmla="*/ 2 h 5"/>
                <a:gd name="T54" fmla="*/ 0 w 40"/>
                <a:gd name="T55" fmla="*/ 2 h 5"/>
                <a:gd name="T56" fmla="*/ 0 w 40"/>
                <a:gd name="T57" fmla="*/ 2 h 5"/>
                <a:gd name="T58" fmla="*/ 0 w 40"/>
                <a:gd name="T59" fmla="*/ 2 h 5"/>
                <a:gd name="T60" fmla="*/ 1 w 40"/>
                <a:gd name="T61" fmla="*/ 2 h 5"/>
                <a:gd name="T62" fmla="*/ 1 w 40"/>
                <a:gd name="T63" fmla="*/ 2 h 5"/>
                <a:gd name="T64" fmla="*/ 3 w 40"/>
                <a:gd name="T65" fmla="*/ 1 h 5"/>
                <a:gd name="T66" fmla="*/ 4 w 40"/>
                <a:gd name="T67" fmla="*/ 1 h 5"/>
                <a:gd name="T68" fmla="*/ 6 w 40"/>
                <a:gd name="T69" fmla="*/ 1 h 5"/>
                <a:gd name="T70" fmla="*/ 7 w 40"/>
                <a:gd name="T71" fmla="*/ 1 h 5"/>
                <a:gd name="T72" fmla="*/ 9 w 40"/>
                <a:gd name="T73" fmla="*/ 1 h 5"/>
                <a:gd name="T74" fmla="*/ 11 w 40"/>
                <a:gd name="T75" fmla="*/ 1 h 5"/>
                <a:gd name="T76" fmla="*/ 13 w 40"/>
                <a:gd name="T77" fmla="*/ 1 h 5"/>
                <a:gd name="T78" fmla="*/ 15 w 40"/>
                <a:gd name="T79" fmla="*/ 1 h 5"/>
                <a:gd name="T80" fmla="*/ 17 w 40"/>
                <a:gd name="T81" fmla="*/ 1 h 5"/>
                <a:gd name="T82" fmla="*/ 18 w 40"/>
                <a:gd name="T83" fmla="*/ 1 h 5"/>
                <a:gd name="T84" fmla="*/ 19 w 40"/>
                <a:gd name="T85" fmla="*/ 1 h 5"/>
                <a:gd name="T86" fmla="*/ 21 w 40"/>
                <a:gd name="T87" fmla="*/ 1 h 5"/>
                <a:gd name="T88" fmla="*/ 25 w 40"/>
                <a:gd name="T89" fmla="*/ 2 h 5"/>
                <a:gd name="T90" fmla="*/ 28 w 40"/>
                <a:gd name="T91" fmla="*/ 2 h 5"/>
                <a:gd name="T92" fmla="*/ 31 w 40"/>
                <a:gd name="T93" fmla="*/ 3 h 5"/>
                <a:gd name="T94" fmla="*/ 35 w 40"/>
                <a:gd name="T95" fmla="*/ 3 h 5"/>
                <a:gd name="T96" fmla="*/ 36 w 40"/>
                <a:gd name="T97" fmla="*/ 4 h 5"/>
                <a:gd name="T98" fmla="*/ 36 w 40"/>
                <a:gd name="T99" fmla="*/ 4 h 5"/>
                <a:gd name="T100" fmla="*/ 38 w 40"/>
                <a:gd name="T101" fmla="*/ 4 h 5"/>
                <a:gd name="T102" fmla="*/ 38 w 40"/>
                <a:gd name="T103" fmla="*/ 4 h 5"/>
                <a:gd name="T104" fmla="*/ 38 w 40"/>
                <a:gd name="T105" fmla="*/ 4 h 5"/>
                <a:gd name="T106" fmla="*/ 38 w 40"/>
                <a:gd name="T107" fmla="*/ 4 h 5"/>
                <a:gd name="T108" fmla="*/ 38 w 40"/>
                <a:gd name="T109" fmla="*/ 4 h 5"/>
                <a:gd name="T110" fmla="*/ 38 w 40"/>
                <a:gd name="T111" fmla="*/ 4 h 5"/>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40"/>
                <a:gd name="T169" fmla="*/ 0 h 5"/>
                <a:gd name="T170" fmla="*/ 40 w 40"/>
                <a:gd name="T171" fmla="*/ 5 h 5"/>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40" h="5">
                  <a:moveTo>
                    <a:pt x="38" y="4"/>
                  </a:moveTo>
                  <a:lnTo>
                    <a:pt x="37" y="4"/>
                  </a:lnTo>
                  <a:lnTo>
                    <a:pt x="36" y="4"/>
                  </a:lnTo>
                  <a:lnTo>
                    <a:pt x="35" y="4"/>
                  </a:lnTo>
                  <a:lnTo>
                    <a:pt x="34" y="4"/>
                  </a:lnTo>
                  <a:lnTo>
                    <a:pt x="34" y="3"/>
                  </a:lnTo>
                  <a:lnTo>
                    <a:pt x="32" y="3"/>
                  </a:lnTo>
                  <a:lnTo>
                    <a:pt x="30" y="3"/>
                  </a:lnTo>
                  <a:lnTo>
                    <a:pt x="28" y="3"/>
                  </a:lnTo>
                  <a:lnTo>
                    <a:pt x="28" y="2"/>
                  </a:lnTo>
                  <a:lnTo>
                    <a:pt x="27" y="2"/>
                  </a:lnTo>
                  <a:lnTo>
                    <a:pt x="26" y="2"/>
                  </a:lnTo>
                  <a:lnTo>
                    <a:pt x="24" y="2"/>
                  </a:lnTo>
                  <a:lnTo>
                    <a:pt x="22" y="2"/>
                  </a:lnTo>
                  <a:lnTo>
                    <a:pt x="20" y="2"/>
                  </a:lnTo>
                  <a:lnTo>
                    <a:pt x="20" y="0"/>
                  </a:lnTo>
                  <a:lnTo>
                    <a:pt x="18" y="0"/>
                  </a:lnTo>
                  <a:lnTo>
                    <a:pt x="17" y="0"/>
                  </a:lnTo>
                  <a:lnTo>
                    <a:pt x="15" y="0"/>
                  </a:lnTo>
                  <a:lnTo>
                    <a:pt x="14" y="0"/>
                  </a:lnTo>
                  <a:lnTo>
                    <a:pt x="13" y="0"/>
                  </a:lnTo>
                  <a:lnTo>
                    <a:pt x="11" y="0"/>
                  </a:lnTo>
                  <a:lnTo>
                    <a:pt x="10" y="0"/>
                  </a:lnTo>
                  <a:lnTo>
                    <a:pt x="9" y="1"/>
                  </a:lnTo>
                  <a:lnTo>
                    <a:pt x="7" y="1"/>
                  </a:lnTo>
                  <a:lnTo>
                    <a:pt x="6" y="1"/>
                  </a:lnTo>
                  <a:lnTo>
                    <a:pt x="4" y="1"/>
                  </a:lnTo>
                  <a:lnTo>
                    <a:pt x="4" y="0"/>
                  </a:lnTo>
                  <a:lnTo>
                    <a:pt x="2" y="1"/>
                  </a:lnTo>
                  <a:lnTo>
                    <a:pt x="1" y="1"/>
                  </a:lnTo>
                  <a:lnTo>
                    <a:pt x="0" y="1"/>
                  </a:lnTo>
                  <a:lnTo>
                    <a:pt x="0" y="2"/>
                  </a:lnTo>
                  <a:lnTo>
                    <a:pt x="1" y="2"/>
                  </a:lnTo>
                  <a:lnTo>
                    <a:pt x="3" y="1"/>
                  </a:lnTo>
                  <a:lnTo>
                    <a:pt x="4" y="1"/>
                  </a:lnTo>
                  <a:lnTo>
                    <a:pt x="6" y="1"/>
                  </a:lnTo>
                  <a:lnTo>
                    <a:pt x="7" y="1"/>
                  </a:lnTo>
                  <a:lnTo>
                    <a:pt x="9" y="1"/>
                  </a:lnTo>
                  <a:lnTo>
                    <a:pt x="11" y="1"/>
                  </a:lnTo>
                  <a:lnTo>
                    <a:pt x="13" y="1"/>
                  </a:lnTo>
                  <a:lnTo>
                    <a:pt x="14" y="1"/>
                  </a:lnTo>
                  <a:lnTo>
                    <a:pt x="15" y="1"/>
                  </a:lnTo>
                  <a:lnTo>
                    <a:pt x="17" y="1"/>
                  </a:lnTo>
                  <a:lnTo>
                    <a:pt x="18" y="1"/>
                  </a:lnTo>
                  <a:lnTo>
                    <a:pt x="19" y="1"/>
                  </a:lnTo>
                  <a:lnTo>
                    <a:pt x="21" y="1"/>
                  </a:lnTo>
                  <a:lnTo>
                    <a:pt x="23" y="1"/>
                  </a:lnTo>
                  <a:lnTo>
                    <a:pt x="23" y="2"/>
                  </a:lnTo>
                  <a:lnTo>
                    <a:pt x="25" y="2"/>
                  </a:lnTo>
                  <a:lnTo>
                    <a:pt x="26" y="2"/>
                  </a:lnTo>
                  <a:lnTo>
                    <a:pt x="28" y="2"/>
                  </a:lnTo>
                  <a:lnTo>
                    <a:pt x="30" y="2"/>
                  </a:lnTo>
                  <a:lnTo>
                    <a:pt x="30" y="3"/>
                  </a:lnTo>
                  <a:lnTo>
                    <a:pt x="31" y="3"/>
                  </a:lnTo>
                  <a:lnTo>
                    <a:pt x="33" y="3"/>
                  </a:lnTo>
                  <a:lnTo>
                    <a:pt x="35" y="3"/>
                  </a:lnTo>
                  <a:lnTo>
                    <a:pt x="36" y="3"/>
                  </a:lnTo>
                  <a:lnTo>
                    <a:pt x="36" y="4"/>
                  </a:lnTo>
                  <a:lnTo>
                    <a:pt x="38" y="4"/>
                  </a:lnTo>
                  <a:lnTo>
                    <a:pt x="39" y="4"/>
                  </a:lnTo>
                  <a:lnTo>
                    <a:pt x="38" y="4"/>
                  </a:lnTo>
                </a:path>
              </a:pathLst>
            </a:custGeom>
            <a:solidFill>
              <a:srgbClr val="FFFFFF"/>
            </a:solidFill>
            <a:ln w="9525">
              <a:noFill/>
              <a:round/>
              <a:headEnd/>
              <a:tailEnd/>
            </a:ln>
          </p:spPr>
          <p:txBody>
            <a:bodyPr lIns="0" tIns="0" rIns="0" bIns="0"/>
            <a:lstStyle/>
            <a:p>
              <a:endParaRPr lang="en-US"/>
            </a:p>
          </p:txBody>
        </p:sp>
        <p:sp>
          <p:nvSpPr>
            <p:cNvPr id="5743" name="Freeform 34"/>
            <p:cNvSpPr>
              <a:spLocks/>
            </p:cNvSpPr>
            <p:nvPr/>
          </p:nvSpPr>
          <p:spPr bwMode="auto">
            <a:xfrm>
              <a:off x="416" y="3685"/>
              <a:ext cx="15" cy="6"/>
            </a:xfrm>
            <a:custGeom>
              <a:avLst/>
              <a:gdLst>
                <a:gd name="T0" fmla="*/ 0 w 15"/>
                <a:gd name="T1" fmla="*/ 4 h 6"/>
                <a:gd name="T2" fmla="*/ 1 w 15"/>
                <a:gd name="T3" fmla="*/ 4 h 6"/>
                <a:gd name="T4" fmla="*/ 3 w 15"/>
                <a:gd name="T5" fmla="*/ 4 h 6"/>
                <a:gd name="T6" fmla="*/ 3 w 15"/>
                <a:gd name="T7" fmla="*/ 4 h 6"/>
                <a:gd name="T8" fmla="*/ 6 w 15"/>
                <a:gd name="T9" fmla="*/ 4 h 6"/>
                <a:gd name="T10" fmla="*/ 7 w 15"/>
                <a:gd name="T11" fmla="*/ 3 h 6"/>
                <a:gd name="T12" fmla="*/ 7 w 15"/>
                <a:gd name="T13" fmla="*/ 3 h 6"/>
                <a:gd name="T14" fmla="*/ 7 w 15"/>
                <a:gd name="T15" fmla="*/ 3 h 6"/>
                <a:gd name="T16" fmla="*/ 9 w 15"/>
                <a:gd name="T17" fmla="*/ 2 h 6"/>
                <a:gd name="T18" fmla="*/ 10 w 15"/>
                <a:gd name="T19" fmla="*/ 2 h 6"/>
                <a:gd name="T20" fmla="*/ 11 w 15"/>
                <a:gd name="T21" fmla="*/ 1 h 6"/>
                <a:gd name="T22" fmla="*/ 11 w 15"/>
                <a:gd name="T23" fmla="*/ 1 h 6"/>
                <a:gd name="T24" fmla="*/ 11 w 15"/>
                <a:gd name="T25" fmla="*/ 1 h 6"/>
                <a:gd name="T26" fmla="*/ 11 w 15"/>
                <a:gd name="T27" fmla="*/ 1 h 6"/>
                <a:gd name="T28" fmla="*/ 11 w 15"/>
                <a:gd name="T29" fmla="*/ 1 h 6"/>
                <a:gd name="T30" fmla="*/ 11 w 15"/>
                <a:gd name="T31" fmla="*/ 1 h 6"/>
                <a:gd name="T32" fmla="*/ 11 w 15"/>
                <a:gd name="T33" fmla="*/ 1 h 6"/>
                <a:gd name="T34" fmla="*/ 11 w 15"/>
                <a:gd name="T35" fmla="*/ 1 h 6"/>
                <a:gd name="T36" fmla="*/ 12 w 15"/>
                <a:gd name="T37" fmla="*/ 1 h 6"/>
                <a:gd name="T38" fmla="*/ 12 w 15"/>
                <a:gd name="T39" fmla="*/ 1 h 6"/>
                <a:gd name="T40" fmla="*/ 12 w 15"/>
                <a:gd name="T41" fmla="*/ 1 h 6"/>
                <a:gd name="T42" fmla="*/ 13 w 15"/>
                <a:gd name="T43" fmla="*/ 2 h 6"/>
                <a:gd name="T44" fmla="*/ 13 w 15"/>
                <a:gd name="T45" fmla="*/ 2 h 6"/>
                <a:gd name="T46" fmla="*/ 13 w 15"/>
                <a:gd name="T47" fmla="*/ 2 h 6"/>
                <a:gd name="T48" fmla="*/ 13 w 15"/>
                <a:gd name="T49" fmla="*/ 2 h 6"/>
                <a:gd name="T50" fmla="*/ 13 w 15"/>
                <a:gd name="T51" fmla="*/ 2 h 6"/>
                <a:gd name="T52" fmla="*/ 14 w 15"/>
                <a:gd name="T53" fmla="*/ 2 h 6"/>
                <a:gd name="T54" fmla="*/ 13 w 15"/>
                <a:gd name="T55" fmla="*/ 3 h 6"/>
                <a:gd name="T56" fmla="*/ 12 w 15"/>
                <a:gd name="T57" fmla="*/ 3 h 6"/>
                <a:gd name="T58" fmla="*/ 10 w 15"/>
                <a:gd name="T59" fmla="*/ 3 h 6"/>
                <a:gd name="T60" fmla="*/ 10 w 15"/>
                <a:gd name="T61" fmla="*/ 3 h 6"/>
                <a:gd name="T62" fmla="*/ 10 w 15"/>
                <a:gd name="T63" fmla="*/ 3 h 6"/>
                <a:gd name="T64" fmla="*/ 9 w 15"/>
                <a:gd name="T65" fmla="*/ 5 h 6"/>
                <a:gd name="T66" fmla="*/ 7 w 15"/>
                <a:gd name="T67" fmla="*/ 5 h 6"/>
                <a:gd name="T68" fmla="*/ 7 w 15"/>
                <a:gd name="T69" fmla="*/ 5 h 6"/>
                <a:gd name="T70" fmla="*/ 5 w 15"/>
                <a:gd name="T71" fmla="*/ 5 h 6"/>
                <a:gd name="T72" fmla="*/ 5 w 15"/>
                <a:gd name="T73" fmla="*/ 5 h 6"/>
                <a:gd name="T74" fmla="*/ 5 w 15"/>
                <a:gd name="T75" fmla="*/ 5 h 6"/>
                <a:gd name="T76" fmla="*/ 5 w 15"/>
                <a:gd name="T77" fmla="*/ 5 h 6"/>
                <a:gd name="T78" fmla="*/ 5 w 15"/>
                <a:gd name="T79" fmla="*/ 5 h 6"/>
                <a:gd name="T80" fmla="*/ 5 w 15"/>
                <a:gd name="T81" fmla="*/ 5 h 6"/>
                <a:gd name="T82" fmla="*/ 5 w 15"/>
                <a:gd name="T83" fmla="*/ 5 h 6"/>
                <a:gd name="T84" fmla="*/ 5 w 15"/>
                <a:gd name="T85" fmla="*/ 5 h 6"/>
                <a:gd name="T86" fmla="*/ 4 w 15"/>
                <a:gd name="T87" fmla="*/ 5 h 6"/>
                <a:gd name="T88" fmla="*/ 4 w 15"/>
                <a:gd name="T89" fmla="*/ 5 h 6"/>
                <a:gd name="T90" fmla="*/ 4 w 15"/>
                <a:gd name="T91" fmla="*/ 5 h 6"/>
                <a:gd name="T92" fmla="*/ 4 w 15"/>
                <a:gd name="T93" fmla="*/ 5 h 6"/>
                <a:gd name="T94" fmla="*/ 4 w 15"/>
                <a:gd name="T95" fmla="*/ 5 h 6"/>
                <a:gd name="T96" fmla="*/ 2 w 15"/>
                <a:gd name="T97" fmla="*/ 5 h 6"/>
                <a:gd name="T98" fmla="*/ 2 w 15"/>
                <a:gd name="T99" fmla="*/ 5 h 6"/>
                <a:gd name="T100" fmla="*/ 2 w 15"/>
                <a:gd name="T101" fmla="*/ 5 h 6"/>
                <a:gd name="T102" fmla="*/ 1 w 15"/>
                <a:gd name="T103" fmla="*/ 5 h 6"/>
                <a:gd name="T104" fmla="*/ 1 w 15"/>
                <a:gd name="T105" fmla="*/ 5 h 6"/>
                <a:gd name="T106" fmla="*/ 0 w 15"/>
                <a:gd name="T107" fmla="*/ 4 h 6"/>
                <a:gd name="T108" fmla="*/ 0 w 15"/>
                <a:gd name="T109" fmla="*/ 4 h 6"/>
                <a:gd name="T110" fmla="*/ 0 w 15"/>
                <a:gd name="T111" fmla="*/ 4 h 6"/>
                <a:gd name="T112" fmla="*/ 0 w 15"/>
                <a:gd name="T113" fmla="*/ 4 h 6"/>
                <a:gd name="T114" fmla="*/ 0 w 15"/>
                <a:gd name="T115" fmla="*/ 4 h 6"/>
                <a:gd name="T116" fmla="*/ 0 w 15"/>
                <a:gd name="T117" fmla="*/ 4 h 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5"/>
                <a:gd name="T178" fmla="*/ 0 h 6"/>
                <a:gd name="T179" fmla="*/ 15 w 15"/>
                <a:gd name="T180" fmla="*/ 6 h 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5" h="6">
                  <a:moveTo>
                    <a:pt x="0" y="4"/>
                  </a:moveTo>
                  <a:lnTo>
                    <a:pt x="0" y="4"/>
                  </a:lnTo>
                  <a:lnTo>
                    <a:pt x="1" y="4"/>
                  </a:lnTo>
                  <a:lnTo>
                    <a:pt x="3" y="4"/>
                  </a:lnTo>
                  <a:lnTo>
                    <a:pt x="5" y="4"/>
                  </a:lnTo>
                  <a:lnTo>
                    <a:pt x="6" y="4"/>
                  </a:lnTo>
                  <a:lnTo>
                    <a:pt x="7" y="3"/>
                  </a:lnTo>
                  <a:lnTo>
                    <a:pt x="9" y="2"/>
                  </a:lnTo>
                  <a:lnTo>
                    <a:pt x="10" y="2"/>
                  </a:lnTo>
                  <a:lnTo>
                    <a:pt x="11" y="1"/>
                  </a:lnTo>
                  <a:lnTo>
                    <a:pt x="11" y="0"/>
                  </a:lnTo>
                  <a:lnTo>
                    <a:pt x="11" y="1"/>
                  </a:lnTo>
                  <a:lnTo>
                    <a:pt x="12" y="1"/>
                  </a:lnTo>
                  <a:lnTo>
                    <a:pt x="13" y="1"/>
                  </a:lnTo>
                  <a:lnTo>
                    <a:pt x="13" y="2"/>
                  </a:lnTo>
                  <a:lnTo>
                    <a:pt x="14" y="2"/>
                  </a:lnTo>
                  <a:lnTo>
                    <a:pt x="13" y="3"/>
                  </a:lnTo>
                  <a:lnTo>
                    <a:pt x="12" y="3"/>
                  </a:lnTo>
                  <a:lnTo>
                    <a:pt x="10" y="3"/>
                  </a:lnTo>
                  <a:lnTo>
                    <a:pt x="9" y="5"/>
                  </a:lnTo>
                  <a:lnTo>
                    <a:pt x="7" y="5"/>
                  </a:lnTo>
                  <a:lnTo>
                    <a:pt x="5" y="5"/>
                  </a:lnTo>
                  <a:lnTo>
                    <a:pt x="4" y="5"/>
                  </a:lnTo>
                  <a:lnTo>
                    <a:pt x="2" y="5"/>
                  </a:lnTo>
                  <a:lnTo>
                    <a:pt x="1" y="5"/>
                  </a:lnTo>
                  <a:lnTo>
                    <a:pt x="1" y="4"/>
                  </a:lnTo>
                  <a:lnTo>
                    <a:pt x="0" y="4"/>
                  </a:lnTo>
                </a:path>
              </a:pathLst>
            </a:custGeom>
            <a:solidFill>
              <a:srgbClr val="622100"/>
            </a:solidFill>
            <a:ln w="9525">
              <a:noFill/>
              <a:round/>
              <a:headEnd/>
              <a:tailEnd/>
            </a:ln>
          </p:spPr>
          <p:txBody>
            <a:bodyPr lIns="0" tIns="0" rIns="0" bIns="0"/>
            <a:lstStyle/>
            <a:p>
              <a:endParaRPr lang="en-US"/>
            </a:p>
          </p:txBody>
        </p:sp>
        <p:sp>
          <p:nvSpPr>
            <p:cNvPr id="5744" name="Freeform 35"/>
            <p:cNvSpPr>
              <a:spLocks/>
            </p:cNvSpPr>
            <p:nvPr/>
          </p:nvSpPr>
          <p:spPr bwMode="auto">
            <a:xfrm>
              <a:off x="423" y="3685"/>
              <a:ext cx="17" cy="6"/>
            </a:xfrm>
            <a:custGeom>
              <a:avLst/>
              <a:gdLst>
                <a:gd name="T0" fmla="*/ 2 w 17"/>
                <a:gd name="T1" fmla="*/ 4 h 6"/>
                <a:gd name="T2" fmla="*/ 3 w 17"/>
                <a:gd name="T3" fmla="*/ 4 h 6"/>
                <a:gd name="T4" fmla="*/ 5 w 17"/>
                <a:gd name="T5" fmla="*/ 4 h 6"/>
                <a:gd name="T6" fmla="*/ 6 w 17"/>
                <a:gd name="T7" fmla="*/ 4 h 6"/>
                <a:gd name="T8" fmla="*/ 8 w 17"/>
                <a:gd name="T9" fmla="*/ 4 h 6"/>
                <a:gd name="T10" fmla="*/ 10 w 17"/>
                <a:gd name="T11" fmla="*/ 3 h 6"/>
                <a:gd name="T12" fmla="*/ 10 w 17"/>
                <a:gd name="T13" fmla="*/ 3 h 6"/>
                <a:gd name="T14" fmla="*/ 10 w 17"/>
                <a:gd name="T15" fmla="*/ 3 h 6"/>
                <a:gd name="T16" fmla="*/ 11 w 17"/>
                <a:gd name="T17" fmla="*/ 2 h 6"/>
                <a:gd name="T18" fmla="*/ 12 w 17"/>
                <a:gd name="T19" fmla="*/ 2 h 6"/>
                <a:gd name="T20" fmla="*/ 13 w 17"/>
                <a:gd name="T21" fmla="*/ 1 h 6"/>
                <a:gd name="T22" fmla="*/ 12 w 17"/>
                <a:gd name="T23" fmla="*/ 1 h 6"/>
                <a:gd name="T24" fmla="*/ 12 w 17"/>
                <a:gd name="T25" fmla="*/ 1 h 6"/>
                <a:gd name="T26" fmla="*/ 11 w 17"/>
                <a:gd name="T27" fmla="*/ 1 h 6"/>
                <a:gd name="T28" fmla="*/ 11 w 17"/>
                <a:gd name="T29" fmla="*/ 1 h 6"/>
                <a:gd name="T30" fmla="*/ 11 w 17"/>
                <a:gd name="T31" fmla="*/ 1 h 6"/>
                <a:gd name="T32" fmla="*/ 11 w 17"/>
                <a:gd name="T33" fmla="*/ 0 h 6"/>
                <a:gd name="T34" fmla="*/ 11 w 17"/>
                <a:gd name="T35" fmla="*/ 0 h 6"/>
                <a:gd name="T36" fmla="*/ 12 w 17"/>
                <a:gd name="T37" fmla="*/ 0 h 6"/>
                <a:gd name="T38" fmla="*/ 12 w 17"/>
                <a:gd name="T39" fmla="*/ 0 h 6"/>
                <a:gd name="T40" fmla="*/ 12 w 17"/>
                <a:gd name="T41" fmla="*/ 0 h 6"/>
                <a:gd name="T42" fmla="*/ 13 w 17"/>
                <a:gd name="T43" fmla="*/ 1 h 6"/>
                <a:gd name="T44" fmla="*/ 13 w 17"/>
                <a:gd name="T45" fmla="*/ 1 h 6"/>
                <a:gd name="T46" fmla="*/ 13 w 17"/>
                <a:gd name="T47" fmla="*/ 1 h 6"/>
                <a:gd name="T48" fmla="*/ 15 w 17"/>
                <a:gd name="T49" fmla="*/ 1 h 6"/>
                <a:gd name="T50" fmla="*/ 15 w 17"/>
                <a:gd name="T51" fmla="*/ 1 h 6"/>
                <a:gd name="T52" fmla="*/ 16 w 17"/>
                <a:gd name="T53" fmla="*/ 1 h 6"/>
                <a:gd name="T54" fmla="*/ 15 w 17"/>
                <a:gd name="T55" fmla="*/ 2 h 6"/>
                <a:gd name="T56" fmla="*/ 14 w 17"/>
                <a:gd name="T57" fmla="*/ 2 h 6"/>
                <a:gd name="T58" fmla="*/ 13 w 17"/>
                <a:gd name="T59" fmla="*/ 3 h 6"/>
                <a:gd name="T60" fmla="*/ 13 w 17"/>
                <a:gd name="T61" fmla="*/ 3 h 6"/>
                <a:gd name="T62" fmla="*/ 13 w 17"/>
                <a:gd name="T63" fmla="*/ 3 h 6"/>
                <a:gd name="T64" fmla="*/ 11 w 17"/>
                <a:gd name="T65" fmla="*/ 5 h 6"/>
                <a:gd name="T66" fmla="*/ 10 w 17"/>
                <a:gd name="T67" fmla="*/ 5 h 6"/>
                <a:gd name="T68" fmla="*/ 10 w 17"/>
                <a:gd name="T69" fmla="*/ 5 h 6"/>
                <a:gd name="T70" fmla="*/ 8 w 17"/>
                <a:gd name="T71" fmla="*/ 5 h 6"/>
                <a:gd name="T72" fmla="*/ 8 w 17"/>
                <a:gd name="T73" fmla="*/ 5 h 6"/>
                <a:gd name="T74" fmla="*/ 7 w 17"/>
                <a:gd name="T75" fmla="*/ 5 h 6"/>
                <a:gd name="T76" fmla="*/ 7 w 17"/>
                <a:gd name="T77" fmla="*/ 5 h 6"/>
                <a:gd name="T78" fmla="*/ 7 w 17"/>
                <a:gd name="T79" fmla="*/ 5 h 6"/>
                <a:gd name="T80" fmla="*/ 7 w 17"/>
                <a:gd name="T81" fmla="*/ 5 h 6"/>
                <a:gd name="T82" fmla="*/ 7 w 17"/>
                <a:gd name="T83" fmla="*/ 5 h 6"/>
                <a:gd name="T84" fmla="*/ 7 w 17"/>
                <a:gd name="T85" fmla="*/ 5 h 6"/>
                <a:gd name="T86" fmla="*/ 5 w 17"/>
                <a:gd name="T87" fmla="*/ 5 h 6"/>
                <a:gd name="T88" fmla="*/ 3 w 17"/>
                <a:gd name="T89" fmla="*/ 5 h 6"/>
                <a:gd name="T90" fmla="*/ 2 w 17"/>
                <a:gd name="T91" fmla="*/ 5 h 6"/>
                <a:gd name="T92" fmla="*/ 1 w 17"/>
                <a:gd name="T93" fmla="*/ 5 h 6"/>
                <a:gd name="T94" fmla="*/ 0 w 17"/>
                <a:gd name="T95" fmla="*/ 5 h 6"/>
                <a:gd name="T96" fmla="*/ 0 w 17"/>
                <a:gd name="T97" fmla="*/ 5 h 6"/>
                <a:gd name="T98" fmla="*/ 0 w 17"/>
                <a:gd name="T99" fmla="*/ 5 h 6"/>
                <a:gd name="T100" fmla="*/ 1 w 17"/>
                <a:gd name="T101" fmla="*/ 5 h 6"/>
                <a:gd name="T102" fmla="*/ 1 w 17"/>
                <a:gd name="T103" fmla="*/ 5 h 6"/>
                <a:gd name="T104" fmla="*/ 1 w 17"/>
                <a:gd name="T105" fmla="*/ 5 h 6"/>
                <a:gd name="T106" fmla="*/ 2 w 17"/>
                <a:gd name="T107" fmla="*/ 4 h 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7"/>
                <a:gd name="T163" fmla="*/ 0 h 6"/>
                <a:gd name="T164" fmla="*/ 17 w 17"/>
                <a:gd name="T165" fmla="*/ 6 h 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7" h="6">
                  <a:moveTo>
                    <a:pt x="2" y="4"/>
                  </a:moveTo>
                  <a:lnTo>
                    <a:pt x="2" y="4"/>
                  </a:lnTo>
                  <a:lnTo>
                    <a:pt x="3" y="4"/>
                  </a:lnTo>
                  <a:lnTo>
                    <a:pt x="5" y="4"/>
                  </a:lnTo>
                  <a:lnTo>
                    <a:pt x="6" y="4"/>
                  </a:lnTo>
                  <a:lnTo>
                    <a:pt x="7" y="4"/>
                  </a:lnTo>
                  <a:lnTo>
                    <a:pt x="8" y="4"/>
                  </a:lnTo>
                  <a:lnTo>
                    <a:pt x="10" y="3"/>
                  </a:lnTo>
                  <a:lnTo>
                    <a:pt x="11" y="2"/>
                  </a:lnTo>
                  <a:lnTo>
                    <a:pt x="12" y="2"/>
                  </a:lnTo>
                  <a:lnTo>
                    <a:pt x="13" y="1"/>
                  </a:lnTo>
                  <a:lnTo>
                    <a:pt x="12" y="1"/>
                  </a:lnTo>
                  <a:lnTo>
                    <a:pt x="11" y="1"/>
                  </a:lnTo>
                  <a:lnTo>
                    <a:pt x="11" y="0"/>
                  </a:lnTo>
                  <a:lnTo>
                    <a:pt x="12" y="0"/>
                  </a:lnTo>
                  <a:lnTo>
                    <a:pt x="13" y="0"/>
                  </a:lnTo>
                  <a:lnTo>
                    <a:pt x="13" y="1"/>
                  </a:lnTo>
                  <a:lnTo>
                    <a:pt x="15" y="1"/>
                  </a:lnTo>
                  <a:lnTo>
                    <a:pt x="16" y="1"/>
                  </a:lnTo>
                  <a:lnTo>
                    <a:pt x="15" y="2"/>
                  </a:lnTo>
                  <a:lnTo>
                    <a:pt x="14" y="2"/>
                  </a:lnTo>
                  <a:lnTo>
                    <a:pt x="13" y="3"/>
                  </a:lnTo>
                  <a:lnTo>
                    <a:pt x="11" y="5"/>
                  </a:lnTo>
                  <a:lnTo>
                    <a:pt x="10" y="5"/>
                  </a:lnTo>
                  <a:lnTo>
                    <a:pt x="8" y="5"/>
                  </a:lnTo>
                  <a:lnTo>
                    <a:pt x="7" y="5"/>
                  </a:lnTo>
                  <a:lnTo>
                    <a:pt x="6" y="5"/>
                  </a:lnTo>
                  <a:lnTo>
                    <a:pt x="5" y="5"/>
                  </a:lnTo>
                  <a:lnTo>
                    <a:pt x="3" y="5"/>
                  </a:lnTo>
                  <a:lnTo>
                    <a:pt x="2" y="5"/>
                  </a:lnTo>
                  <a:lnTo>
                    <a:pt x="1" y="5"/>
                  </a:lnTo>
                  <a:lnTo>
                    <a:pt x="0" y="5"/>
                  </a:lnTo>
                  <a:lnTo>
                    <a:pt x="1" y="5"/>
                  </a:lnTo>
                  <a:lnTo>
                    <a:pt x="2" y="4"/>
                  </a:lnTo>
                </a:path>
              </a:pathLst>
            </a:custGeom>
            <a:solidFill>
              <a:srgbClr val="622100"/>
            </a:solidFill>
            <a:ln w="9525">
              <a:noFill/>
              <a:round/>
              <a:headEnd/>
              <a:tailEnd/>
            </a:ln>
          </p:spPr>
          <p:txBody>
            <a:bodyPr lIns="0" tIns="0" rIns="0" bIns="0"/>
            <a:lstStyle/>
            <a:p>
              <a:endParaRPr lang="en-US"/>
            </a:p>
          </p:txBody>
        </p:sp>
        <p:sp>
          <p:nvSpPr>
            <p:cNvPr id="5745" name="Freeform 36"/>
            <p:cNvSpPr>
              <a:spLocks/>
            </p:cNvSpPr>
            <p:nvPr/>
          </p:nvSpPr>
          <p:spPr bwMode="auto">
            <a:xfrm>
              <a:off x="414" y="3819"/>
              <a:ext cx="18" cy="34"/>
            </a:xfrm>
            <a:custGeom>
              <a:avLst/>
              <a:gdLst>
                <a:gd name="T0" fmla="*/ 7 w 18"/>
                <a:gd name="T1" fmla="*/ 1 h 34"/>
                <a:gd name="T2" fmla="*/ 5 w 18"/>
                <a:gd name="T3" fmla="*/ 5 h 34"/>
                <a:gd name="T4" fmla="*/ 5 w 18"/>
                <a:gd name="T5" fmla="*/ 9 h 34"/>
                <a:gd name="T6" fmla="*/ 3 w 18"/>
                <a:gd name="T7" fmla="*/ 14 h 34"/>
                <a:gd name="T8" fmla="*/ 2 w 18"/>
                <a:gd name="T9" fmla="*/ 17 h 34"/>
                <a:gd name="T10" fmla="*/ 0 w 18"/>
                <a:gd name="T11" fmla="*/ 20 h 34"/>
                <a:gd name="T12" fmla="*/ 0 w 18"/>
                <a:gd name="T13" fmla="*/ 21 h 34"/>
                <a:gd name="T14" fmla="*/ 0 w 18"/>
                <a:gd name="T15" fmla="*/ 25 h 34"/>
                <a:gd name="T16" fmla="*/ 0 w 18"/>
                <a:gd name="T17" fmla="*/ 27 h 34"/>
                <a:gd name="T18" fmla="*/ 0 w 18"/>
                <a:gd name="T19" fmla="*/ 30 h 34"/>
                <a:gd name="T20" fmla="*/ 0 w 18"/>
                <a:gd name="T21" fmla="*/ 30 h 34"/>
                <a:gd name="T22" fmla="*/ 0 w 18"/>
                <a:gd name="T23" fmla="*/ 32 h 34"/>
                <a:gd name="T24" fmla="*/ 0 w 18"/>
                <a:gd name="T25" fmla="*/ 32 h 34"/>
                <a:gd name="T26" fmla="*/ 2 w 18"/>
                <a:gd name="T27" fmla="*/ 33 h 34"/>
                <a:gd name="T28" fmla="*/ 3 w 18"/>
                <a:gd name="T29" fmla="*/ 33 h 34"/>
                <a:gd name="T30" fmla="*/ 3 w 18"/>
                <a:gd name="T31" fmla="*/ 33 h 34"/>
                <a:gd name="T32" fmla="*/ 4 w 18"/>
                <a:gd name="T33" fmla="*/ 33 h 34"/>
                <a:gd name="T34" fmla="*/ 4 w 18"/>
                <a:gd name="T35" fmla="*/ 33 h 34"/>
                <a:gd name="T36" fmla="*/ 6 w 18"/>
                <a:gd name="T37" fmla="*/ 33 h 34"/>
                <a:gd name="T38" fmla="*/ 6 w 18"/>
                <a:gd name="T39" fmla="*/ 33 h 34"/>
                <a:gd name="T40" fmla="*/ 7 w 18"/>
                <a:gd name="T41" fmla="*/ 33 h 34"/>
                <a:gd name="T42" fmla="*/ 8 w 18"/>
                <a:gd name="T43" fmla="*/ 32 h 34"/>
                <a:gd name="T44" fmla="*/ 8 w 18"/>
                <a:gd name="T45" fmla="*/ 31 h 34"/>
                <a:gd name="T46" fmla="*/ 8 w 18"/>
                <a:gd name="T47" fmla="*/ 31 h 34"/>
                <a:gd name="T48" fmla="*/ 9 w 18"/>
                <a:gd name="T49" fmla="*/ 29 h 34"/>
                <a:gd name="T50" fmla="*/ 9 w 18"/>
                <a:gd name="T51" fmla="*/ 28 h 34"/>
                <a:gd name="T52" fmla="*/ 11 w 18"/>
                <a:gd name="T53" fmla="*/ 25 h 34"/>
                <a:gd name="T54" fmla="*/ 11 w 18"/>
                <a:gd name="T55" fmla="*/ 25 h 34"/>
                <a:gd name="T56" fmla="*/ 11 w 18"/>
                <a:gd name="T57" fmla="*/ 24 h 34"/>
                <a:gd name="T58" fmla="*/ 12 w 18"/>
                <a:gd name="T59" fmla="*/ 23 h 34"/>
                <a:gd name="T60" fmla="*/ 12 w 18"/>
                <a:gd name="T61" fmla="*/ 21 h 34"/>
                <a:gd name="T62" fmla="*/ 12 w 18"/>
                <a:gd name="T63" fmla="*/ 20 h 34"/>
                <a:gd name="T64" fmla="*/ 14 w 18"/>
                <a:gd name="T65" fmla="*/ 17 h 34"/>
                <a:gd name="T66" fmla="*/ 14 w 18"/>
                <a:gd name="T67" fmla="*/ 15 h 34"/>
                <a:gd name="T68" fmla="*/ 16 w 18"/>
                <a:gd name="T69" fmla="*/ 11 h 34"/>
                <a:gd name="T70" fmla="*/ 16 w 18"/>
                <a:gd name="T71" fmla="*/ 10 h 34"/>
                <a:gd name="T72" fmla="*/ 16 w 18"/>
                <a:gd name="T73" fmla="*/ 7 h 34"/>
                <a:gd name="T74" fmla="*/ 16 w 18"/>
                <a:gd name="T75" fmla="*/ 6 h 34"/>
                <a:gd name="T76" fmla="*/ 15 w 18"/>
                <a:gd name="T77" fmla="*/ 5 h 34"/>
                <a:gd name="T78" fmla="*/ 13 w 18"/>
                <a:gd name="T79" fmla="*/ 4 h 34"/>
                <a:gd name="T80" fmla="*/ 11 w 18"/>
                <a:gd name="T81" fmla="*/ 2 h 34"/>
                <a:gd name="T82" fmla="*/ 8 w 18"/>
                <a:gd name="T83" fmla="*/ 0 h 34"/>
                <a:gd name="T84" fmla="*/ 8 w 18"/>
                <a:gd name="T85" fmla="*/ 0 h 34"/>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8"/>
                <a:gd name="T130" fmla="*/ 0 h 34"/>
                <a:gd name="T131" fmla="*/ 18 w 18"/>
                <a:gd name="T132" fmla="*/ 34 h 34"/>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8" h="34">
                  <a:moveTo>
                    <a:pt x="8" y="0"/>
                  </a:moveTo>
                  <a:lnTo>
                    <a:pt x="7" y="1"/>
                  </a:lnTo>
                  <a:lnTo>
                    <a:pt x="7" y="3"/>
                  </a:lnTo>
                  <a:lnTo>
                    <a:pt x="5" y="5"/>
                  </a:lnTo>
                  <a:lnTo>
                    <a:pt x="5" y="6"/>
                  </a:lnTo>
                  <a:lnTo>
                    <a:pt x="5" y="8"/>
                  </a:lnTo>
                  <a:lnTo>
                    <a:pt x="5" y="9"/>
                  </a:lnTo>
                  <a:lnTo>
                    <a:pt x="3" y="10"/>
                  </a:lnTo>
                  <a:lnTo>
                    <a:pt x="3" y="12"/>
                  </a:lnTo>
                  <a:lnTo>
                    <a:pt x="3" y="14"/>
                  </a:lnTo>
                  <a:lnTo>
                    <a:pt x="3" y="15"/>
                  </a:lnTo>
                  <a:lnTo>
                    <a:pt x="2" y="16"/>
                  </a:lnTo>
                  <a:lnTo>
                    <a:pt x="2" y="17"/>
                  </a:lnTo>
                  <a:lnTo>
                    <a:pt x="2" y="18"/>
                  </a:lnTo>
                  <a:lnTo>
                    <a:pt x="0" y="20"/>
                  </a:lnTo>
                  <a:lnTo>
                    <a:pt x="0" y="21"/>
                  </a:lnTo>
                  <a:lnTo>
                    <a:pt x="0" y="23"/>
                  </a:lnTo>
                  <a:lnTo>
                    <a:pt x="0" y="25"/>
                  </a:lnTo>
                  <a:lnTo>
                    <a:pt x="0" y="27"/>
                  </a:lnTo>
                  <a:lnTo>
                    <a:pt x="0" y="28"/>
                  </a:lnTo>
                  <a:lnTo>
                    <a:pt x="0" y="30"/>
                  </a:lnTo>
                  <a:lnTo>
                    <a:pt x="0" y="32"/>
                  </a:lnTo>
                  <a:lnTo>
                    <a:pt x="2" y="32"/>
                  </a:lnTo>
                  <a:lnTo>
                    <a:pt x="2" y="33"/>
                  </a:lnTo>
                  <a:lnTo>
                    <a:pt x="3" y="33"/>
                  </a:lnTo>
                  <a:lnTo>
                    <a:pt x="4" y="33"/>
                  </a:lnTo>
                  <a:lnTo>
                    <a:pt x="6" y="33"/>
                  </a:lnTo>
                  <a:lnTo>
                    <a:pt x="7" y="33"/>
                  </a:lnTo>
                  <a:lnTo>
                    <a:pt x="8" y="32"/>
                  </a:lnTo>
                  <a:lnTo>
                    <a:pt x="8" y="31"/>
                  </a:lnTo>
                  <a:lnTo>
                    <a:pt x="9" y="29"/>
                  </a:lnTo>
                  <a:lnTo>
                    <a:pt x="9" y="28"/>
                  </a:lnTo>
                  <a:lnTo>
                    <a:pt x="9" y="27"/>
                  </a:lnTo>
                  <a:lnTo>
                    <a:pt x="11" y="25"/>
                  </a:lnTo>
                  <a:lnTo>
                    <a:pt x="11" y="24"/>
                  </a:lnTo>
                  <a:lnTo>
                    <a:pt x="12" y="23"/>
                  </a:lnTo>
                  <a:lnTo>
                    <a:pt x="12" y="21"/>
                  </a:lnTo>
                  <a:lnTo>
                    <a:pt x="12" y="20"/>
                  </a:lnTo>
                  <a:lnTo>
                    <a:pt x="14" y="18"/>
                  </a:lnTo>
                  <a:lnTo>
                    <a:pt x="14" y="17"/>
                  </a:lnTo>
                  <a:lnTo>
                    <a:pt x="14" y="15"/>
                  </a:lnTo>
                  <a:lnTo>
                    <a:pt x="14" y="14"/>
                  </a:lnTo>
                  <a:lnTo>
                    <a:pt x="14" y="13"/>
                  </a:lnTo>
                  <a:lnTo>
                    <a:pt x="16" y="11"/>
                  </a:lnTo>
                  <a:lnTo>
                    <a:pt x="16" y="10"/>
                  </a:lnTo>
                  <a:lnTo>
                    <a:pt x="16" y="8"/>
                  </a:lnTo>
                  <a:lnTo>
                    <a:pt x="16" y="7"/>
                  </a:lnTo>
                  <a:lnTo>
                    <a:pt x="17" y="6"/>
                  </a:lnTo>
                  <a:lnTo>
                    <a:pt x="16" y="6"/>
                  </a:lnTo>
                  <a:lnTo>
                    <a:pt x="15" y="6"/>
                  </a:lnTo>
                  <a:lnTo>
                    <a:pt x="15" y="5"/>
                  </a:lnTo>
                  <a:lnTo>
                    <a:pt x="13" y="5"/>
                  </a:lnTo>
                  <a:lnTo>
                    <a:pt x="13" y="4"/>
                  </a:lnTo>
                  <a:lnTo>
                    <a:pt x="13" y="2"/>
                  </a:lnTo>
                  <a:lnTo>
                    <a:pt x="11" y="2"/>
                  </a:lnTo>
                  <a:lnTo>
                    <a:pt x="9" y="2"/>
                  </a:lnTo>
                  <a:lnTo>
                    <a:pt x="9" y="0"/>
                  </a:lnTo>
                  <a:lnTo>
                    <a:pt x="8" y="0"/>
                  </a:lnTo>
                </a:path>
              </a:pathLst>
            </a:custGeom>
            <a:solidFill>
              <a:srgbClr val="727272"/>
            </a:solidFill>
            <a:ln w="9207">
              <a:solidFill>
                <a:srgbClr val="2F2F2F"/>
              </a:solidFill>
              <a:round/>
              <a:headEnd/>
              <a:tailEnd/>
            </a:ln>
          </p:spPr>
          <p:txBody>
            <a:bodyPr lIns="0" tIns="0" rIns="0" bIns="0"/>
            <a:lstStyle/>
            <a:p>
              <a:endParaRPr lang="en-US"/>
            </a:p>
          </p:txBody>
        </p:sp>
        <p:sp>
          <p:nvSpPr>
            <p:cNvPr id="5746" name="Freeform 37"/>
            <p:cNvSpPr>
              <a:spLocks/>
            </p:cNvSpPr>
            <p:nvPr/>
          </p:nvSpPr>
          <p:spPr bwMode="auto">
            <a:xfrm>
              <a:off x="409" y="3806"/>
              <a:ext cx="189" cy="61"/>
            </a:xfrm>
            <a:custGeom>
              <a:avLst/>
              <a:gdLst>
                <a:gd name="T0" fmla="*/ 11 w 189"/>
                <a:gd name="T1" fmla="*/ 29 h 61"/>
                <a:gd name="T2" fmla="*/ 7 w 189"/>
                <a:gd name="T3" fmla="*/ 29 h 61"/>
                <a:gd name="T4" fmla="*/ 5 w 189"/>
                <a:gd name="T5" fmla="*/ 27 h 61"/>
                <a:gd name="T6" fmla="*/ 3 w 189"/>
                <a:gd name="T7" fmla="*/ 26 h 61"/>
                <a:gd name="T8" fmla="*/ 2 w 189"/>
                <a:gd name="T9" fmla="*/ 24 h 61"/>
                <a:gd name="T10" fmla="*/ 2 w 189"/>
                <a:gd name="T11" fmla="*/ 22 h 61"/>
                <a:gd name="T12" fmla="*/ 0 w 189"/>
                <a:gd name="T13" fmla="*/ 19 h 61"/>
                <a:gd name="T14" fmla="*/ 0 w 189"/>
                <a:gd name="T15" fmla="*/ 18 h 61"/>
                <a:gd name="T16" fmla="*/ 0 w 189"/>
                <a:gd name="T17" fmla="*/ 14 h 61"/>
                <a:gd name="T18" fmla="*/ 2 w 189"/>
                <a:gd name="T19" fmla="*/ 13 h 61"/>
                <a:gd name="T20" fmla="*/ 2 w 189"/>
                <a:gd name="T21" fmla="*/ 11 h 61"/>
                <a:gd name="T22" fmla="*/ 3 w 189"/>
                <a:gd name="T23" fmla="*/ 9 h 61"/>
                <a:gd name="T24" fmla="*/ 4 w 189"/>
                <a:gd name="T25" fmla="*/ 6 h 61"/>
                <a:gd name="T26" fmla="*/ 5 w 189"/>
                <a:gd name="T27" fmla="*/ 5 h 61"/>
                <a:gd name="T28" fmla="*/ 7 w 189"/>
                <a:gd name="T29" fmla="*/ 3 h 61"/>
                <a:gd name="T30" fmla="*/ 10 w 189"/>
                <a:gd name="T31" fmla="*/ 2 h 61"/>
                <a:gd name="T32" fmla="*/ 13 w 189"/>
                <a:gd name="T33" fmla="*/ 0 h 61"/>
                <a:gd name="T34" fmla="*/ 14 w 189"/>
                <a:gd name="T35" fmla="*/ 0 h 61"/>
                <a:gd name="T36" fmla="*/ 25 w 189"/>
                <a:gd name="T37" fmla="*/ 4 h 61"/>
                <a:gd name="T38" fmla="*/ 183 w 189"/>
                <a:gd name="T39" fmla="*/ 46 h 61"/>
                <a:gd name="T40" fmla="*/ 183 w 189"/>
                <a:gd name="T41" fmla="*/ 46 h 61"/>
                <a:gd name="T42" fmla="*/ 183 w 189"/>
                <a:gd name="T43" fmla="*/ 47 h 61"/>
                <a:gd name="T44" fmla="*/ 185 w 189"/>
                <a:gd name="T45" fmla="*/ 48 h 61"/>
                <a:gd name="T46" fmla="*/ 185 w 189"/>
                <a:gd name="T47" fmla="*/ 50 h 61"/>
                <a:gd name="T48" fmla="*/ 187 w 189"/>
                <a:gd name="T49" fmla="*/ 50 h 61"/>
                <a:gd name="T50" fmla="*/ 187 w 189"/>
                <a:gd name="T51" fmla="*/ 52 h 61"/>
                <a:gd name="T52" fmla="*/ 187 w 189"/>
                <a:gd name="T53" fmla="*/ 53 h 61"/>
                <a:gd name="T54" fmla="*/ 187 w 189"/>
                <a:gd name="T55" fmla="*/ 55 h 61"/>
                <a:gd name="T56" fmla="*/ 188 w 189"/>
                <a:gd name="T57" fmla="*/ 55 h 61"/>
                <a:gd name="T58" fmla="*/ 187 w 189"/>
                <a:gd name="T59" fmla="*/ 56 h 61"/>
                <a:gd name="T60" fmla="*/ 187 w 189"/>
                <a:gd name="T61" fmla="*/ 58 h 61"/>
                <a:gd name="T62" fmla="*/ 186 w 189"/>
                <a:gd name="T63" fmla="*/ 59 h 61"/>
                <a:gd name="T64" fmla="*/ 186 w 189"/>
                <a:gd name="T65" fmla="*/ 59 h 61"/>
                <a:gd name="T66" fmla="*/ 184 w 189"/>
                <a:gd name="T67" fmla="*/ 60 h 61"/>
                <a:gd name="T68" fmla="*/ 184 w 189"/>
                <a:gd name="T69" fmla="*/ 60 h 61"/>
                <a:gd name="T70" fmla="*/ 183 w 189"/>
                <a:gd name="T71" fmla="*/ 60 h 61"/>
                <a:gd name="T72" fmla="*/ 183 w 189"/>
                <a:gd name="T73" fmla="*/ 60 h 61"/>
                <a:gd name="T74" fmla="*/ 180 w 189"/>
                <a:gd name="T75" fmla="*/ 60 h 61"/>
                <a:gd name="T76" fmla="*/ 12 w 189"/>
                <a:gd name="T77" fmla="*/ 31 h 61"/>
                <a:gd name="T78" fmla="*/ 11 w 189"/>
                <a:gd name="T79" fmla="*/ 29 h 61"/>
                <a:gd name="T80" fmla="*/ 11 w 189"/>
                <a:gd name="T81" fmla="*/ 29 h 6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89"/>
                <a:gd name="T124" fmla="*/ 0 h 61"/>
                <a:gd name="T125" fmla="*/ 189 w 189"/>
                <a:gd name="T126" fmla="*/ 61 h 61"/>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89" h="61">
                  <a:moveTo>
                    <a:pt x="11" y="29"/>
                  </a:moveTo>
                  <a:lnTo>
                    <a:pt x="7" y="29"/>
                  </a:lnTo>
                  <a:lnTo>
                    <a:pt x="5" y="27"/>
                  </a:lnTo>
                  <a:lnTo>
                    <a:pt x="3" y="26"/>
                  </a:lnTo>
                  <a:lnTo>
                    <a:pt x="2" y="24"/>
                  </a:lnTo>
                  <a:lnTo>
                    <a:pt x="2" y="22"/>
                  </a:lnTo>
                  <a:lnTo>
                    <a:pt x="0" y="19"/>
                  </a:lnTo>
                  <a:lnTo>
                    <a:pt x="0" y="18"/>
                  </a:lnTo>
                  <a:lnTo>
                    <a:pt x="0" y="14"/>
                  </a:lnTo>
                  <a:lnTo>
                    <a:pt x="2" y="13"/>
                  </a:lnTo>
                  <a:lnTo>
                    <a:pt x="2" y="11"/>
                  </a:lnTo>
                  <a:lnTo>
                    <a:pt x="3" y="9"/>
                  </a:lnTo>
                  <a:lnTo>
                    <a:pt x="4" y="6"/>
                  </a:lnTo>
                  <a:lnTo>
                    <a:pt x="5" y="5"/>
                  </a:lnTo>
                  <a:lnTo>
                    <a:pt x="7" y="3"/>
                  </a:lnTo>
                  <a:lnTo>
                    <a:pt x="10" y="2"/>
                  </a:lnTo>
                  <a:lnTo>
                    <a:pt x="13" y="0"/>
                  </a:lnTo>
                  <a:lnTo>
                    <a:pt x="14" y="0"/>
                  </a:lnTo>
                  <a:lnTo>
                    <a:pt x="25" y="4"/>
                  </a:lnTo>
                  <a:lnTo>
                    <a:pt x="183" y="46"/>
                  </a:lnTo>
                  <a:lnTo>
                    <a:pt x="183" y="47"/>
                  </a:lnTo>
                  <a:lnTo>
                    <a:pt x="185" y="48"/>
                  </a:lnTo>
                  <a:lnTo>
                    <a:pt x="185" y="50"/>
                  </a:lnTo>
                  <a:lnTo>
                    <a:pt x="187" y="50"/>
                  </a:lnTo>
                  <a:lnTo>
                    <a:pt x="187" y="52"/>
                  </a:lnTo>
                  <a:lnTo>
                    <a:pt x="187" y="53"/>
                  </a:lnTo>
                  <a:lnTo>
                    <a:pt x="187" y="55"/>
                  </a:lnTo>
                  <a:lnTo>
                    <a:pt x="188" y="55"/>
                  </a:lnTo>
                  <a:lnTo>
                    <a:pt x="187" y="56"/>
                  </a:lnTo>
                  <a:lnTo>
                    <a:pt x="187" y="58"/>
                  </a:lnTo>
                  <a:lnTo>
                    <a:pt x="186" y="59"/>
                  </a:lnTo>
                  <a:lnTo>
                    <a:pt x="184" y="60"/>
                  </a:lnTo>
                  <a:lnTo>
                    <a:pt x="183" y="60"/>
                  </a:lnTo>
                  <a:lnTo>
                    <a:pt x="180" y="60"/>
                  </a:lnTo>
                  <a:lnTo>
                    <a:pt x="12" y="31"/>
                  </a:lnTo>
                  <a:lnTo>
                    <a:pt x="11" y="29"/>
                  </a:lnTo>
                </a:path>
              </a:pathLst>
            </a:custGeom>
            <a:solidFill>
              <a:srgbClr val="C0C0C0"/>
            </a:solidFill>
            <a:ln w="9207">
              <a:solidFill>
                <a:srgbClr val="A2A2A2"/>
              </a:solidFill>
              <a:round/>
              <a:headEnd/>
              <a:tailEnd/>
            </a:ln>
          </p:spPr>
          <p:txBody>
            <a:bodyPr lIns="0" tIns="0" rIns="0" bIns="0"/>
            <a:lstStyle/>
            <a:p>
              <a:endParaRPr lang="en-US"/>
            </a:p>
          </p:txBody>
        </p:sp>
        <p:sp>
          <p:nvSpPr>
            <p:cNvPr id="5747" name="Oval 38"/>
            <p:cNvSpPr>
              <a:spLocks noChangeArrowheads="1"/>
            </p:cNvSpPr>
            <p:nvPr/>
          </p:nvSpPr>
          <p:spPr bwMode="auto">
            <a:xfrm>
              <a:off x="418" y="3814"/>
              <a:ext cx="16" cy="18"/>
            </a:xfrm>
            <a:prstGeom prst="ellipse">
              <a:avLst/>
            </a:prstGeom>
            <a:solidFill>
              <a:srgbClr val="404040"/>
            </a:solidFill>
            <a:ln w="9207">
              <a:solidFill>
                <a:srgbClr val="404040"/>
              </a:solidFill>
              <a:round/>
              <a:headEnd/>
              <a:tailEnd/>
            </a:ln>
          </p:spPr>
          <p:txBody>
            <a:bodyPr lIns="0" tIns="0" rIns="0" bIns="0"/>
            <a:lstStyle/>
            <a:p>
              <a:endParaRPr lang="en-US" altLang="en-US"/>
            </a:p>
          </p:txBody>
        </p:sp>
        <p:sp>
          <p:nvSpPr>
            <p:cNvPr id="5748" name="Oval 39"/>
            <p:cNvSpPr>
              <a:spLocks noChangeArrowheads="1"/>
            </p:cNvSpPr>
            <p:nvPr/>
          </p:nvSpPr>
          <p:spPr bwMode="auto">
            <a:xfrm>
              <a:off x="417" y="3814"/>
              <a:ext cx="16" cy="17"/>
            </a:xfrm>
            <a:prstGeom prst="ellipse">
              <a:avLst/>
            </a:prstGeom>
            <a:solidFill>
              <a:srgbClr val="808080"/>
            </a:solidFill>
            <a:ln w="9207">
              <a:solidFill>
                <a:srgbClr val="000000"/>
              </a:solidFill>
              <a:round/>
              <a:headEnd/>
              <a:tailEnd/>
            </a:ln>
          </p:spPr>
          <p:txBody>
            <a:bodyPr lIns="0" tIns="0" rIns="0" bIns="0"/>
            <a:lstStyle/>
            <a:p>
              <a:endParaRPr lang="en-US" altLang="en-US"/>
            </a:p>
          </p:txBody>
        </p:sp>
        <p:sp>
          <p:nvSpPr>
            <p:cNvPr id="5749" name="Freeform 40"/>
            <p:cNvSpPr>
              <a:spLocks/>
            </p:cNvSpPr>
            <p:nvPr/>
          </p:nvSpPr>
          <p:spPr bwMode="auto">
            <a:xfrm>
              <a:off x="418" y="3814"/>
              <a:ext cx="13" cy="16"/>
            </a:xfrm>
            <a:custGeom>
              <a:avLst/>
              <a:gdLst>
                <a:gd name="T0" fmla="*/ 0 w 13"/>
                <a:gd name="T1" fmla="*/ 12 h 16"/>
                <a:gd name="T2" fmla="*/ 10 w 13"/>
                <a:gd name="T3" fmla="*/ 0 h 16"/>
                <a:gd name="T4" fmla="*/ 12 w 13"/>
                <a:gd name="T5" fmla="*/ 2 h 16"/>
                <a:gd name="T6" fmla="*/ 2 w 13"/>
                <a:gd name="T7" fmla="*/ 15 h 16"/>
                <a:gd name="T8" fmla="*/ 0 w 13"/>
                <a:gd name="T9" fmla="*/ 12 h 16"/>
                <a:gd name="T10" fmla="*/ 0 w 13"/>
                <a:gd name="T11" fmla="*/ 12 h 16"/>
                <a:gd name="T12" fmla="*/ 0 60000 65536"/>
                <a:gd name="T13" fmla="*/ 0 60000 65536"/>
                <a:gd name="T14" fmla="*/ 0 60000 65536"/>
                <a:gd name="T15" fmla="*/ 0 60000 65536"/>
                <a:gd name="T16" fmla="*/ 0 60000 65536"/>
                <a:gd name="T17" fmla="*/ 0 60000 65536"/>
                <a:gd name="T18" fmla="*/ 0 w 13"/>
                <a:gd name="T19" fmla="*/ 0 h 16"/>
                <a:gd name="T20" fmla="*/ 13 w 13"/>
                <a:gd name="T21" fmla="*/ 16 h 16"/>
              </a:gdLst>
              <a:ahLst/>
              <a:cxnLst>
                <a:cxn ang="T12">
                  <a:pos x="T0" y="T1"/>
                </a:cxn>
                <a:cxn ang="T13">
                  <a:pos x="T2" y="T3"/>
                </a:cxn>
                <a:cxn ang="T14">
                  <a:pos x="T4" y="T5"/>
                </a:cxn>
                <a:cxn ang="T15">
                  <a:pos x="T6" y="T7"/>
                </a:cxn>
                <a:cxn ang="T16">
                  <a:pos x="T8" y="T9"/>
                </a:cxn>
                <a:cxn ang="T17">
                  <a:pos x="T10" y="T11"/>
                </a:cxn>
              </a:cxnLst>
              <a:rect l="T18" t="T19" r="T20" b="T21"/>
              <a:pathLst>
                <a:path w="13" h="16">
                  <a:moveTo>
                    <a:pt x="0" y="12"/>
                  </a:moveTo>
                  <a:lnTo>
                    <a:pt x="10" y="0"/>
                  </a:lnTo>
                  <a:lnTo>
                    <a:pt x="12" y="2"/>
                  </a:lnTo>
                  <a:lnTo>
                    <a:pt x="2" y="15"/>
                  </a:lnTo>
                  <a:lnTo>
                    <a:pt x="0" y="12"/>
                  </a:lnTo>
                </a:path>
              </a:pathLst>
            </a:custGeom>
            <a:solidFill>
              <a:srgbClr val="727272"/>
            </a:solidFill>
            <a:ln w="9207">
              <a:solidFill>
                <a:srgbClr val="727272"/>
              </a:solidFill>
              <a:round/>
              <a:headEnd/>
              <a:tailEnd/>
            </a:ln>
          </p:spPr>
          <p:txBody>
            <a:bodyPr lIns="0" tIns="0" rIns="0" bIns="0"/>
            <a:lstStyle/>
            <a:p>
              <a:endParaRPr lang="en-US"/>
            </a:p>
          </p:txBody>
        </p:sp>
        <p:sp>
          <p:nvSpPr>
            <p:cNvPr id="5750" name="Freeform 41"/>
            <p:cNvSpPr>
              <a:spLocks/>
            </p:cNvSpPr>
            <p:nvPr/>
          </p:nvSpPr>
          <p:spPr bwMode="auto">
            <a:xfrm>
              <a:off x="420" y="3816"/>
              <a:ext cx="12" cy="15"/>
            </a:xfrm>
            <a:custGeom>
              <a:avLst/>
              <a:gdLst>
                <a:gd name="T0" fmla="*/ 10 w 12"/>
                <a:gd name="T1" fmla="*/ 0 h 15"/>
                <a:gd name="T2" fmla="*/ 0 w 12"/>
                <a:gd name="T3" fmla="*/ 13 h 15"/>
                <a:gd name="T4" fmla="*/ 1 w 12"/>
                <a:gd name="T5" fmla="*/ 14 h 15"/>
                <a:gd name="T6" fmla="*/ 11 w 12"/>
                <a:gd name="T7" fmla="*/ 2 h 15"/>
                <a:gd name="T8" fmla="*/ 10 w 12"/>
                <a:gd name="T9" fmla="*/ 0 h 15"/>
                <a:gd name="T10" fmla="*/ 10 w 12"/>
                <a:gd name="T11" fmla="*/ 0 h 15"/>
                <a:gd name="T12" fmla="*/ 0 60000 65536"/>
                <a:gd name="T13" fmla="*/ 0 60000 65536"/>
                <a:gd name="T14" fmla="*/ 0 60000 65536"/>
                <a:gd name="T15" fmla="*/ 0 60000 65536"/>
                <a:gd name="T16" fmla="*/ 0 60000 65536"/>
                <a:gd name="T17" fmla="*/ 0 60000 65536"/>
                <a:gd name="T18" fmla="*/ 0 w 12"/>
                <a:gd name="T19" fmla="*/ 0 h 15"/>
                <a:gd name="T20" fmla="*/ 12 w 12"/>
                <a:gd name="T21" fmla="*/ 15 h 15"/>
              </a:gdLst>
              <a:ahLst/>
              <a:cxnLst>
                <a:cxn ang="T12">
                  <a:pos x="T0" y="T1"/>
                </a:cxn>
                <a:cxn ang="T13">
                  <a:pos x="T2" y="T3"/>
                </a:cxn>
                <a:cxn ang="T14">
                  <a:pos x="T4" y="T5"/>
                </a:cxn>
                <a:cxn ang="T15">
                  <a:pos x="T6" y="T7"/>
                </a:cxn>
                <a:cxn ang="T16">
                  <a:pos x="T8" y="T9"/>
                </a:cxn>
                <a:cxn ang="T17">
                  <a:pos x="T10" y="T11"/>
                </a:cxn>
              </a:cxnLst>
              <a:rect l="T18" t="T19" r="T20" b="T21"/>
              <a:pathLst>
                <a:path w="12" h="15">
                  <a:moveTo>
                    <a:pt x="10" y="0"/>
                  </a:moveTo>
                  <a:lnTo>
                    <a:pt x="0" y="13"/>
                  </a:lnTo>
                  <a:lnTo>
                    <a:pt x="1" y="14"/>
                  </a:lnTo>
                  <a:lnTo>
                    <a:pt x="11" y="2"/>
                  </a:lnTo>
                  <a:lnTo>
                    <a:pt x="10" y="0"/>
                  </a:lnTo>
                </a:path>
              </a:pathLst>
            </a:custGeom>
            <a:solidFill>
              <a:srgbClr val="000000"/>
            </a:solidFill>
            <a:ln w="9207">
              <a:solidFill>
                <a:srgbClr val="000000"/>
              </a:solidFill>
              <a:round/>
              <a:headEnd/>
              <a:tailEnd/>
            </a:ln>
          </p:spPr>
          <p:txBody>
            <a:bodyPr lIns="0" tIns="0" rIns="0" bIns="0"/>
            <a:lstStyle/>
            <a:p>
              <a:endParaRPr lang="en-US"/>
            </a:p>
          </p:txBody>
        </p:sp>
        <p:sp>
          <p:nvSpPr>
            <p:cNvPr id="5751" name="Freeform 42"/>
            <p:cNvSpPr>
              <a:spLocks/>
            </p:cNvSpPr>
            <p:nvPr/>
          </p:nvSpPr>
          <p:spPr bwMode="auto">
            <a:xfrm>
              <a:off x="443" y="3806"/>
              <a:ext cx="18" cy="11"/>
            </a:xfrm>
            <a:custGeom>
              <a:avLst/>
              <a:gdLst>
                <a:gd name="T0" fmla="*/ 0 w 18"/>
                <a:gd name="T1" fmla="*/ 8 h 11"/>
                <a:gd name="T2" fmla="*/ 4 w 18"/>
                <a:gd name="T3" fmla="*/ 0 h 11"/>
                <a:gd name="T4" fmla="*/ 13 w 18"/>
                <a:gd name="T5" fmla="*/ 1 h 11"/>
                <a:gd name="T6" fmla="*/ 17 w 18"/>
                <a:gd name="T7" fmla="*/ 10 h 11"/>
                <a:gd name="T8" fmla="*/ 0 w 18"/>
                <a:gd name="T9" fmla="*/ 8 h 11"/>
                <a:gd name="T10" fmla="*/ 0 w 18"/>
                <a:gd name="T11" fmla="*/ 8 h 11"/>
                <a:gd name="T12" fmla="*/ 0 60000 65536"/>
                <a:gd name="T13" fmla="*/ 0 60000 65536"/>
                <a:gd name="T14" fmla="*/ 0 60000 65536"/>
                <a:gd name="T15" fmla="*/ 0 60000 65536"/>
                <a:gd name="T16" fmla="*/ 0 60000 65536"/>
                <a:gd name="T17" fmla="*/ 0 60000 65536"/>
                <a:gd name="T18" fmla="*/ 0 w 18"/>
                <a:gd name="T19" fmla="*/ 0 h 11"/>
                <a:gd name="T20" fmla="*/ 18 w 18"/>
                <a:gd name="T21" fmla="*/ 11 h 11"/>
              </a:gdLst>
              <a:ahLst/>
              <a:cxnLst>
                <a:cxn ang="T12">
                  <a:pos x="T0" y="T1"/>
                </a:cxn>
                <a:cxn ang="T13">
                  <a:pos x="T2" y="T3"/>
                </a:cxn>
                <a:cxn ang="T14">
                  <a:pos x="T4" y="T5"/>
                </a:cxn>
                <a:cxn ang="T15">
                  <a:pos x="T6" y="T7"/>
                </a:cxn>
                <a:cxn ang="T16">
                  <a:pos x="T8" y="T9"/>
                </a:cxn>
                <a:cxn ang="T17">
                  <a:pos x="T10" y="T11"/>
                </a:cxn>
              </a:cxnLst>
              <a:rect l="T18" t="T19" r="T20" b="T21"/>
              <a:pathLst>
                <a:path w="18" h="11">
                  <a:moveTo>
                    <a:pt x="0" y="8"/>
                  </a:moveTo>
                  <a:lnTo>
                    <a:pt x="4" y="0"/>
                  </a:lnTo>
                  <a:lnTo>
                    <a:pt x="13" y="1"/>
                  </a:lnTo>
                  <a:lnTo>
                    <a:pt x="17" y="10"/>
                  </a:lnTo>
                  <a:lnTo>
                    <a:pt x="0" y="8"/>
                  </a:lnTo>
                </a:path>
              </a:pathLst>
            </a:custGeom>
            <a:solidFill>
              <a:srgbClr val="E1E1E1"/>
            </a:solidFill>
            <a:ln w="9207">
              <a:solidFill>
                <a:srgbClr val="A2A2A2"/>
              </a:solidFill>
              <a:round/>
              <a:headEnd/>
              <a:tailEnd/>
            </a:ln>
          </p:spPr>
          <p:txBody>
            <a:bodyPr lIns="0" tIns="0" rIns="0" bIns="0"/>
            <a:lstStyle/>
            <a:p>
              <a:endParaRPr lang="en-US"/>
            </a:p>
          </p:txBody>
        </p:sp>
        <p:sp>
          <p:nvSpPr>
            <p:cNvPr id="5752" name="Freeform 43"/>
            <p:cNvSpPr>
              <a:spLocks/>
            </p:cNvSpPr>
            <p:nvPr/>
          </p:nvSpPr>
          <p:spPr bwMode="auto">
            <a:xfrm>
              <a:off x="447" y="3814"/>
              <a:ext cx="127" cy="34"/>
            </a:xfrm>
            <a:custGeom>
              <a:avLst/>
              <a:gdLst>
                <a:gd name="T0" fmla="*/ 0 w 127"/>
                <a:gd name="T1" fmla="*/ 0 h 34"/>
                <a:gd name="T2" fmla="*/ 126 w 127"/>
                <a:gd name="T3" fmla="*/ 33 h 34"/>
                <a:gd name="T4" fmla="*/ 124 w 127"/>
                <a:gd name="T5" fmla="*/ 25 h 34"/>
                <a:gd name="T6" fmla="*/ 113 w 127"/>
                <a:gd name="T7" fmla="*/ 23 h 34"/>
                <a:gd name="T8" fmla="*/ 112 w 127"/>
                <a:gd name="T9" fmla="*/ 29 h 34"/>
                <a:gd name="T10" fmla="*/ 103 w 127"/>
                <a:gd name="T11" fmla="*/ 27 h 34"/>
                <a:gd name="T12" fmla="*/ 103 w 127"/>
                <a:gd name="T13" fmla="*/ 20 h 34"/>
                <a:gd name="T14" fmla="*/ 94 w 127"/>
                <a:gd name="T15" fmla="*/ 16 h 34"/>
                <a:gd name="T16" fmla="*/ 91 w 127"/>
                <a:gd name="T17" fmla="*/ 24 h 34"/>
                <a:gd name="T18" fmla="*/ 82 w 127"/>
                <a:gd name="T19" fmla="*/ 21 h 34"/>
                <a:gd name="T20" fmla="*/ 82 w 127"/>
                <a:gd name="T21" fmla="*/ 14 h 34"/>
                <a:gd name="T22" fmla="*/ 73 w 127"/>
                <a:gd name="T23" fmla="*/ 11 h 34"/>
                <a:gd name="T24" fmla="*/ 69 w 127"/>
                <a:gd name="T25" fmla="*/ 18 h 34"/>
                <a:gd name="T26" fmla="*/ 63 w 127"/>
                <a:gd name="T27" fmla="*/ 16 h 34"/>
                <a:gd name="T28" fmla="*/ 63 w 127"/>
                <a:gd name="T29" fmla="*/ 9 h 34"/>
                <a:gd name="T30" fmla="*/ 51 w 127"/>
                <a:gd name="T31" fmla="*/ 5 h 34"/>
                <a:gd name="T32" fmla="*/ 47 w 127"/>
                <a:gd name="T33" fmla="*/ 11 h 34"/>
                <a:gd name="T34" fmla="*/ 40 w 127"/>
                <a:gd name="T35" fmla="*/ 9 h 34"/>
                <a:gd name="T36" fmla="*/ 40 w 127"/>
                <a:gd name="T37" fmla="*/ 2 h 34"/>
                <a:gd name="T38" fmla="*/ 27 w 127"/>
                <a:gd name="T39" fmla="*/ 0 h 34"/>
                <a:gd name="T40" fmla="*/ 25 w 127"/>
                <a:gd name="T41" fmla="*/ 6 h 34"/>
                <a:gd name="T42" fmla="*/ 0 w 127"/>
                <a:gd name="T43" fmla="*/ 0 h 34"/>
                <a:gd name="T44" fmla="*/ 0 w 127"/>
                <a:gd name="T45" fmla="*/ 0 h 3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27"/>
                <a:gd name="T70" fmla="*/ 0 h 34"/>
                <a:gd name="T71" fmla="*/ 127 w 127"/>
                <a:gd name="T72" fmla="*/ 34 h 34"/>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27" h="34">
                  <a:moveTo>
                    <a:pt x="0" y="0"/>
                  </a:moveTo>
                  <a:lnTo>
                    <a:pt x="126" y="33"/>
                  </a:lnTo>
                  <a:lnTo>
                    <a:pt x="124" y="25"/>
                  </a:lnTo>
                  <a:lnTo>
                    <a:pt x="113" y="23"/>
                  </a:lnTo>
                  <a:lnTo>
                    <a:pt x="112" y="29"/>
                  </a:lnTo>
                  <a:lnTo>
                    <a:pt x="103" y="27"/>
                  </a:lnTo>
                  <a:lnTo>
                    <a:pt x="103" y="20"/>
                  </a:lnTo>
                  <a:lnTo>
                    <a:pt x="94" y="16"/>
                  </a:lnTo>
                  <a:lnTo>
                    <a:pt x="91" y="24"/>
                  </a:lnTo>
                  <a:lnTo>
                    <a:pt x="82" y="21"/>
                  </a:lnTo>
                  <a:lnTo>
                    <a:pt x="82" y="14"/>
                  </a:lnTo>
                  <a:lnTo>
                    <a:pt x="73" y="11"/>
                  </a:lnTo>
                  <a:lnTo>
                    <a:pt x="69" y="18"/>
                  </a:lnTo>
                  <a:lnTo>
                    <a:pt x="63" y="16"/>
                  </a:lnTo>
                  <a:lnTo>
                    <a:pt x="63" y="9"/>
                  </a:lnTo>
                  <a:lnTo>
                    <a:pt x="51" y="5"/>
                  </a:lnTo>
                  <a:lnTo>
                    <a:pt x="47" y="11"/>
                  </a:lnTo>
                  <a:lnTo>
                    <a:pt x="40" y="9"/>
                  </a:lnTo>
                  <a:lnTo>
                    <a:pt x="40" y="2"/>
                  </a:lnTo>
                  <a:lnTo>
                    <a:pt x="27" y="0"/>
                  </a:lnTo>
                  <a:lnTo>
                    <a:pt x="25" y="6"/>
                  </a:lnTo>
                  <a:lnTo>
                    <a:pt x="0" y="0"/>
                  </a:lnTo>
                </a:path>
              </a:pathLst>
            </a:custGeom>
            <a:solidFill>
              <a:srgbClr val="808080"/>
            </a:solidFill>
            <a:ln w="9207">
              <a:solidFill>
                <a:srgbClr val="808080"/>
              </a:solidFill>
              <a:round/>
              <a:headEnd/>
              <a:tailEnd/>
            </a:ln>
          </p:spPr>
          <p:txBody>
            <a:bodyPr lIns="0" tIns="0" rIns="0" bIns="0"/>
            <a:lstStyle/>
            <a:p>
              <a:endParaRPr lang="en-US"/>
            </a:p>
          </p:txBody>
        </p:sp>
        <p:sp>
          <p:nvSpPr>
            <p:cNvPr id="5753" name="Freeform 44"/>
            <p:cNvSpPr>
              <a:spLocks/>
            </p:cNvSpPr>
            <p:nvPr/>
          </p:nvSpPr>
          <p:spPr bwMode="auto">
            <a:xfrm>
              <a:off x="473" y="3814"/>
              <a:ext cx="4" cy="7"/>
            </a:xfrm>
            <a:custGeom>
              <a:avLst/>
              <a:gdLst>
                <a:gd name="T0" fmla="*/ 0 w 4"/>
                <a:gd name="T1" fmla="*/ 6 h 7"/>
                <a:gd name="T2" fmla="*/ 2 w 4"/>
                <a:gd name="T3" fmla="*/ 6 h 7"/>
                <a:gd name="T4" fmla="*/ 3 w 4"/>
                <a:gd name="T5" fmla="*/ 0 h 7"/>
                <a:gd name="T6" fmla="*/ 2 w 4"/>
                <a:gd name="T7" fmla="*/ 0 h 7"/>
                <a:gd name="T8" fmla="*/ 0 w 4"/>
                <a:gd name="T9" fmla="*/ 6 h 7"/>
                <a:gd name="T10" fmla="*/ 0 w 4"/>
                <a:gd name="T11" fmla="*/ 6 h 7"/>
                <a:gd name="T12" fmla="*/ 0 60000 65536"/>
                <a:gd name="T13" fmla="*/ 0 60000 65536"/>
                <a:gd name="T14" fmla="*/ 0 60000 65536"/>
                <a:gd name="T15" fmla="*/ 0 60000 65536"/>
                <a:gd name="T16" fmla="*/ 0 60000 65536"/>
                <a:gd name="T17" fmla="*/ 0 60000 65536"/>
                <a:gd name="T18" fmla="*/ 0 w 4"/>
                <a:gd name="T19" fmla="*/ 0 h 7"/>
                <a:gd name="T20" fmla="*/ 4 w 4"/>
                <a:gd name="T21" fmla="*/ 7 h 7"/>
              </a:gdLst>
              <a:ahLst/>
              <a:cxnLst>
                <a:cxn ang="T12">
                  <a:pos x="T0" y="T1"/>
                </a:cxn>
                <a:cxn ang="T13">
                  <a:pos x="T2" y="T3"/>
                </a:cxn>
                <a:cxn ang="T14">
                  <a:pos x="T4" y="T5"/>
                </a:cxn>
                <a:cxn ang="T15">
                  <a:pos x="T6" y="T7"/>
                </a:cxn>
                <a:cxn ang="T16">
                  <a:pos x="T8" y="T9"/>
                </a:cxn>
                <a:cxn ang="T17">
                  <a:pos x="T10" y="T11"/>
                </a:cxn>
              </a:cxnLst>
              <a:rect l="T18" t="T19" r="T20" b="T21"/>
              <a:pathLst>
                <a:path w="4" h="7">
                  <a:moveTo>
                    <a:pt x="0" y="6"/>
                  </a:moveTo>
                  <a:lnTo>
                    <a:pt x="2" y="6"/>
                  </a:lnTo>
                  <a:lnTo>
                    <a:pt x="3" y="0"/>
                  </a:lnTo>
                  <a:lnTo>
                    <a:pt x="2" y="0"/>
                  </a:lnTo>
                  <a:lnTo>
                    <a:pt x="0" y="6"/>
                  </a:lnTo>
                </a:path>
              </a:pathLst>
            </a:custGeom>
            <a:solidFill>
              <a:srgbClr val="FFFFFF"/>
            </a:solidFill>
            <a:ln w="9207">
              <a:solidFill>
                <a:srgbClr val="FFFFFF"/>
              </a:solidFill>
              <a:round/>
              <a:headEnd/>
              <a:tailEnd/>
            </a:ln>
          </p:spPr>
          <p:txBody>
            <a:bodyPr lIns="0" tIns="0" rIns="0" bIns="0"/>
            <a:lstStyle/>
            <a:p>
              <a:endParaRPr lang="en-US"/>
            </a:p>
          </p:txBody>
        </p:sp>
        <p:sp>
          <p:nvSpPr>
            <p:cNvPr id="5754" name="Freeform 45"/>
            <p:cNvSpPr>
              <a:spLocks/>
            </p:cNvSpPr>
            <p:nvPr/>
          </p:nvSpPr>
          <p:spPr bwMode="auto">
            <a:xfrm>
              <a:off x="496" y="3820"/>
              <a:ext cx="3" cy="7"/>
            </a:xfrm>
            <a:custGeom>
              <a:avLst/>
              <a:gdLst>
                <a:gd name="T0" fmla="*/ 0 w 3"/>
                <a:gd name="T1" fmla="*/ 6 h 7"/>
                <a:gd name="T2" fmla="*/ 1 w 3"/>
                <a:gd name="T3" fmla="*/ 6 h 7"/>
                <a:gd name="T4" fmla="*/ 2 w 3"/>
                <a:gd name="T5" fmla="*/ 0 h 7"/>
                <a:gd name="T6" fmla="*/ 2 w 3"/>
                <a:gd name="T7" fmla="*/ 0 h 7"/>
                <a:gd name="T8" fmla="*/ 0 w 3"/>
                <a:gd name="T9" fmla="*/ 6 h 7"/>
                <a:gd name="T10" fmla="*/ 0 w 3"/>
                <a:gd name="T11" fmla="*/ 6 h 7"/>
                <a:gd name="T12" fmla="*/ 0 60000 65536"/>
                <a:gd name="T13" fmla="*/ 0 60000 65536"/>
                <a:gd name="T14" fmla="*/ 0 60000 65536"/>
                <a:gd name="T15" fmla="*/ 0 60000 65536"/>
                <a:gd name="T16" fmla="*/ 0 60000 65536"/>
                <a:gd name="T17" fmla="*/ 0 60000 65536"/>
                <a:gd name="T18" fmla="*/ 0 w 3"/>
                <a:gd name="T19" fmla="*/ 0 h 7"/>
                <a:gd name="T20" fmla="*/ 3 w 3"/>
                <a:gd name="T21" fmla="*/ 7 h 7"/>
              </a:gdLst>
              <a:ahLst/>
              <a:cxnLst>
                <a:cxn ang="T12">
                  <a:pos x="T0" y="T1"/>
                </a:cxn>
                <a:cxn ang="T13">
                  <a:pos x="T2" y="T3"/>
                </a:cxn>
                <a:cxn ang="T14">
                  <a:pos x="T4" y="T5"/>
                </a:cxn>
                <a:cxn ang="T15">
                  <a:pos x="T6" y="T7"/>
                </a:cxn>
                <a:cxn ang="T16">
                  <a:pos x="T8" y="T9"/>
                </a:cxn>
                <a:cxn ang="T17">
                  <a:pos x="T10" y="T11"/>
                </a:cxn>
              </a:cxnLst>
              <a:rect l="T18" t="T19" r="T20" b="T21"/>
              <a:pathLst>
                <a:path w="3" h="7">
                  <a:moveTo>
                    <a:pt x="0" y="6"/>
                  </a:moveTo>
                  <a:lnTo>
                    <a:pt x="1" y="6"/>
                  </a:lnTo>
                  <a:lnTo>
                    <a:pt x="2" y="0"/>
                  </a:lnTo>
                  <a:lnTo>
                    <a:pt x="0" y="6"/>
                  </a:lnTo>
                </a:path>
              </a:pathLst>
            </a:custGeom>
            <a:solidFill>
              <a:srgbClr val="FFFFFF"/>
            </a:solidFill>
            <a:ln w="9207">
              <a:solidFill>
                <a:srgbClr val="FFFFFF"/>
              </a:solidFill>
              <a:round/>
              <a:headEnd/>
              <a:tailEnd/>
            </a:ln>
          </p:spPr>
          <p:txBody>
            <a:bodyPr lIns="0" tIns="0" rIns="0" bIns="0"/>
            <a:lstStyle/>
            <a:p>
              <a:endParaRPr lang="en-US"/>
            </a:p>
          </p:txBody>
        </p:sp>
        <p:sp>
          <p:nvSpPr>
            <p:cNvPr id="5755" name="Freeform 46"/>
            <p:cNvSpPr>
              <a:spLocks/>
            </p:cNvSpPr>
            <p:nvPr/>
          </p:nvSpPr>
          <p:spPr bwMode="auto">
            <a:xfrm>
              <a:off x="518" y="3825"/>
              <a:ext cx="3" cy="8"/>
            </a:xfrm>
            <a:custGeom>
              <a:avLst/>
              <a:gdLst>
                <a:gd name="T0" fmla="*/ 0 w 3"/>
                <a:gd name="T1" fmla="*/ 7 h 8"/>
                <a:gd name="T2" fmla="*/ 2 w 3"/>
                <a:gd name="T3" fmla="*/ 1 h 8"/>
                <a:gd name="T4" fmla="*/ 2 w 3"/>
                <a:gd name="T5" fmla="*/ 0 h 8"/>
                <a:gd name="T6" fmla="*/ 0 w 3"/>
                <a:gd name="T7" fmla="*/ 7 h 8"/>
                <a:gd name="T8" fmla="*/ 0 w 3"/>
                <a:gd name="T9" fmla="*/ 7 h 8"/>
                <a:gd name="T10" fmla="*/ 0 60000 65536"/>
                <a:gd name="T11" fmla="*/ 0 60000 65536"/>
                <a:gd name="T12" fmla="*/ 0 60000 65536"/>
                <a:gd name="T13" fmla="*/ 0 60000 65536"/>
                <a:gd name="T14" fmla="*/ 0 60000 65536"/>
                <a:gd name="T15" fmla="*/ 0 w 3"/>
                <a:gd name="T16" fmla="*/ 0 h 8"/>
                <a:gd name="T17" fmla="*/ 3 w 3"/>
                <a:gd name="T18" fmla="*/ 8 h 8"/>
              </a:gdLst>
              <a:ahLst/>
              <a:cxnLst>
                <a:cxn ang="T10">
                  <a:pos x="T0" y="T1"/>
                </a:cxn>
                <a:cxn ang="T11">
                  <a:pos x="T2" y="T3"/>
                </a:cxn>
                <a:cxn ang="T12">
                  <a:pos x="T4" y="T5"/>
                </a:cxn>
                <a:cxn ang="T13">
                  <a:pos x="T6" y="T7"/>
                </a:cxn>
                <a:cxn ang="T14">
                  <a:pos x="T8" y="T9"/>
                </a:cxn>
              </a:cxnLst>
              <a:rect l="T15" t="T16" r="T17" b="T18"/>
              <a:pathLst>
                <a:path w="3" h="8">
                  <a:moveTo>
                    <a:pt x="0" y="7"/>
                  </a:moveTo>
                  <a:lnTo>
                    <a:pt x="2" y="1"/>
                  </a:lnTo>
                  <a:lnTo>
                    <a:pt x="2" y="0"/>
                  </a:lnTo>
                  <a:lnTo>
                    <a:pt x="0" y="7"/>
                  </a:lnTo>
                </a:path>
              </a:pathLst>
            </a:custGeom>
            <a:solidFill>
              <a:srgbClr val="FFFFFF"/>
            </a:solidFill>
            <a:ln w="9207">
              <a:solidFill>
                <a:srgbClr val="FFFFFF"/>
              </a:solidFill>
              <a:round/>
              <a:headEnd/>
              <a:tailEnd/>
            </a:ln>
          </p:spPr>
          <p:txBody>
            <a:bodyPr lIns="0" tIns="0" rIns="0" bIns="0"/>
            <a:lstStyle/>
            <a:p>
              <a:endParaRPr lang="en-US"/>
            </a:p>
          </p:txBody>
        </p:sp>
        <p:sp>
          <p:nvSpPr>
            <p:cNvPr id="5756" name="Freeform 47"/>
            <p:cNvSpPr>
              <a:spLocks/>
            </p:cNvSpPr>
            <p:nvPr/>
          </p:nvSpPr>
          <p:spPr bwMode="auto">
            <a:xfrm>
              <a:off x="539" y="3832"/>
              <a:ext cx="4" cy="7"/>
            </a:xfrm>
            <a:custGeom>
              <a:avLst/>
              <a:gdLst>
                <a:gd name="T0" fmla="*/ 0 w 4"/>
                <a:gd name="T1" fmla="*/ 6 h 7"/>
                <a:gd name="T2" fmla="*/ 2 w 4"/>
                <a:gd name="T3" fmla="*/ 6 h 7"/>
                <a:gd name="T4" fmla="*/ 3 w 4"/>
                <a:gd name="T5" fmla="*/ 0 h 7"/>
                <a:gd name="T6" fmla="*/ 3 w 4"/>
                <a:gd name="T7" fmla="*/ 0 h 7"/>
                <a:gd name="T8" fmla="*/ 0 w 4"/>
                <a:gd name="T9" fmla="*/ 6 h 7"/>
                <a:gd name="T10" fmla="*/ 0 w 4"/>
                <a:gd name="T11" fmla="*/ 6 h 7"/>
                <a:gd name="T12" fmla="*/ 0 60000 65536"/>
                <a:gd name="T13" fmla="*/ 0 60000 65536"/>
                <a:gd name="T14" fmla="*/ 0 60000 65536"/>
                <a:gd name="T15" fmla="*/ 0 60000 65536"/>
                <a:gd name="T16" fmla="*/ 0 60000 65536"/>
                <a:gd name="T17" fmla="*/ 0 60000 65536"/>
                <a:gd name="T18" fmla="*/ 0 w 4"/>
                <a:gd name="T19" fmla="*/ 0 h 7"/>
                <a:gd name="T20" fmla="*/ 4 w 4"/>
                <a:gd name="T21" fmla="*/ 7 h 7"/>
              </a:gdLst>
              <a:ahLst/>
              <a:cxnLst>
                <a:cxn ang="T12">
                  <a:pos x="T0" y="T1"/>
                </a:cxn>
                <a:cxn ang="T13">
                  <a:pos x="T2" y="T3"/>
                </a:cxn>
                <a:cxn ang="T14">
                  <a:pos x="T4" y="T5"/>
                </a:cxn>
                <a:cxn ang="T15">
                  <a:pos x="T6" y="T7"/>
                </a:cxn>
                <a:cxn ang="T16">
                  <a:pos x="T8" y="T9"/>
                </a:cxn>
                <a:cxn ang="T17">
                  <a:pos x="T10" y="T11"/>
                </a:cxn>
              </a:cxnLst>
              <a:rect l="T18" t="T19" r="T20" b="T21"/>
              <a:pathLst>
                <a:path w="4" h="7">
                  <a:moveTo>
                    <a:pt x="0" y="6"/>
                  </a:moveTo>
                  <a:lnTo>
                    <a:pt x="2" y="6"/>
                  </a:lnTo>
                  <a:lnTo>
                    <a:pt x="3" y="0"/>
                  </a:lnTo>
                  <a:lnTo>
                    <a:pt x="0" y="6"/>
                  </a:lnTo>
                </a:path>
              </a:pathLst>
            </a:custGeom>
            <a:solidFill>
              <a:srgbClr val="FFFFFF"/>
            </a:solidFill>
            <a:ln w="9207">
              <a:solidFill>
                <a:srgbClr val="FFFFFF"/>
              </a:solidFill>
              <a:round/>
              <a:headEnd/>
              <a:tailEnd/>
            </a:ln>
          </p:spPr>
          <p:txBody>
            <a:bodyPr lIns="0" tIns="0" rIns="0" bIns="0"/>
            <a:lstStyle/>
            <a:p>
              <a:endParaRPr lang="en-US"/>
            </a:p>
          </p:txBody>
        </p:sp>
        <p:sp>
          <p:nvSpPr>
            <p:cNvPr id="5757" name="Freeform 48"/>
            <p:cNvSpPr>
              <a:spLocks/>
            </p:cNvSpPr>
            <p:nvPr/>
          </p:nvSpPr>
          <p:spPr bwMode="auto">
            <a:xfrm>
              <a:off x="517" y="3825"/>
              <a:ext cx="4" cy="8"/>
            </a:xfrm>
            <a:custGeom>
              <a:avLst/>
              <a:gdLst>
                <a:gd name="T0" fmla="*/ 0 w 4"/>
                <a:gd name="T1" fmla="*/ 6 h 8"/>
                <a:gd name="T2" fmla="*/ 1 w 4"/>
                <a:gd name="T3" fmla="*/ 7 h 8"/>
                <a:gd name="T4" fmla="*/ 3 w 4"/>
                <a:gd name="T5" fmla="*/ 1 h 8"/>
                <a:gd name="T6" fmla="*/ 3 w 4"/>
                <a:gd name="T7" fmla="*/ 0 h 8"/>
                <a:gd name="T8" fmla="*/ 0 w 4"/>
                <a:gd name="T9" fmla="*/ 6 h 8"/>
                <a:gd name="T10" fmla="*/ 0 w 4"/>
                <a:gd name="T11" fmla="*/ 6 h 8"/>
                <a:gd name="T12" fmla="*/ 0 60000 65536"/>
                <a:gd name="T13" fmla="*/ 0 60000 65536"/>
                <a:gd name="T14" fmla="*/ 0 60000 65536"/>
                <a:gd name="T15" fmla="*/ 0 60000 65536"/>
                <a:gd name="T16" fmla="*/ 0 60000 65536"/>
                <a:gd name="T17" fmla="*/ 0 60000 65536"/>
                <a:gd name="T18" fmla="*/ 0 w 4"/>
                <a:gd name="T19" fmla="*/ 0 h 8"/>
                <a:gd name="T20" fmla="*/ 4 w 4"/>
                <a:gd name="T21" fmla="*/ 8 h 8"/>
              </a:gdLst>
              <a:ahLst/>
              <a:cxnLst>
                <a:cxn ang="T12">
                  <a:pos x="T0" y="T1"/>
                </a:cxn>
                <a:cxn ang="T13">
                  <a:pos x="T2" y="T3"/>
                </a:cxn>
                <a:cxn ang="T14">
                  <a:pos x="T4" y="T5"/>
                </a:cxn>
                <a:cxn ang="T15">
                  <a:pos x="T6" y="T7"/>
                </a:cxn>
                <a:cxn ang="T16">
                  <a:pos x="T8" y="T9"/>
                </a:cxn>
                <a:cxn ang="T17">
                  <a:pos x="T10" y="T11"/>
                </a:cxn>
              </a:cxnLst>
              <a:rect l="T18" t="T19" r="T20" b="T21"/>
              <a:pathLst>
                <a:path w="4" h="8">
                  <a:moveTo>
                    <a:pt x="0" y="6"/>
                  </a:moveTo>
                  <a:lnTo>
                    <a:pt x="1" y="7"/>
                  </a:lnTo>
                  <a:lnTo>
                    <a:pt x="3" y="1"/>
                  </a:lnTo>
                  <a:lnTo>
                    <a:pt x="3" y="0"/>
                  </a:lnTo>
                  <a:lnTo>
                    <a:pt x="0" y="6"/>
                  </a:lnTo>
                </a:path>
              </a:pathLst>
            </a:custGeom>
            <a:solidFill>
              <a:srgbClr val="FFFFFF"/>
            </a:solidFill>
            <a:ln w="9207">
              <a:solidFill>
                <a:srgbClr val="FFFFFF"/>
              </a:solidFill>
              <a:round/>
              <a:headEnd/>
              <a:tailEnd/>
            </a:ln>
          </p:spPr>
          <p:txBody>
            <a:bodyPr lIns="0" tIns="0" rIns="0" bIns="0"/>
            <a:lstStyle/>
            <a:p>
              <a:endParaRPr lang="en-US"/>
            </a:p>
          </p:txBody>
        </p:sp>
        <p:sp>
          <p:nvSpPr>
            <p:cNvPr id="5758" name="Freeform 49"/>
            <p:cNvSpPr>
              <a:spLocks/>
            </p:cNvSpPr>
            <p:nvPr/>
          </p:nvSpPr>
          <p:spPr bwMode="auto">
            <a:xfrm>
              <a:off x="559" y="3837"/>
              <a:ext cx="4" cy="8"/>
            </a:xfrm>
            <a:custGeom>
              <a:avLst/>
              <a:gdLst>
                <a:gd name="T0" fmla="*/ 0 w 4"/>
                <a:gd name="T1" fmla="*/ 7 h 8"/>
                <a:gd name="T2" fmla="*/ 1 w 4"/>
                <a:gd name="T3" fmla="*/ 7 h 8"/>
                <a:gd name="T4" fmla="*/ 3 w 4"/>
                <a:gd name="T5" fmla="*/ 1 h 8"/>
                <a:gd name="T6" fmla="*/ 3 w 4"/>
                <a:gd name="T7" fmla="*/ 0 h 8"/>
                <a:gd name="T8" fmla="*/ 0 w 4"/>
                <a:gd name="T9" fmla="*/ 7 h 8"/>
                <a:gd name="T10" fmla="*/ 0 w 4"/>
                <a:gd name="T11" fmla="*/ 7 h 8"/>
                <a:gd name="T12" fmla="*/ 0 60000 65536"/>
                <a:gd name="T13" fmla="*/ 0 60000 65536"/>
                <a:gd name="T14" fmla="*/ 0 60000 65536"/>
                <a:gd name="T15" fmla="*/ 0 60000 65536"/>
                <a:gd name="T16" fmla="*/ 0 60000 65536"/>
                <a:gd name="T17" fmla="*/ 0 60000 65536"/>
                <a:gd name="T18" fmla="*/ 0 w 4"/>
                <a:gd name="T19" fmla="*/ 0 h 8"/>
                <a:gd name="T20" fmla="*/ 4 w 4"/>
                <a:gd name="T21" fmla="*/ 8 h 8"/>
              </a:gdLst>
              <a:ahLst/>
              <a:cxnLst>
                <a:cxn ang="T12">
                  <a:pos x="T0" y="T1"/>
                </a:cxn>
                <a:cxn ang="T13">
                  <a:pos x="T2" y="T3"/>
                </a:cxn>
                <a:cxn ang="T14">
                  <a:pos x="T4" y="T5"/>
                </a:cxn>
                <a:cxn ang="T15">
                  <a:pos x="T6" y="T7"/>
                </a:cxn>
                <a:cxn ang="T16">
                  <a:pos x="T8" y="T9"/>
                </a:cxn>
                <a:cxn ang="T17">
                  <a:pos x="T10" y="T11"/>
                </a:cxn>
              </a:cxnLst>
              <a:rect l="T18" t="T19" r="T20" b="T21"/>
              <a:pathLst>
                <a:path w="4" h="8">
                  <a:moveTo>
                    <a:pt x="0" y="7"/>
                  </a:moveTo>
                  <a:lnTo>
                    <a:pt x="1" y="7"/>
                  </a:lnTo>
                  <a:lnTo>
                    <a:pt x="3" y="1"/>
                  </a:lnTo>
                  <a:lnTo>
                    <a:pt x="3" y="0"/>
                  </a:lnTo>
                  <a:lnTo>
                    <a:pt x="0" y="7"/>
                  </a:lnTo>
                </a:path>
              </a:pathLst>
            </a:custGeom>
            <a:solidFill>
              <a:srgbClr val="FFFFFF"/>
            </a:solidFill>
            <a:ln w="9207">
              <a:solidFill>
                <a:srgbClr val="FFFFFF"/>
              </a:solidFill>
              <a:round/>
              <a:headEnd/>
              <a:tailEnd/>
            </a:ln>
          </p:spPr>
          <p:txBody>
            <a:bodyPr lIns="0" tIns="0" rIns="0" bIns="0"/>
            <a:lstStyle/>
            <a:p>
              <a:endParaRPr lang="en-US"/>
            </a:p>
          </p:txBody>
        </p:sp>
        <p:sp>
          <p:nvSpPr>
            <p:cNvPr id="5759" name="Freeform 50"/>
            <p:cNvSpPr>
              <a:spLocks/>
            </p:cNvSpPr>
            <p:nvPr/>
          </p:nvSpPr>
          <p:spPr bwMode="auto">
            <a:xfrm>
              <a:off x="409" y="3809"/>
              <a:ext cx="16" cy="25"/>
            </a:xfrm>
            <a:custGeom>
              <a:avLst/>
              <a:gdLst>
                <a:gd name="T0" fmla="*/ 15 w 16"/>
                <a:gd name="T1" fmla="*/ 0 h 25"/>
                <a:gd name="T2" fmla="*/ 12 w 16"/>
                <a:gd name="T3" fmla="*/ 1 h 25"/>
                <a:gd name="T4" fmla="*/ 9 w 16"/>
                <a:gd name="T5" fmla="*/ 1 h 25"/>
                <a:gd name="T6" fmla="*/ 7 w 16"/>
                <a:gd name="T7" fmla="*/ 3 h 25"/>
                <a:gd name="T8" fmla="*/ 5 w 16"/>
                <a:gd name="T9" fmla="*/ 3 h 25"/>
                <a:gd name="T10" fmla="*/ 4 w 16"/>
                <a:gd name="T11" fmla="*/ 5 h 25"/>
                <a:gd name="T12" fmla="*/ 3 w 16"/>
                <a:gd name="T13" fmla="*/ 6 h 25"/>
                <a:gd name="T14" fmla="*/ 3 w 16"/>
                <a:gd name="T15" fmla="*/ 8 h 25"/>
                <a:gd name="T16" fmla="*/ 1 w 16"/>
                <a:gd name="T17" fmla="*/ 10 h 25"/>
                <a:gd name="T18" fmla="*/ 1 w 16"/>
                <a:gd name="T19" fmla="*/ 13 h 25"/>
                <a:gd name="T20" fmla="*/ 0 w 16"/>
                <a:gd name="T21" fmla="*/ 15 h 25"/>
                <a:gd name="T22" fmla="*/ 1 w 16"/>
                <a:gd name="T23" fmla="*/ 16 h 25"/>
                <a:gd name="T24" fmla="*/ 1 w 16"/>
                <a:gd name="T25" fmla="*/ 18 h 25"/>
                <a:gd name="T26" fmla="*/ 3 w 16"/>
                <a:gd name="T27" fmla="*/ 20 h 25"/>
                <a:gd name="T28" fmla="*/ 3 w 16"/>
                <a:gd name="T29" fmla="*/ 21 h 25"/>
                <a:gd name="T30" fmla="*/ 4 w 16"/>
                <a:gd name="T31" fmla="*/ 23 h 25"/>
                <a:gd name="T32" fmla="*/ 6 w 16"/>
                <a:gd name="T33" fmla="*/ 24 h 2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6"/>
                <a:gd name="T52" fmla="*/ 0 h 25"/>
                <a:gd name="T53" fmla="*/ 16 w 16"/>
                <a:gd name="T54" fmla="*/ 25 h 2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6" h="25">
                  <a:moveTo>
                    <a:pt x="15" y="0"/>
                  </a:moveTo>
                  <a:lnTo>
                    <a:pt x="12" y="1"/>
                  </a:lnTo>
                  <a:lnTo>
                    <a:pt x="9" y="1"/>
                  </a:lnTo>
                  <a:lnTo>
                    <a:pt x="7" y="3"/>
                  </a:lnTo>
                  <a:lnTo>
                    <a:pt x="5" y="3"/>
                  </a:lnTo>
                  <a:lnTo>
                    <a:pt x="4" y="5"/>
                  </a:lnTo>
                  <a:lnTo>
                    <a:pt x="3" y="6"/>
                  </a:lnTo>
                  <a:lnTo>
                    <a:pt x="3" y="8"/>
                  </a:lnTo>
                  <a:lnTo>
                    <a:pt x="1" y="10"/>
                  </a:lnTo>
                  <a:lnTo>
                    <a:pt x="1" y="13"/>
                  </a:lnTo>
                  <a:lnTo>
                    <a:pt x="0" y="15"/>
                  </a:lnTo>
                  <a:lnTo>
                    <a:pt x="1" y="16"/>
                  </a:lnTo>
                  <a:lnTo>
                    <a:pt x="1" y="18"/>
                  </a:lnTo>
                  <a:lnTo>
                    <a:pt x="3" y="20"/>
                  </a:lnTo>
                  <a:lnTo>
                    <a:pt x="3" y="21"/>
                  </a:lnTo>
                  <a:lnTo>
                    <a:pt x="4" y="23"/>
                  </a:lnTo>
                  <a:lnTo>
                    <a:pt x="6" y="24"/>
                  </a:lnTo>
                </a:path>
              </a:pathLst>
            </a:custGeom>
            <a:noFill/>
            <a:ln w="9207">
              <a:solidFill>
                <a:srgbClr val="FFFFFF"/>
              </a:solidFill>
              <a:round/>
              <a:headEnd/>
              <a:tailEnd/>
            </a:ln>
          </p:spPr>
          <p:txBody>
            <a:bodyPr lIns="0" tIns="0" rIns="0" bIns="0"/>
            <a:lstStyle/>
            <a:p>
              <a:endParaRPr lang="en-US"/>
            </a:p>
          </p:txBody>
        </p:sp>
        <p:sp>
          <p:nvSpPr>
            <p:cNvPr id="5760" name="AutoShape 51"/>
            <p:cNvSpPr>
              <a:spLocks noChangeArrowheads="1"/>
            </p:cNvSpPr>
            <p:nvPr/>
          </p:nvSpPr>
          <p:spPr bwMode="auto">
            <a:xfrm flipV="1">
              <a:off x="117" y="3767"/>
              <a:ext cx="264" cy="82"/>
            </a:xfrm>
            <a:prstGeom prst="roundRect">
              <a:avLst>
                <a:gd name="adj" fmla="val 15361"/>
              </a:avLst>
            </a:prstGeom>
            <a:solidFill>
              <a:srgbClr val="8F8F8F"/>
            </a:solidFill>
            <a:ln w="9207">
              <a:solidFill>
                <a:srgbClr val="8F8F8F"/>
              </a:solidFill>
              <a:round/>
              <a:headEnd/>
              <a:tailEnd/>
            </a:ln>
          </p:spPr>
          <p:txBody>
            <a:bodyPr lIns="0" tIns="0" rIns="0" bIns="0"/>
            <a:lstStyle/>
            <a:p>
              <a:endParaRPr lang="en-US" altLang="en-US"/>
            </a:p>
          </p:txBody>
        </p:sp>
        <p:sp>
          <p:nvSpPr>
            <p:cNvPr id="5761" name="AutoShape 52"/>
            <p:cNvSpPr>
              <a:spLocks noChangeArrowheads="1"/>
            </p:cNvSpPr>
            <p:nvPr/>
          </p:nvSpPr>
          <p:spPr bwMode="auto">
            <a:xfrm flipV="1">
              <a:off x="113" y="3768"/>
              <a:ext cx="257" cy="89"/>
            </a:xfrm>
            <a:prstGeom prst="roundRect">
              <a:avLst>
                <a:gd name="adj" fmla="val 15370"/>
              </a:avLst>
            </a:prstGeom>
            <a:solidFill>
              <a:srgbClr val="C0C0C0"/>
            </a:solidFill>
            <a:ln w="9207">
              <a:solidFill>
                <a:srgbClr val="727272"/>
              </a:solidFill>
              <a:round/>
              <a:headEnd/>
              <a:tailEnd/>
            </a:ln>
          </p:spPr>
          <p:txBody>
            <a:bodyPr lIns="0" tIns="0" rIns="0" bIns="0"/>
            <a:lstStyle/>
            <a:p>
              <a:endParaRPr lang="en-US" altLang="en-US"/>
            </a:p>
          </p:txBody>
        </p:sp>
        <p:sp>
          <p:nvSpPr>
            <p:cNvPr id="5762" name="Freeform 53"/>
            <p:cNvSpPr>
              <a:spLocks/>
            </p:cNvSpPr>
            <p:nvPr/>
          </p:nvSpPr>
          <p:spPr bwMode="auto">
            <a:xfrm>
              <a:off x="360" y="3768"/>
              <a:ext cx="35" cy="90"/>
            </a:xfrm>
            <a:custGeom>
              <a:avLst/>
              <a:gdLst>
                <a:gd name="T0" fmla="*/ 2 w 35"/>
                <a:gd name="T1" fmla="*/ 89 h 90"/>
                <a:gd name="T2" fmla="*/ 5 w 35"/>
                <a:gd name="T3" fmla="*/ 89 h 90"/>
                <a:gd name="T4" fmla="*/ 9 w 35"/>
                <a:gd name="T5" fmla="*/ 89 h 90"/>
                <a:gd name="T6" fmla="*/ 14 w 35"/>
                <a:gd name="T7" fmla="*/ 89 h 90"/>
                <a:gd name="T8" fmla="*/ 17 w 35"/>
                <a:gd name="T9" fmla="*/ 89 h 90"/>
                <a:gd name="T10" fmla="*/ 19 w 35"/>
                <a:gd name="T11" fmla="*/ 89 h 90"/>
                <a:gd name="T12" fmla="*/ 20 w 35"/>
                <a:gd name="T13" fmla="*/ 89 h 90"/>
                <a:gd name="T14" fmla="*/ 21 w 35"/>
                <a:gd name="T15" fmla="*/ 89 h 90"/>
                <a:gd name="T16" fmla="*/ 23 w 35"/>
                <a:gd name="T17" fmla="*/ 89 h 90"/>
                <a:gd name="T18" fmla="*/ 25 w 35"/>
                <a:gd name="T19" fmla="*/ 89 h 90"/>
                <a:gd name="T20" fmla="*/ 25 w 35"/>
                <a:gd name="T21" fmla="*/ 89 h 90"/>
                <a:gd name="T22" fmla="*/ 28 w 35"/>
                <a:gd name="T23" fmla="*/ 89 h 90"/>
                <a:gd name="T24" fmla="*/ 29 w 35"/>
                <a:gd name="T25" fmla="*/ 89 h 90"/>
                <a:gd name="T26" fmla="*/ 31 w 35"/>
                <a:gd name="T27" fmla="*/ 89 h 90"/>
                <a:gd name="T28" fmla="*/ 31 w 35"/>
                <a:gd name="T29" fmla="*/ 89 h 90"/>
                <a:gd name="T30" fmla="*/ 32 w 35"/>
                <a:gd name="T31" fmla="*/ 89 h 90"/>
                <a:gd name="T32" fmla="*/ 33 w 35"/>
                <a:gd name="T33" fmla="*/ 89 h 90"/>
                <a:gd name="T34" fmla="*/ 33 w 35"/>
                <a:gd name="T35" fmla="*/ 89 h 90"/>
                <a:gd name="T36" fmla="*/ 33 w 35"/>
                <a:gd name="T37" fmla="*/ 88 h 90"/>
                <a:gd name="T38" fmla="*/ 34 w 35"/>
                <a:gd name="T39" fmla="*/ 88 h 90"/>
                <a:gd name="T40" fmla="*/ 34 w 35"/>
                <a:gd name="T41" fmla="*/ 86 h 90"/>
                <a:gd name="T42" fmla="*/ 34 w 35"/>
                <a:gd name="T43" fmla="*/ 85 h 90"/>
                <a:gd name="T44" fmla="*/ 34 w 35"/>
                <a:gd name="T45" fmla="*/ 76 h 90"/>
                <a:gd name="T46" fmla="*/ 33 w 35"/>
                <a:gd name="T47" fmla="*/ 60 h 90"/>
                <a:gd name="T48" fmla="*/ 30 w 35"/>
                <a:gd name="T49" fmla="*/ 41 h 90"/>
                <a:gd name="T50" fmla="*/ 28 w 35"/>
                <a:gd name="T51" fmla="*/ 23 h 90"/>
                <a:gd name="T52" fmla="*/ 25 w 35"/>
                <a:gd name="T53" fmla="*/ 8 h 90"/>
                <a:gd name="T54" fmla="*/ 25 w 35"/>
                <a:gd name="T55" fmla="*/ 8 h 90"/>
                <a:gd name="T56" fmla="*/ 25 w 35"/>
                <a:gd name="T57" fmla="*/ 8 h 90"/>
                <a:gd name="T58" fmla="*/ 25 w 35"/>
                <a:gd name="T59" fmla="*/ 8 h 90"/>
                <a:gd name="T60" fmla="*/ 25 w 35"/>
                <a:gd name="T61" fmla="*/ 8 h 90"/>
                <a:gd name="T62" fmla="*/ 25 w 35"/>
                <a:gd name="T63" fmla="*/ 8 h 90"/>
                <a:gd name="T64" fmla="*/ 25 w 35"/>
                <a:gd name="T65" fmla="*/ 6 h 90"/>
                <a:gd name="T66" fmla="*/ 25 w 35"/>
                <a:gd name="T67" fmla="*/ 6 h 90"/>
                <a:gd name="T68" fmla="*/ 25 w 35"/>
                <a:gd name="T69" fmla="*/ 6 h 90"/>
                <a:gd name="T70" fmla="*/ 25 w 35"/>
                <a:gd name="T71" fmla="*/ 6 h 90"/>
                <a:gd name="T72" fmla="*/ 25 w 35"/>
                <a:gd name="T73" fmla="*/ 6 h 90"/>
                <a:gd name="T74" fmla="*/ 25 w 35"/>
                <a:gd name="T75" fmla="*/ 5 h 90"/>
                <a:gd name="T76" fmla="*/ 25 w 35"/>
                <a:gd name="T77" fmla="*/ 5 h 90"/>
                <a:gd name="T78" fmla="*/ 25 w 35"/>
                <a:gd name="T79" fmla="*/ 5 h 90"/>
                <a:gd name="T80" fmla="*/ 24 w 35"/>
                <a:gd name="T81" fmla="*/ 4 h 90"/>
                <a:gd name="T82" fmla="*/ 23 w 35"/>
                <a:gd name="T83" fmla="*/ 3 h 90"/>
                <a:gd name="T84" fmla="*/ 21 w 35"/>
                <a:gd name="T85" fmla="*/ 1 h 90"/>
                <a:gd name="T86" fmla="*/ 21 w 35"/>
                <a:gd name="T87" fmla="*/ 1 h 90"/>
                <a:gd name="T88" fmla="*/ 21 w 35"/>
                <a:gd name="T89" fmla="*/ 1 h 90"/>
                <a:gd name="T90" fmla="*/ 21 w 35"/>
                <a:gd name="T91" fmla="*/ 1 h 90"/>
                <a:gd name="T92" fmla="*/ 19 w 35"/>
                <a:gd name="T93" fmla="*/ 1 h 90"/>
                <a:gd name="T94" fmla="*/ 19 w 35"/>
                <a:gd name="T95" fmla="*/ 1 h 90"/>
                <a:gd name="T96" fmla="*/ 16 w 35"/>
                <a:gd name="T97" fmla="*/ 0 h 90"/>
                <a:gd name="T98" fmla="*/ 13 w 35"/>
                <a:gd name="T99" fmla="*/ 0 h 90"/>
                <a:gd name="T100" fmla="*/ 8 w 35"/>
                <a:gd name="T101" fmla="*/ 0 h 90"/>
                <a:gd name="T102" fmla="*/ 5 w 35"/>
                <a:gd name="T103" fmla="*/ 0 h 90"/>
                <a:gd name="T104" fmla="*/ 2 w 35"/>
                <a:gd name="T105" fmla="*/ 0 h 90"/>
                <a:gd name="T106" fmla="*/ 0 w 35"/>
                <a:gd name="T107" fmla="*/ 2 h 90"/>
                <a:gd name="T108" fmla="*/ 0 w 35"/>
                <a:gd name="T109" fmla="*/ 14 h 90"/>
                <a:gd name="T110" fmla="*/ 0 w 35"/>
                <a:gd name="T111" fmla="*/ 38 h 90"/>
                <a:gd name="T112" fmla="*/ 0 w 35"/>
                <a:gd name="T113" fmla="*/ 62 h 90"/>
                <a:gd name="T114" fmla="*/ 0 w 35"/>
                <a:gd name="T115" fmla="*/ 81 h 90"/>
                <a:gd name="T116" fmla="*/ 0 w 35"/>
                <a:gd name="T117" fmla="*/ 89 h 9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35"/>
                <a:gd name="T178" fmla="*/ 0 h 90"/>
                <a:gd name="T179" fmla="*/ 35 w 35"/>
                <a:gd name="T180" fmla="*/ 90 h 90"/>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35" h="90">
                  <a:moveTo>
                    <a:pt x="0" y="89"/>
                  </a:moveTo>
                  <a:lnTo>
                    <a:pt x="2" y="89"/>
                  </a:lnTo>
                  <a:lnTo>
                    <a:pt x="3" y="89"/>
                  </a:lnTo>
                  <a:lnTo>
                    <a:pt x="5" y="89"/>
                  </a:lnTo>
                  <a:lnTo>
                    <a:pt x="7" y="89"/>
                  </a:lnTo>
                  <a:lnTo>
                    <a:pt x="8" y="89"/>
                  </a:lnTo>
                  <a:lnTo>
                    <a:pt x="9" y="89"/>
                  </a:lnTo>
                  <a:lnTo>
                    <a:pt x="11" y="89"/>
                  </a:lnTo>
                  <a:lnTo>
                    <a:pt x="12" y="89"/>
                  </a:lnTo>
                  <a:lnTo>
                    <a:pt x="14" y="89"/>
                  </a:lnTo>
                  <a:lnTo>
                    <a:pt x="15" y="89"/>
                  </a:lnTo>
                  <a:lnTo>
                    <a:pt x="17" y="89"/>
                  </a:lnTo>
                  <a:lnTo>
                    <a:pt x="19" y="89"/>
                  </a:lnTo>
                  <a:lnTo>
                    <a:pt x="20" y="89"/>
                  </a:lnTo>
                  <a:lnTo>
                    <a:pt x="21" y="89"/>
                  </a:lnTo>
                  <a:lnTo>
                    <a:pt x="23" y="89"/>
                  </a:lnTo>
                  <a:lnTo>
                    <a:pt x="24" y="89"/>
                  </a:lnTo>
                  <a:lnTo>
                    <a:pt x="25" y="89"/>
                  </a:lnTo>
                  <a:lnTo>
                    <a:pt x="26" y="89"/>
                  </a:lnTo>
                  <a:lnTo>
                    <a:pt x="28" y="89"/>
                  </a:lnTo>
                  <a:lnTo>
                    <a:pt x="29" y="89"/>
                  </a:lnTo>
                  <a:lnTo>
                    <a:pt x="31" y="89"/>
                  </a:lnTo>
                  <a:lnTo>
                    <a:pt x="32" y="89"/>
                  </a:lnTo>
                  <a:lnTo>
                    <a:pt x="33" y="89"/>
                  </a:lnTo>
                  <a:lnTo>
                    <a:pt x="33" y="88"/>
                  </a:lnTo>
                  <a:lnTo>
                    <a:pt x="34" y="88"/>
                  </a:lnTo>
                  <a:lnTo>
                    <a:pt x="34" y="86"/>
                  </a:lnTo>
                  <a:lnTo>
                    <a:pt x="34" y="85"/>
                  </a:lnTo>
                  <a:lnTo>
                    <a:pt x="34" y="83"/>
                  </a:lnTo>
                  <a:lnTo>
                    <a:pt x="34" y="80"/>
                  </a:lnTo>
                  <a:lnTo>
                    <a:pt x="34" y="76"/>
                  </a:lnTo>
                  <a:lnTo>
                    <a:pt x="34" y="71"/>
                  </a:lnTo>
                  <a:lnTo>
                    <a:pt x="33" y="66"/>
                  </a:lnTo>
                  <a:lnTo>
                    <a:pt x="33" y="60"/>
                  </a:lnTo>
                  <a:lnTo>
                    <a:pt x="32" y="53"/>
                  </a:lnTo>
                  <a:lnTo>
                    <a:pt x="32" y="48"/>
                  </a:lnTo>
                  <a:lnTo>
                    <a:pt x="30" y="41"/>
                  </a:lnTo>
                  <a:lnTo>
                    <a:pt x="30" y="35"/>
                  </a:lnTo>
                  <a:lnTo>
                    <a:pt x="28" y="28"/>
                  </a:lnTo>
                  <a:lnTo>
                    <a:pt x="28" y="23"/>
                  </a:lnTo>
                  <a:lnTo>
                    <a:pt x="26" y="17"/>
                  </a:lnTo>
                  <a:lnTo>
                    <a:pt x="26" y="13"/>
                  </a:lnTo>
                  <a:lnTo>
                    <a:pt x="25" y="8"/>
                  </a:lnTo>
                  <a:lnTo>
                    <a:pt x="25" y="6"/>
                  </a:lnTo>
                  <a:lnTo>
                    <a:pt x="25" y="5"/>
                  </a:lnTo>
                  <a:lnTo>
                    <a:pt x="24" y="4"/>
                  </a:lnTo>
                  <a:lnTo>
                    <a:pt x="23" y="3"/>
                  </a:lnTo>
                  <a:lnTo>
                    <a:pt x="21" y="1"/>
                  </a:lnTo>
                  <a:lnTo>
                    <a:pt x="19" y="1"/>
                  </a:lnTo>
                  <a:lnTo>
                    <a:pt x="17" y="0"/>
                  </a:lnTo>
                  <a:lnTo>
                    <a:pt x="16" y="0"/>
                  </a:lnTo>
                  <a:lnTo>
                    <a:pt x="15" y="0"/>
                  </a:lnTo>
                  <a:lnTo>
                    <a:pt x="13" y="0"/>
                  </a:lnTo>
                  <a:lnTo>
                    <a:pt x="12" y="0"/>
                  </a:lnTo>
                  <a:lnTo>
                    <a:pt x="10" y="0"/>
                  </a:lnTo>
                  <a:lnTo>
                    <a:pt x="8" y="0"/>
                  </a:lnTo>
                  <a:lnTo>
                    <a:pt x="7" y="0"/>
                  </a:lnTo>
                  <a:lnTo>
                    <a:pt x="5" y="0"/>
                  </a:lnTo>
                  <a:lnTo>
                    <a:pt x="3" y="0"/>
                  </a:lnTo>
                  <a:lnTo>
                    <a:pt x="2" y="0"/>
                  </a:lnTo>
                  <a:lnTo>
                    <a:pt x="0" y="0"/>
                  </a:lnTo>
                  <a:lnTo>
                    <a:pt x="0" y="2"/>
                  </a:lnTo>
                  <a:lnTo>
                    <a:pt x="0" y="5"/>
                  </a:lnTo>
                  <a:lnTo>
                    <a:pt x="0" y="9"/>
                  </a:lnTo>
                  <a:lnTo>
                    <a:pt x="0" y="14"/>
                  </a:lnTo>
                  <a:lnTo>
                    <a:pt x="0" y="22"/>
                  </a:lnTo>
                  <a:lnTo>
                    <a:pt x="0" y="29"/>
                  </a:lnTo>
                  <a:lnTo>
                    <a:pt x="0" y="38"/>
                  </a:lnTo>
                  <a:lnTo>
                    <a:pt x="0" y="45"/>
                  </a:lnTo>
                  <a:lnTo>
                    <a:pt x="0" y="53"/>
                  </a:lnTo>
                  <a:lnTo>
                    <a:pt x="0" y="62"/>
                  </a:lnTo>
                  <a:lnTo>
                    <a:pt x="0" y="70"/>
                  </a:lnTo>
                  <a:lnTo>
                    <a:pt x="0" y="76"/>
                  </a:lnTo>
                  <a:lnTo>
                    <a:pt x="0" y="81"/>
                  </a:lnTo>
                  <a:lnTo>
                    <a:pt x="0" y="85"/>
                  </a:lnTo>
                  <a:lnTo>
                    <a:pt x="0" y="88"/>
                  </a:lnTo>
                  <a:lnTo>
                    <a:pt x="0" y="89"/>
                  </a:lnTo>
                </a:path>
              </a:pathLst>
            </a:custGeom>
            <a:solidFill>
              <a:srgbClr val="E1E1E1"/>
            </a:solidFill>
            <a:ln w="9207">
              <a:solidFill>
                <a:srgbClr val="727272"/>
              </a:solidFill>
              <a:round/>
              <a:headEnd/>
              <a:tailEnd/>
            </a:ln>
          </p:spPr>
          <p:txBody>
            <a:bodyPr lIns="0" tIns="0" rIns="0" bIns="0"/>
            <a:lstStyle/>
            <a:p>
              <a:endParaRPr lang="en-US"/>
            </a:p>
          </p:txBody>
        </p:sp>
        <p:sp>
          <p:nvSpPr>
            <p:cNvPr id="5763" name="AutoShape 54"/>
            <p:cNvSpPr>
              <a:spLocks noChangeArrowheads="1"/>
            </p:cNvSpPr>
            <p:nvPr/>
          </p:nvSpPr>
          <p:spPr bwMode="auto">
            <a:xfrm flipV="1">
              <a:off x="360" y="3768"/>
              <a:ext cx="0" cy="89"/>
            </a:xfrm>
            <a:prstGeom prst="roundRect">
              <a:avLst>
                <a:gd name="adj" fmla="val 0"/>
              </a:avLst>
            </a:prstGeom>
            <a:solidFill>
              <a:srgbClr val="727272"/>
            </a:solidFill>
            <a:ln w="9207">
              <a:solidFill>
                <a:srgbClr val="727272"/>
              </a:solidFill>
              <a:round/>
              <a:headEnd/>
              <a:tailEnd/>
            </a:ln>
          </p:spPr>
          <p:txBody>
            <a:bodyPr lIns="0" tIns="0" rIns="0" bIns="0"/>
            <a:lstStyle/>
            <a:p>
              <a:endParaRPr lang="en-US" altLang="en-US"/>
            </a:p>
          </p:txBody>
        </p:sp>
        <p:sp>
          <p:nvSpPr>
            <p:cNvPr id="5764" name="AutoShape 55"/>
            <p:cNvSpPr>
              <a:spLocks noChangeArrowheads="1"/>
            </p:cNvSpPr>
            <p:nvPr/>
          </p:nvSpPr>
          <p:spPr bwMode="auto">
            <a:xfrm flipV="1">
              <a:off x="117" y="3770"/>
              <a:ext cx="243" cy="3"/>
            </a:xfrm>
            <a:prstGeom prst="roundRect">
              <a:avLst>
                <a:gd name="adj" fmla="val 0"/>
              </a:avLst>
            </a:prstGeom>
            <a:solidFill>
              <a:srgbClr val="E1E1E1"/>
            </a:solidFill>
            <a:ln w="9207">
              <a:solidFill>
                <a:srgbClr val="E1E1E1"/>
              </a:solidFill>
              <a:round/>
              <a:headEnd/>
              <a:tailEnd/>
            </a:ln>
          </p:spPr>
          <p:txBody>
            <a:bodyPr lIns="0" tIns="0" rIns="0" bIns="0"/>
            <a:lstStyle/>
            <a:p>
              <a:endParaRPr lang="en-US" altLang="en-US"/>
            </a:p>
          </p:txBody>
        </p:sp>
        <p:sp>
          <p:nvSpPr>
            <p:cNvPr id="5765" name="Freeform 56"/>
            <p:cNvSpPr>
              <a:spLocks/>
            </p:cNvSpPr>
            <p:nvPr/>
          </p:nvSpPr>
          <p:spPr bwMode="auto">
            <a:xfrm>
              <a:off x="372" y="3770"/>
              <a:ext cx="13" cy="6"/>
            </a:xfrm>
            <a:custGeom>
              <a:avLst/>
              <a:gdLst>
                <a:gd name="T0" fmla="*/ 0 w 13"/>
                <a:gd name="T1" fmla="*/ 0 h 6"/>
                <a:gd name="T2" fmla="*/ 8 w 13"/>
                <a:gd name="T3" fmla="*/ 3 h 6"/>
                <a:gd name="T4" fmla="*/ 9 w 13"/>
                <a:gd name="T5" fmla="*/ 5 h 6"/>
                <a:gd name="T6" fmla="*/ 12 w 13"/>
                <a:gd name="T7" fmla="*/ 5 h 6"/>
                <a:gd name="T8" fmla="*/ 11 w 13"/>
                <a:gd name="T9" fmla="*/ 3 h 6"/>
                <a:gd name="T10" fmla="*/ 8 w 13"/>
                <a:gd name="T11" fmla="*/ 0 h 6"/>
                <a:gd name="T12" fmla="*/ 4 w 13"/>
                <a:gd name="T13" fmla="*/ 0 h 6"/>
                <a:gd name="T14" fmla="*/ 0 w 13"/>
                <a:gd name="T15" fmla="*/ 0 h 6"/>
                <a:gd name="T16" fmla="*/ 0 w 13"/>
                <a:gd name="T17" fmla="*/ 0 h 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3"/>
                <a:gd name="T28" fmla="*/ 0 h 6"/>
                <a:gd name="T29" fmla="*/ 13 w 13"/>
                <a:gd name="T30" fmla="*/ 6 h 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3" h="6">
                  <a:moveTo>
                    <a:pt x="0" y="0"/>
                  </a:moveTo>
                  <a:lnTo>
                    <a:pt x="8" y="3"/>
                  </a:lnTo>
                  <a:lnTo>
                    <a:pt x="9" y="5"/>
                  </a:lnTo>
                  <a:lnTo>
                    <a:pt x="12" y="5"/>
                  </a:lnTo>
                  <a:lnTo>
                    <a:pt x="11" y="3"/>
                  </a:lnTo>
                  <a:lnTo>
                    <a:pt x="8" y="0"/>
                  </a:lnTo>
                  <a:lnTo>
                    <a:pt x="4" y="0"/>
                  </a:lnTo>
                  <a:lnTo>
                    <a:pt x="0" y="0"/>
                  </a:lnTo>
                </a:path>
              </a:pathLst>
            </a:custGeom>
            <a:solidFill>
              <a:srgbClr val="FFFFFF"/>
            </a:solidFill>
            <a:ln w="9207">
              <a:solidFill>
                <a:srgbClr val="FFFFFF"/>
              </a:solidFill>
              <a:round/>
              <a:headEnd/>
              <a:tailEnd/>
            </a:ln>
          </p:spPr>
          <p:txBody>
            <a:bodyPr lIns="0" tIns="0" rIns="0" bIns="0"/>
            <a:lstStyle/>
            <a:p>
              <a:endParaRPr lang="en-US"/>
            </a:p>
          </p:txBody>
        </p:sp>
        <p:sp>
          <p:nvSpPr>
            <p:cNvPr id="5766" name="Freeform 57"/>
            <p:cNvSpPr>
              <a:spLocks/>
            </p:cNvSpPr>
            <p:nvPr/>
          </p:nvSpPr>
          <p:spPr bwMode="auto">
            <a:xfrm>
              <a:off x="186" y="3756"/>
              <a:ext cx="18" cy="10"/>
            </a:xfrm>
            <a:custGeom>
              <a:avLst/>
              <a:gdLst>
                <a:gd name="T0" fmla="*/ 0 w 18"/>
                <a:gd name="T1" fmla="*/ 0 h 10"/>
                <a:gd name="T2" fmla="*/ 3 w 18"/>
                <a:gd name="T3" fmla="*/ 9 h 10"/>
                <a:gd name="T4" fmla="*/ 14 w 18"/>
                <a:gd name="T5" fmla="*/ 9 h 10"/>
                <a:gd name="T6" fmla="*/ 17 w 18"/>
                <a:gd name="T7" fmla="*/ 0 h 10"/>
                <a:gd name="T8" fmla="*/ 0 w 18"/>
                <a:gd name="T9" fmla="*/ 0 h 10"/>
                <a:gd name="T10" fmla="*/ 0 w 18"/>
                <a:gd name="T11" fmla="*/ 0 h 10"/>
                <a:gd name="T12" fmla="*/ 0 60000 65536"/>
                <a:gd name="T13" fmla="*/ 0 60000 65536"/>
                <a:gd name="T14" fmla="*/ 0 60000 65536"/>
                <a:gd name="T15" fmla="*/ 0 60000 65536"/>
                <a:gd name="T16" fmla="*/ 0 60000 65536"/>
                <a:gd name="T17" fmla="*/ 0 60000 65536"/>
                <a:gd name="T18" fmla="*/ 0 w 18"/>
                <a:gd name="T19" fmla="*/ 0 h 10"/>
                <a:gd name="T20" fmla="*/ 18 w 18"/>
                <a:gd name="T21" fmla="*/ 10 h 10"/>
              </a:gdLst>
              <a:ahLst/>
              <a:cxnLst>
                <a:cxn ang="T12">
                  <a:pos x="T0" y="T1"/>
                </a:cxn>
                <a:cxn ang="T13">
                  <a:pos x="T2" y="T3"/>
                </a:cxn>
                <a:cxn ang="T14">
                  <a:pos x="T4" y="T5"/>
                </a:cxn>
                <a:cxn ang="T15">
                  <a:pos x="T6" y="T7"/>
                </a:cxn>
                <a:cxn ang="T16">
                  <a:pos x="T8" y="T9"/>
                </a:cxn>
                <a:cxn ang="T17">
                  <a:pos x="T10" y="T11"/>
                </a:cxn>
              </a:cxnLst>
              <a:rect l="T18" t="T19" r="T20" b="T21"/>
              <a:pathLst>
                <a:path w="18" h="10">
                  <a:moveTo>
                    <a:pt x="0" y="0"/>
                  </a:moveTo>
                  <a:lnTo>
                    <a:pt x="3" y="9"/>
                  </a:lnTo>
                  <a:lnTo>
                    <a:pt x="14" y="9"/>
                  </a:lnTo>
                  <a:lnTo>
                    <a:pt x="17" y="0"/>
                  </a:lnTo>
                  <a:lnTo>
                    <a:pt x="0" y="0"/>
                  </a:lnTo>
                </a:path>
              </a:pathLst>
            </a:custGeom>
            <a:solidFill>
              <a:srgbClr val="808080"/>
            </a:solidFill>
            <a:ln w="9207">
              <a:solidFill>
                <a:srgbClr val="808080"/>
              </a:solidFill>
              <a:round/>
              <a:headEnd/>
              <a:tailEnd/>
            </a:ln>
          </p:spPr>
          <p:txBody>
            <a:bodyPr lIns="0" tIns="0" rIns="0" bIns="0"/>
            <a:lstStyle/>
            <a:p>
              <a:endParaRPr lang="en-US"/>
            </a:p>
          </p:txBody>
        </p:sp>
        <p:sp>
          <p:nvSpPr>
            <p:cNvPr id="5767" name="Freeform 58"/>
            <p:cNvSpPr>
              <a:spLocks/>
            </p:cNvSpPr>
            <p:nvPr/>
          </p:nvSpPr>
          <p:spPr bwMode="auto">
            <a:xfrm>
              <a:off x="304" y="3756"/>
              <a:ext cx="18" cy="10"/>
            </a:xfrm>
            <a:custGeom>
              <a:avLst/>
              <a:gdLst>
                <a:gd name="T0" fmla="*/ 0 w 18"/>
                <a:gd name="T1" fmla="*/ 0 h 10"/>
                <a:gd name="T2" fmla="*/ 3 w 18"/>
                <a:gd name="T3" fmla="*/ 9 h 10"/>
                <a:gd name="T4" fmla="*/ 16 w 18"/>
                <a:gd name="T5" fmla="*/ 9 h 10"/>
                <a:gd name="T6" fmla="*/ 17 w 18"/>
                <a:gd name="T7" fmla="*/ 0 h 10"/>
                <a:gd name="T8" fmla="*/ 0 w 18"/>
                <a:gd name="T9" fmla="*/ 0 h 10"/>
                <a:gd name="T10" fmla="*/ 0 w 18"/>
                <a:gd name="T11" fmla="*/ 0 h 10"/>
                <a:gd name="T12" fmla="*/ 0 60000 65536"/>
                <a:gd name="T13" fmla="*/ 0 60000 65536"/>
                <a:gd name="T14" fmla="*/ 0 60000 65536"/>
                <a:gd name="T15" fmla="*/ 0 60000 65536"/>
                <a:gd name="T16" fmla="*/ 0 60000 65536"/>
                <a:gd name="T17" fmla="*/ 0 60000 65536"/>
                <a:gd name="T18" fmla="*/ 0 w 18"/>
                <a:gd name="T19" fmla="*/ 0 h 10"/>
                <a:gd name="T20" fmla="*/ 18 w 18"/>
                <a:gd name="T21" fmla="*/ 10 h 10"/>
              </a:gdLst>
              <a:ahLst/>
              <a:cxnLst>
                <a:cxn ang="T12">
                  <a:pos x="T0" y="T1"/>
                </a:cxn>
                <a:cxn ang="T13">
                  <a:pos x="T2" y="T3"/>
                </a:cxn>
                <a:cxn ang="T14">
                  <a:pos x="T4" y="T5"/>
                </a:cxn>
                <a:cxn ang="T15">
                  <a:pos x="T6" y="T7"/>
                </a:cxn>
                <a:cxn ang="T16">
                  <a:pos x="T8" y="T9"/>
                </a:cxn>
                <a:cxn ang="T17">
                  <a:pos x="T10" y="T11"/>
                </a:cxn>
              </a:cxnLst>
              <a:rect l="T18" t="T19" r="T20" b="T21"/>
              <a:pathLst>
                <a:path w="18" h="10">
                  <a:moveTo>
                    <a:pt x="0" y="0"/>
                  </a:moveTo>
                  <a:lnTo>
                    <a:pt x="3" y="9"/>
                  </a:lnTo>
                  <a:lnTo>
                    <a:pt x="16" y="9"/>
                  </a:lnTo>
                  <a:lnTo>
                    <a:pt x="17" y="0"/>
                  </a:lnTo>
                  <a:lnTo>
                    <a:pt x="0" y="0"/>
                  </a:lnTo>
                </a:path>
              </a:pathLst>
            </a:custGeom>
            <a:solidFill>
              <a:srgbClr val="808080"/>
            </a:solidFill>
            <a:ln w="9207">
              <a:solidFill>
                <a:srgbClr val="808080"/>
              </a:solidFill>
              <a:round/>
              <a:headEnd/>
              <a:tailEnd/>
            </a:ln>
          </p:spPr>
          <p:txBody>
            <a:bodyPr lIns="0" tIns="0" rIns="0" bIns="0"/>
            <a:lstStyle/>
            <a:p>
              <a:endParaRPr lang="en-US"/>
            </a:p>
          </p:txBody>
        </p:sp>
        <p:sp>
          <p:nvSpPr>
            <p:cNvPr id="5768" name="AutoShape 59"/>
            <p:cNvSpPr>
              <a:spLocks noChangeArrowheads="1"/>
            </p:cNvSpPr>
            <p:nvPr/>
          </p:nvSpPr>
          <p:spPr bwMode="auto">
            <a:xfrm flipV="1">
              <a:off x="146" y="3602"/>
              <a:ext cx="181" cy="159"/>
            </a:xfrm>
            <a:prstGeom prst="roundRect">
              <a:avLst>
                <a:gd name="adj" fmla="val 30773"/>
              </a:avLst>
            </a:prstGeom>
            <a:solidFill>
              <a:srgbClr val="C0C0C0"/>
            </a:solidFill>
            <a:ln w="9207">
              <a:solidFill>
                <a:srgbClr val="A2A2A2"/>
              </a:solidFill>
              <a:round/>
              <a:headEnd/>
              <a:tailEnd/>
            </a:ln>
          </p:spPr>
          <p:txBody>
            <a:bodyPr lIns="0" tIns="0" rIns="0" bIns="0"/>
            <a:lstStyle/>
            <a:p>
              <a:endParaRPr lang="en-US" altLang="en-US"/>
            </a:p>
          </p:txBody>
        </p:sp>
        <p:sp>
          <p:nvSpPr>
            <p:cNvPr id="5769" name="Freeform 60"/>
            <p:cNvSpPr>
              <a:spLocks/>
            </p:cNvSpPr>
            <p:nvPr/>
          </p:nvSpPr>
          <p:spPr bwMode="auto">
            <a:xfrm>
              <a:off x="290" y="3602"/>
              <a:ext cx="61" cy="160"/>
            </a:xfrm>
            <a:custGeom>
              <a:avLst/>
              <a:gdLst>
                <a:gd name="T0" fmla="*/ 2 w 61"/>
                <a:gd name="T1" fmla="*/ 7 h 160"/>
                <a:gd name="T2" fmla="*/ 8 w 61"/>
                <a:gd name="T3" fmla="*/ 38 h 160"/>
                <a:gd name="T4" fmla="*/ 13 w 61"/>
                <a:gd name="T5" fmla="*/ 80 h 160"/>
                <a:gd name="T6" fmla="*/ 19 w 61"/>
                <a:gd name="T7" fmla="*/ 124 h 160"/>
                <a:gd name="T8" fmla="*/ 24 w 61"/>
                <a:gd name="T9" fmla="*/ 154 h 160"/>
                <a:gd name="T10" fmla="*/ 26 w 61"/>
                <a:gd name="T11" fmla="*/ 159 h 160"/>
                <a:gd name="T12" fmla="*/ 28 w 61"/>
                <a:gd name="T13" fmla="*/ 159 h 160"/>
                <a:gd name="T14" fmla="*/ 33 w 61"/>
                <a:gd name="T15" fmla="*/ 159 h 160"/>
                <a:gd name="T16" fmla="*/ 39 w 61"/>
                <a:gd name="T17" fmla="*/ 159 h 160"/>
                <a:gd name="T18" fmla="*/ 46 w 61"/>
                <a:gd name="T19" fmla="*/ 159 h 160"/>
                <a:gd name="T20" fmla="*/ 53 w 61"/>
                <a:gd name="T21" fmla="*/ 159 h 160"/>
                <a:gd name="T22" fmla="*/ 56 w 61"/>
                <a:gd name="T23" fmla="*/ 159 h 160"/>
                <a:gd name="T24" fmla="*/ 57 w 61"/>
                <a:gd name="T25" fmla="*/ 159 h 160"/>
                <a:gd name="T26" fmla="*/ 59 w 61"/>
                <a:gd name="T27" fmla="*/ 158 h 160"/>
                <a:gd name="T28" fmla="*/ 59 w 61"/>
                <a:gd name="T29" fmla="*/ 156 h 160"/>
                <a:gd name="T30" fmla="*/ 60 w 61"/>
                <a:gd name="T31" fmla="*/ 154 h 160"/>
                <a:gd name="T32" fmla="*/ 59 w 61"/>
                <a:gd name="T33" fmla="*/ 145 h 160"/>
                <a:gd name="T34" fmla="*/ 58 w 61"/>
                <a:gd name="T35" fmla="*/ 133 h 160"/>
                <a:gd name="T36" fmla="*/ 55 w 61"/>
                <a:gd name="T37" fmla="*/ 119 h 160"/>
                <a:gd name="T38" fmla="*/ 53 w 61"/>
                <a:gd name="T39" fmla="*/ 106 h 160"/>
                <a:gd name="T40" fmla="*/ 50 w 61"/>
                <a:gd name="T41" fmla="*/ 93 h 160"/>
                <a:gd name="T42" fmla="*/ 48 w 61"/>
                <a:gd name="T43" fmla="*/ 84 h 160"/>
                <a:gd name="T44" fmla="*/ 47 w 61"/>
                <a:gd name="T45" fmla="*/ 74 h 160"/>
                <a:gd name="T46" fmla="*/ 45 w 61"/>
                <a:gd name="T47" fmla="*/ 55 h 160"/>
                <a:gd name="T48" fmla="*/ 41 w 61"/>
                <a:gd name="T49" fmla="*/ 34 h 160"/>
                <a:gd name="T50" fmla="*/ 39 w 61"/>
                <a:gd name="T51" fmla="*/ 17 h 160"/>
                <a:gd name="T52" fmla="*/ 36 w 61"/>
                <a:gd name="T53" fmla="*/ 7 h 160"/>
                <a:gd name="T54" fmla="*/ 36 w 61"/>
                <a:gd name="T55" fmla="*/ 7 h 160"/>
                <a:gd name="T56" fmla="*/ 36 w 61"/>
                <a:gd name="T57" fmla="*/ 6 h 160"/>
                <a:gd name="T58" fmla="*/ 34 w 61"/>
                <a:gd name="T59" fmla="*/ 4 h 160"/>
                <a:gd name="T60" fmla="*/ 32 w 61"/>
                <a:gd name="T61" fmla="*/ 3 h 160"/>
                <a:gd name="T62" fmla="*/ 32 w 61"/>
                <a:gd name="T63" fmla="*/ 3 h 160"/>
                <a:gd name="T64" fmla="*/ 30 w 61"/>
                <a:gd name="T65" fmla="*/ 1 h 160"/>
                <a:gd name="T66" fmla="*/ 28 w 61"/>
                <a:gd name="T67" fmla="*/ 1 h 160"/>
                <a:gd name="T68" fmla="*/ 25 w 61"/>
                <a:gd name="T69" fmla="*/ 0 h 160"/>
                <a:gd name="T70" fmla="*/ 24 w 61"/>
                <a:gd name="T71" fmla="*/ 0 h 160"/>
                <a:gd name="T72" fmla="*/ 22 w 61"/>
                <a:gd name="T73" fmla="*/ 0 h 160"/>
                <a:gd name="T74" fmla="*/ 21 w 61"/>
                <a:gd name="T75" fmla="*/ 0 h 160"/>
                <a:gd name="T76" fmla="*/ 18 w 61"/>
                <a:gd name="T77" fmla="*/ 0 h 160"/>
                <a:gd name="T78" fmla="*/ 13 w 61"/>
                <a:gd name="T79" fmla="*/ 0 h 160"/>
                <a:gd name="T80" fmla="*/ 9 w 61"/>
                <a:gd name="T81" fmla="*/ 0 h 160"/>
                <a:gd name="T82" fmla="*/ 5 w 61"/>
                <a:gd name="T83" fmla="*/ 0 h 160"/>
                <a:gd name="T84" fmla="*/ 0 w 61"/>
                <a:gd name="T85" fmla="*/ 0 h 16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61"/>
                <a:gd name="T130" fmla="*/ 0 h 160"/>
                <a:gd name="T131" fmla="*/ 61 w 61"/>
                <a:gd name="T132" fmla="*/ 160 h 160"/>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61" h="160">
                  <a:moveTo>
                    <a:pt x="0" y="0"/>
                  </a:moveTo>
                  <a:lnTo>
                    <a:pt x="1" y="2"/>
                  </a:lnTo>
                  <a:lnTo>
                    <a:pt x="2" y="7"/>
                  </a:lnTo>
                  <a:lnTo>
                    <a:pt x="4" y="15"/>
                  </a:lnTo>
                  <a:lnTo>
                    <a:pt x="5" y="25"/>
                  </a:lnTo>
                  <a:lnTo>
                    <a:pt x="8" y="38"/>
                  </a:lnTo>
                  <a:lnTo>
                    <a:pt x="9" y="51"/>
                  </a:lnTo>
                  <a:lnTo>
                    <a:pt x="11" y="66"/>
                  </a:lnTo>
                  <a:lnTo>
                    <a:pt x="13" y="80"/>
                  </a:lnTo>
                  <a:lnTo>
                    <a:pt x="15" y="95"/>
                  </a:lnTo>
                  <a:lnTo>
                    <a:pt x="17" y="110"/>
                  </a:lnTo>
                  <a:lnTo>
                    <a:pt x="19" y="124"/>
                  </a:lnTo>
                  <a:lnTo>
                    <a:pt x="20" y="136"/>
                  </a:lnTo>
                  <a:lnTo>
                    <a:pt x="22" y="146"/>
                  </a:lnTo>
                  <a:lnTo>
                    <a:pt x="24" y="154"/>
                  </a:lnTo>
                  <a:lnTo>
                    <a:pt x="24" y="159"/>
                  </a:lnTo>
                  <a:lnTo>
                    <a:pt x="26" y="159"/>
                  </a:lnTo>
                  <a:lnTo>
                    <a:pt x="28" y="159"/>
                  </a:lnTo>
                  <a:lnTo>
                    <a:pt x="30" y="159"/>
                  </a:lnTo>
                  <a:lnTo>
                    <a:pt x="31" y="159"/>
                  </a:lnTo>
                  <a:lnTo>
                    <a:pt x="33" y="159"/>
                  </a:lnTo>
                  <a:lnTo>
                    <a:pt x="34" y="159"/>
                  </a:lnTo>
                  <a:lnTo>
                    <a:pt x="37" y="159"/>
                  </a:lnTo>
                  <a:lnTo>
                    <a:pt x="39" y="159"/>
                  </a:lnTo>
                  <a:lnTo>
                    <a:pt x="41" y="159"/>
                  </a:lnTo>
                  <a:lnTo>
                    <a:pt x="43" y="159"/>
                  </a:lnTo>
                  <a:lnTo>
                    <a:pt x="46" y="159"/>
                  </a:lnTo>
                  <a:lnTo>
                    <a:pt x="48" y="159"/>
                  </a:lnTo>
                  <a:lnTo>
                    <a:pt x="52" y="159"/>
                  </a:lnTo>
                  <a:lnTo>
                    <a:pt x="53" y="159"/>
                  </a:lnTo>
                  <a:lnTo>
                    <a:pt x="55" y="159"/>
                  </a:lnTo>
                  <a:lnTo>
                    <a:pt x="56" y="159"/>
                  </a:lnTo>
                  <a:lnTo>
                    <a:pt x="57" y="159"/>
                  </a:lnTo>
                  <a:lnTo>
                    <a:pt x="57" y="158"/>
                  </a:lnTo>
                  <a:lnTo>
                    <a:pt x="59" y="158"/>
                  </a:lnTo>
                  <a:lnTo>
                    <a:pt x="59" y="156"/>
                  </a:lnTo>
                  <a:lnTo>
                    <a:pt x="60" y="156"/>
                  </a:lnTo>
                  <a:lnTo>
                    <a:pt x="60" y="154"/>
                  </a:lnTo>
                  <a:lnTo>
                    <a:pt x="59" y="152"/>
                  </a:lnTo>
                  <a:lnTo>
                    <a:pt x="59" y="149"/>
                  </a:lnTo>
                  <a:lnTo>
                    <a:pt x="59" y="145"/>
                  </a:lnTo>
                  <a:lnTo>
                    <a:pt x="59" y="142"/>
                  </a:lnTo>
                  <a:lnTo>
                    <a:pt x="58" y="137"/>
                  </a:lnTo>
                  <a:lnTo>
                    <a:pt x="58" y="133"/>
                  </a:lnTo>
                  <a:lnTo>
                    <a:pt x="56" y="128"/>
                  </a:lnTo>
                  <a:lnTo>
                    <a:pt x="56" y="124"/>
                  </a:lnTo>
                  <a:lnTo>
                    <a:pt x="55" y="119"/>
                  </a:lnTo>
                  <a:lnTo>
                    <a:pt x="55" y="115"/>
                  </a:lnTo>
                  <a:lnTo>
                    <a:pt x="53" y="110"/>
                  </a:lnTo>
                  <a:lnTo>
                    <a:pt x="53" y="106"/>
                  </a:lnTo>
                  <a:lnTo>
                    <a:pt x="52" y="101"/>
                  </a:lnTo>
                  <a:lnTo>
                    <a:pt x="52" y="98"/>
                  </a:lnTo>
                  <a:lnTo>
                    <a:pt x="50" y="93"/>
                  </a:lnTo>
                  <a:lnTo>
                    <a:pt x="50" y="90"/>
                  </a:lnTo>
                  <a:lnTo>
                    <a:pt x="48" y="85"/>
                  </a:lnTo>
                  <a:lnTo>
                    <a:pt x="48" y="84"/>
                  </a:lnTo>
                  <a:lnTo>
                    <a:pt x="48" y="82"/>
                  </a:lnTo>
                  <a:lnTo>
                    <a:pt x="48" y="79"/>
                  </a:lnTo>
                  <a:lnTo>
                    <a:pt x="47" y="74"/>
                  </a:lnTo>
                  <a:lnTo>
                    <a:pt x="47" y="68"/>
                  </a:lnTo>
                  <a:lnTo>
                    <a:pt x="45" y="62"/>
                  </a:lnTo>
                  <a:lnTo>
                    <a:pt x="45" y="55"/>
                  </a:lnTo>
                  <a:lnTo>
                    <a:pt x="43" y="48"/>
                  </a:lnTo>
                  <a:lnTo>
                    <a:pt x="43" y="41"/>
                  </a:lnTo>
                  <a:lnTo>
                    <a:pt x="41" y="34"/>
                  </a:lnTo>
                  <a:lnTo>
                    <a:pt x="41" y="28"/>
                  </a:lnTo>
                  <a:lnTo>
                    <a:pt x="39" y="21"/>
                  </a:lnTo>
                  <a:lnTo>
                    <a:pt x="39" y="17"/>
                  </a:lnTo>
                  <a:lnTo>
                    <a:pt x="37" y="12"/>
                  </a:lnTo>
                  <a:lnTo>
                    <a:pt x="37" y="10"/>
                  </a:lnTo>
                  <a:lnTo>
                    <a:pt x="36" y="7"/>
                  </a:lnTo>
                  <a:lnTo>
                    <a:pt x="36" y="6"/>
                  </a:lnTo>
                  <a:lnTo>
                    <a:pt x="34" y="4"/>
                  </a:lnTo>
                  <a:lnTo>
                    <a:pt x="32" y="3"/>
                  </a:lnTo>
                  <a:lnTo>
                    <a:pt x="31" y="1"/>
                  </a:lnTo>
                  <a:lnTo>
                    <a:pt x="30" y="1"/>
                  </a:lnTo>
                  <a:lnTo>
                    <a:pt x="28" y="1"/>
                  </a:lnTo>
                  <a:lnTo>
                    <a:pt x="27" y="1"/>
                  </a:lnTo>
                  <a:lnTo>
                    <a:pt x="25" y="0"/>
                  </a:lnTo>
                  <a:lnTo>
                    <a:pt x="24" y="0"/>
                  </a:lnTo>
                  <a:lnTo>
                    <a:pt x="23" y="0"/>
                  </a:lnTo>
                  <a:lnTo>
                    <a:pt x="22" y="0"/>
                  </a:lnTo>
                  <a:lnTo>
                    <a:pt x="21" y="0"/>
                  </a:lnTo>
                  <a:lnTo>
                    <a:pt x="20" y="0"/>
                  </a:lnTo>
                  <a:lnTo>
                    <a:pt x="19" y="0"/>
                  </a:lnTo>
                  <a:lnTo>
                    <a:pt x="18" y="0"/>
                  </a:lnTo>
                  <a:lnTo>
                    <a:pt x="17" y="0"/>
                  </a:lnTo>
                  <a:lnTo>
                    <a:pt x="15" y="0"/>
                  </a:lnTo>
                  <a:lnTo>
                    <a:pt x="13" y="0"/>
                  </a:lnTo>
                  <a:lnTo>
                    <a:pt x="11" y="0"/>
                  </a:lnTo>
                  <a:lnTo>
                    <a:pt x="10" y="0"/>
                  </a:lnTo>
                  <a:lnTo>
                    <a:pt x="9" y="0"/>
                  </a:lnTo>
                  <a:lnTo>
                    <a:pt x="7" y="0"/>
                  </a:lnTo>
                  <a:lnTo>
                    <a:pt x="5" y="0"/>
                  </a:lnTo>
                  <a:lnTo>
                    <a:pt x="3" y="0"/>
                  </a:lnTo>
                  <a:lnTo>
                    <a:pt x="2" y="0"/>
                  </a:lnTo>
                  <a:lnTo>
                    <a:pt x="0" y="0"/>
                  </a:lnTo>
                </a:path>
              </a:pathLst>
            </a:custGeom>
            <a:solidFill>
              <a:srgbClr val="808080"/>
            </a:solidFill>
            <a:ln w="9207">
              <a:solidFill>
                <a:srgbClr val="FFFFFF"/>
              </a:solidFill>
              <a:round/>
              <a:headEnd/>
              <a:tailEnd/>
            </a:ln>
          </p:spPr>
          <p:txBody>
            <a:bodyPr lIns="0" tIns="0" rIns="0" bIns="0"/>
            <a:lstStyle/>
            <a:p>
              <a:endParaRPr lang="en-US"/>
            </a:p>
          </p:txBody>
        </p:sp>
        <p:sp>
          <p:nvSpPr>
            <p:cNvPr id="5770" name="Line 61"/>
            <p:cNvSpPr>
              <a:spLocks noChangeShapeType="1"/>
            </p:cNvSpPr>
            <p:nvPr/>
          </p:nvSpPr>
          <p:spPr bwMode="auto">
            <a:xfrm>
              <a:off x="290" y="3602"/>
              <a:ext cx="24" cy="159"/>
            </a:xfrm>
            <a:prstGeom prst="line">
              <a:avLst/>
            </a:prstGeom>
            <a:noFill/>
            <a:ln w="9207">
              <a:solidFill>
                <a:srgbClr val="404040"/>
              </a:solidFill>
              <a:round/>
              <a:headEnd/>
              <a:tailEnd/>
            </a:ln>
          </p:spPr>
          <p:txBody>
            <a:bodyPr lIns="0" tIns="0" rIns="0" bIns="0"/>
            <a:lstStyle/>
            <a:p>
              <a:endParaRPr lang="en-US"/>
            </a:p>
          </p:txBody>
        </p:sp>
        <p:sp>
          <p:nvSpPr>
            <p:cNvPr id="5771" name="Line 62"/>
            <p:cNvSpPr>
              <a:spLocks noChangeShapeType="1"/>
            </p:cNvSpPr>
            <p:nvPr/>
          </p:nvSpPr>
          <p:spPr bwMode="auto">
            <a:xfrm flipH="1">
              <a:off x="161" y="3761"/>
              <a:ext cx="153" cy="0"/>
            </a:xfrm>
            <a:prstGeom prst="line">
              <a:avLst/>
            </a:prstGeom>
            <a:noFill/>
            <a:ln w="9207">
              <a:solidFill>
                <a:srgbClr val="FFFFFF"/>
              </a:solidFill>
              <a:round/>
              <a:headEnd/>
              <a:tailEnd/>
            </a:ln>
          </p:spPr>
          <p:txBody>
            <a:bodyPr lIns="0" tIns="0" rIns="0" bIns="0"/>
            <a:lstStyle/>
            <a:p>
              <a:endParaRPr lang="en-US"/>
            </a:p>
          </p:txBody>
        </p:sp>
        <p:sp>
          <p:nvSpPr>
            <p:cNvPr id="5772" name="Freeform 63"/>
            <p:cNvSpPr>
              <a:spLocks/>
            </p:cNvSpPr>
            <p:nvPr/>
          </p:nvSpPr>
          <p:spPr bwMode="auto">
            <a:xfrm>
              <a:off x="149" y="3603"/>
              <a:ext cx="18" cy="21"/>
            </a:xfrm>
            <a:custGeom>
              <a:avLst/>
              <a:gdLst>
                <a:gd name="T0" fmla="*/ 17 w 18"/>
                <a:gd name="T1" fmla="*/ 0 h 21"/>
                <a:gd name="T2" fmla="*/ 15 w 18"/>
                <a:gd name="T3" fmla="*/ 1 h 21"/>
                <a:gd name="T4" fmla="*/ 14 w 18"/>
                <a:gd name="T5" fmla="*/ 1 h 21"/>
                <a:gd name="T6" fmla="*/ 12 w 18"/>
                <a:gd name="T7" fmla="*/ 2 h 21"/>
                <a:gd name="T8" fmla="*/ 10 w 18"/>
                <a:gd name="T9" fmla="*/ 2 h 21"/>
                <a:gd name="T10" fmla="*/ 8 w 18"/>
                <a:gd name="T11" fmla="*/ 4 h 21"/>
                <a:gd name="T12" fmla="*/ 6 w 18"/>
                <a:gd name="T13" fmla="*/ 4 h 21"/>
                <a:gd name="T14" fmla="*/ 5 w 18"/>
                <a:gd name="T15" fmla="*/ 6 h 21"/>
                <a:gd name="T16" fmla="*/ 3 w 18"/>
                <a:gd name="T17" fmla="*/ 6 h 21"/>
                <a:gd name="T18" fmla="*/ 3 w 18"/>
                <a:gd name="T19" fmla="*/ 8 h 21"/>
                <a:gd name="T20" fmla="*/ 1 w 18"/>
                <a:gd name="T21" fmla="*/ 10 h 21"/>
                <a:gd name="T22" fmla="*/ 1 w 18"/>
                <a:gd name="T23" fmla="*/ 11 h 21"/>
                <a:gd name="T24" fmla="*/ 0 w 18"/>
                <a:gd name="T25" fmla="*/ 13 h 21"/>
                <a:gd name="T26" fmla="*/ 0 w 18"/>
                <a:gd name="T27" fmla="*/ 15 h 21"/>
                <a:gd name="T28" fmla="*/ 0 w 18"/>
                <a:gd name="T29" fmla="*/ 17 h 21"/>
                <a:gd name="T30" fmla="*/ 0 w 18"/>
                <a:gd name="T31" fmla="*/ 18 h 21"/>
                <a:gd name="T32" fmla="*/ 0 w 18"/>
                <a:gd name="T33" fmla="*/ 20 h 2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8"/>
                <a:gd name="T52" fmla="*/ 0 h 21"/>
                <a:gd name="T53" fmla="*/ 18 w 18"/>
                <a:gd name="T54" fmla="*/ 21 h 2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8" h="21">
                  <a:moveTo>
                    <a:pt x="17" y="0"/>
                  </a:moveTo>
                  <a:lnTo>
                    <a:pt x="15" y="1"/>
                  </a:lnTo>
                  <a:lnTo>
                    <a:pt x="14" y="1"/>
                  </a:lnTo>
                  <a:lnTo>
                    <a:pt x="12" y="2"/>
                  </a:lnTo>
                  <a:lnTo>
                    <a:pt x="10" y="2"/>
                  </a:lnTo>
                  <a:lnTo>
                    <a:pt x="8" y="4"/>
                  </a:lnTo>
                  <a:lnTo>
                    <a:pt x="6" y="4"/>
                  </a:lnTo>
                  <a:lnTo>
                    <a:pt x="5" y="6"/>
                  </a:lnTo>
                  <a:lnTo>
                    <a:pt x="3" y="6"/>
                  </a:lnTo>
                  <a:lnTo>
                    <a:pt x="3" y="8"/>
                  </a:lnTo>
                  <a:lnTo>
                    <a:pt x="1" y="10"/>
                  </a:lnTo>
                  <a:lnTo>
                    <a:pt x="1" y="11"/>
                  </a:lnTo>
                  <a:lnTo>
                    <a:pt x="0" y="13"/>
                  </a:lnTo>
                  <a:lnTo>
                    <a:pt x="0" y="15"/>
                  </a:lnTo>
                  <a:lnTo>
                    <a:pt x="0" y="17"/>
                  </a:lnTo>
                  <a:lnTo>
                    <a:pt x="0" y="18"/>
                  </a:lnTo>
                  <a:lnTo>
                    <a:pt x="0" y="20"/>
                  </a:lnTo>
                </a:path>
              </a:pathLst>
            </a:custGeom>
            <a:noFill/>
            <a:ln w="9207">
              <a:solidFill>
                <a:srgbClr val="FFFFFF"/>
              </a:solidFill>
              <a:round/>
              <a:headEnd/>
              <a:tailEnd/>
            </a:ln>
          </p:spPr>
          <p:txBody>
            <a:bodyPr lIns="0" tIns="0" rIns="0" bIns="0"/>
            <a:lstStyle/>
            <a:p>
              <a:endParaRPr lang="en-US"/>
            </a:p>
          </p:txBody>
        </p:sp>
        <p:sp>
          <p:nvSpPr>
            <p:cNvPr id="5773" name="Freeform 64"/>
            <p:cNvSpPr>
              <a:spLocks/>
            </p:cNvSpPr>
            <p:nvPr/>
          </p:nvSpPr>
          <p:spPr bwMode="auto">
            <a:xfrm>
              <a:off x="291" y="3602"/>
              <a:ext cx="39" cy="24"/>
            </a:xfrm>
            <a:custGeom>
              <a:avLst/>
              <a:gdLst>
                <a:gd name="T0" fmla="*/ 2 w 39"/>
                <a:gd name="T1" fmla="*/ 0 h 24"/>
                <a:gd name="T2" fmla="*/ 5 w 39"/>
                <a:gd name="T3" fmla="*/ 0 h 24"/>
                <a:gd name="T4" fmla="*/ 10 w 39"/>
                <a:gd name="T5" fmla="*/ 0 h 24"/>
                <a:gd name="T6" fmla="*/ 13 w 39"/>
                <a:gd name="T7" fmla="*/ 0 h 24"/>
                <a:gd name="T8" fmla="*/ 15 w 39"/>
                <a:gd name="T9" fmla="*/ 0 h 24"/>
                <a:gd name="T10" fmla="*/ 16 w 39"/>
                <a:gd name="T11" fmla="*/ 0 h 24"/>
                <a:gd name="T12" fmla="*/ 18 w 39"/>
                <a:gd name="T13" fmla="*/ 0 h 24"/>
                <a:gd name="T14" fmla="*/ 19 w 39"/>
                <a:gd name="T15" fmla="*/ 0 h 24"/>
                <a:gd name="T16" fmla="*/ 21 w 39"/>
                <a:gd name="T17" fmla="*/ 0 h 24"/>
                <a:gd name="T18" fmla="*/ 22 w 39"/>
                <a:gd name="T19" fmla="*/ 0 h 24"/>
                <a:gd name="T20" fmla="*/ 23 w 39"/>
                <a:gd name="T21" fmla="*/ 0 h 24"/>
                <a:gd name="T22" fmla="*/ 23 w 39"/>
                <a:gd name="T23" fmla="*/ 0 h 24"/>
                <a:gd name="T24" fmla="*/ 25 w 39"/>
                <a:gd name="T25" fmla="*/ 1 h 24"/>
                <a:gd name="T26" fmla="*/ 26 w 39"/>
                <a:gd name="T27" fmla="*/ 1 h 24"/>
                <a:gd name="T28" fmla="*/ 27 w 39"/>
                <a:gd name="T29" fmla="*/ 1 h 24"/>
                <a:gd name="T30" fmla="*/ 28 w 39"/>
                <a:gd name="T31" fmla="*/ 1 h 24"/>
                <a:gd name="T32" fmla="*/ 30 w 39"/>
                <a:gd name="T33" fmla="*/ 3 h 24"/>
                <a:gd name="T34" fmla="*/ 30 w 39"/>
                <a:gd name="T35" fmla="*/ 3 h 24"/>
                <a:gd name="T36" fmla="*/ 32 w 39"/>
                <a:gd name="T37" fmla="*/ 4 h 24"/>
                <a:gd name="T38" fmla="*/ 32 w 39"/>
                <a:gd name="T39" fmla="*/ 4 h 24"/>
                <a:gd name="T40" fmla="*/ 33 w 39"/>
                <a:gd name="T41" fmla="*/ 5 h 24"/>
                <a:gd name="T42" fmla="*/ 33 w 39"/>
                <a:gd name="T43" fmla="*/ 6 h 24"/>
                <a:gd name="T44" fmla="*/ 34 w 39"/>
                <a:gd name="T45" fmla="*/ 7 h 24"/>
                <a:gd name="T46" fmla="*/ 34 w 39"/>
                <a:gd name="T47" fmla="*/ 7 h 24"/>
                <a:gd name="T48" fmla="*/ 35 w 39"/>
                <a:gd name="T49" fmla="*/ 9 h 24"/>
                <a:gd name="T50" fmla="*/ 35 w 39"/>
                <a:gd name="T51" fmla="*/ 10 h 24"/>
                <a:gd name="T52" fmla="*/ 36 w 39"/>
                <a:gd name="T53" fmla="*/ 12 h 24"/>
                <a:gd name="T54" fmla="*/ 36 w 39"/>
                <a:gd name="T55" fmla="*/ 13 h 24"/>
                <a:gd name="T56" fmla="*/ 36 w 39"/>
                <a:gd name="T57" fmla="*/ 14 h 24"/>
                <a:gd name="T58" fmla="*/ 36 w 39"/>
                <a:gd name="T59" fmla="*/ 16 h 24"/>
                <a:gd name="T60" fmla="*/ 36 w 39"/>
                <a:gd name="T61" fmla="*/ 18 h 24"/>
                <a:gd name="T62" fmla="*/ 36 w 39"/>
                <a:gd name="T63" fmla="*/ 19 h 24"/>
                <a:gd name="T64" fmla="*/ 38 w 39"/>
                <a:gd name="T65" fmla="*/ 20 h 24"/>
                <a:gd name="T66" fmla="*/ 38 w 39"/>
                <a:gd name="T67" fmla="*/ 21 h 24"/>
                <a:gd name="T68" fmla="*/ 38 w 39"/>
                <a:gd name="T69" fmla="*/ 22 h 24"/>
                <a:gd name="T70" fmla="*/ 38 w 39"/>
                <a:gd name="T71" fmla="*/ 22 h 24"/>
                <a:gd name="T72" fmla="*/ 38 w 39"/>
                <a:gd name="T73" fmla="*/ 23 h 24"/>
                <a:gd name="T74" fmla="*/ 38 w 39"/>
                <a:gd name="T75" fmla="*/ 23 h 24"/>
                <a:gd name="T76" fmla="*/ 38 w 39"/>
                <a:gd name="T77" fmla="*/ 23 h 24"/>
                <a:gd name="T78" fmla="*/ 38 w 39"/>
                <a:gd name="T79" fmla="*/ 23 h 24"/>
                <a:gd name="T80" fmla="*/ 36 w 39"/>
                <a:gd name="T81" fmla="*/ 20 h 24"/>
                <a:gd name="T82" fmla="*/ 36 w 39"/>
                <a:gd name="T83" fmla="*/ 16 h 24"/>
                <a:gd name="T84" fmla="*/ 34 w 39"/>
                <a:gd name="T85" fmla="*/ 12 h 24"/>
                <a:gd name="T86" fmla="*/ 33 w 39"/>
                <a:gd name="T87" fmla="*/ 9 h 24"/>
                <a:gd name="T88" fmla="*/ 31 w 39"/>
                <a:gd name="T89" fmla="*/ 7 h 24"/>
                <a:gd name="T90" fmla="*/ 31 w 39"/>
                <a:gd name="T91" fmla="*/ 7 h 24"/>
                <a:gd name="T92" fmla="*/ 30 w 39"/>
                <a:gd name="T93" fmla="*/ 6 h 24"/>
                <a:gd name="T94" fmla="*/ 29 w 39"/>
                <a:gd name="T95" fmla="*/ 5 h 24"/>
                <a:gd name="T96" fmla="*/ 27 w 39"/>
                <a:gd name="T97" fmla="*/ 4 h 24"/>
                <a:gd name="T98" fmla="*/ 26 w 39"/>
                <a:gd name="T99" fmla="*/ 4 h 24"/>
                <a:gd name="T100" fmla="*/ 24 w 39"/>
                <a:gd name="T101" fmla="*/ 2 h 24"/>
                <a:gd name="T102" fmla="*/ 22 w 39"/>
                <a:gd name="T103" fmla="*/ 2 h 24"/>
                <a:gd name="T104" fmla="*/ 17 w 39"/>
                <a:gd name="T105" fmla="*/ 1 h 24"/>
                <a:gd name="T106" fmla="*/ 11 w 39"/>
                <a:gd name="T107" fmla="*/ 1 h 24"/>
                <a:gd name="T108" fmla="*/ 5 w 39"/>
                <a:gd name="T109" fmla="*/ 1 h 24"/>
                <a:gd name="T110" fmla="*/ 2 w 39"/>
                <a:gd name="T111" fmla="*/ 1 h 24"/>
                <a:gd name="T112" fmla="*/ 1 w 39"/>
                <a:gd name="T113" fmla="*/ 1 h 24"/>
                <a:gd name="T114" fmla="*/ 1 w 39"/>
                <a:gd name="T115" fmla="*/ 1 h 24"/>
                <a:gd name="T116" fmla="*/ 0 w 39"/>
                <a:gd name="T117" fmla="*/ 1 h 24"/>
                <a:gd name="T118" fmla="*/ 0 w 39"/>
                <a:gd name="T119" fmla="*/ 1 h 24"/>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39"/>
                <a:gd name="T181" fmla="*/ 0 h 24"/>
                <a:gd name="T182" fmla="*/ 39 w 39"/>
                <a:gd name="T183" fmla="*/ 24 h 24"/>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39" h="24">
                  <a:moveTo>
                    <a:pt x="0" y="0"/>
                  </a:moveTo>
                  <a:lnTo>
                    <a:pt x="1" y="0"/>
                  </a:lnTo>
                  <a:lnTo>
                    <a:pt x="2" y="0"/>
                  </a:lnTo>
                  <a:lnTo>
                    <a:pt x="4" y="0"/>
                  </a:lnTo>
                  <a:lnTo>
                    <a:pt x="5" y="0"/>
                  </a:lnTo>
                  <a:lnTo>
                    <a:pt x="7" y="0"/>
                  </a:lnTo>
                  <a:lnTo>
                    <a:pt x="9" y="0"/>
                  </a:lnTo>
                  <a:lnTo>
                    <a:pt x="10" y="0"/>
                  </a:lnTo>
                  <a:lnTo>
                    <a:pt x="12" y="0"/>
                  </a:lnTo>
                  <a:lnTo>
                    <a:pt x="13" y="0"/>
                  </a:lnTo>
                  <a:lnTo>
                    <a:pt x="15" y="0"/>
                  </a:lnTo>
                  <a:lnTo>
                    <a:pt x="16" y="0"/>
                  </a:lnTo>
                  <a:lnTo>
                    <a:pt x="18" y="0"/>
                  </a:lnTo>
                  <a:lnTo>
                    <a:pt x="19" y="0"/>
                  </a:lnTo>
                  <a:lnTo>
                    <a:pt x="21" y="0"/>
                  </a:lnTo>
                  <a:lnTo>
                    <a:pt x="22" y="0"/>
                  </a:lnTo>
                  <a:lnTo>
                    <a:pt x="23" y="0"/>
                  </a:lnTo>
                  <a:lnTo>
                    <a:pt x="25" y="1"/>
                  </a:lnTo>
                  <a:lnTo>
                    <a:pt x="26" y="1"/>
                  </a:lnTo>
                  <a:lnTo>
                    <a:pt x="27" y="1"/>
                  </a:lnTo>
                  <a:lnTo>
                    <a:pt x="28" y="1"/>
                  </a:lnTo>
                  <a:lnTo>
                    <a:pt x="30" y="3"/>
                  </a:lnTo>
                  <a:lnTo>
                    <a:pt x="32" y="4"/>
                  </a:lnTo>
                  <a:lnTo>
                    <a:pt x="33" y="5"/>
                  </a:lnTo>
                  <a:lnTo>
                    <a:pt x="33" y="6"/>
                  </a:lnTo>
                  <a:lnTo>
                    <a:pt x="34" y="7"/>
                  </a:lnTo>
                  <a:lnTo>
                    <a:pt x="35" y="9"/>
                  </a:lnTo>
                  <a:lnTo>
                    <a:pt x="35" y="10"/>
                  </a:lnTo>
                  <a:lnTo>
                    <a:pt x="36" y="12"/>
                  </a:lnTo>
                  <a:lnTo>
                    <a:pt x="36" y="13"/>
                  </a:lnTo>
                  <a:lnTo>
                    <a:pt x="36" y="14"/>
                  </a:lnTo>
                  <a:lnTo>
                    <a:pt x="36" y="16"/>
                  </a:lnTo>
                  <a:lnTo>
                    <a:pt x="36" y="18"/>
                  </a:lnTo>
                  <a:lnTo>
                    <a:pt x="36" y="19"/>
                  </a:lnTo>
                  <a:lnTo>
                    <a:pt x="38" y="20"/>
                  </a:lnTo>
                  <a:lnTo>
                    <a:pt x="38" y="21"/>
                  </a:lnTo>
                  <a:lnTo>
                    <a:pt x="38" y="22"/>
                  </a:lnTo>
                  <a:lnTo>
                    <a:pt x="38" y="23"/>
                  </a:lnTo>
                  <a:lnTo>
                    <a:pt x="36" y="21"/>
                  </a:lnTo>
                  <a:lnTo>
                    <a:pt x="36" y="20"/>
                  </a:lnTo>
                  <a:lnTo>
                    <a:pt x="36" y="19"/>
                  </a:lnTo>
                  <a:lnTo>
                    <a:pt x="36" y="17"/>
                  </a:lnTo>
                  <a:lnTo>
                    <a:pt x="36" y="16"/>
                  </a:lnTo>
                  <a:lnTo>
                    <a:pt x="34" y="14"/>
                  </a:lnTo>
                  <a:lnTo>
                    <a:pt x="34" y="12"/>
                  </a:lnTo>
                  <a:lnTo>
                    <a:pt x="33" y="11"/>
                  </a:lnTo>
                  <a:lnTo>
                    <a:pt x="33" y="9"/>
                  </a:lnTo>
                  <a:lnTo>
                    <a:pt x="31" y="7"/>
                  </a:lnTo>
                  <a:lnTo>
                    <a:pt x="30" y="6"/>
                  </a:lnTo>
                  <a:lnTo>
                    <a:pt x="29" y="5"/>
                  </a:lnTo>
                  <a:lnTo>
                    <a:pt x="27" y="4"/>
                  </a:lnTo>
                  <a:lnTo>
                    <a:pt x="26" y="4"/>
                  </a:lnTo>
                  <a:lnTo>
                    <a:pt x="24" y="2"/>
                  </a:lnTo>
                  <a:lnTo>
                    <a:pt x="22" y="2"/>
                  </a:lnTo>
                  <a:lnTo>
                    <a:pt x="20" y="1"/>
                  </a:lnTo>
                  <a:lnTo>
                    <a:pt x="18" y="1"/>
                  </a:lnTo>
                  <a:lnTo>
                    <a:pt x="17" y="1"/>
                  </a:lnTo>
                  <a:lnTo>
                    <a:pt x="16" y="1"/>
                  </a:lnTo>
                  <a:lnTo>
                    <a:pt x="14" y="1"/>
                  </a:lnTo>
                  <a:lnTo>
                    <a:pt x="13" y="1"/>
                  </a:lnTo>
                  <a:lnTo>
                    <a:pt x="11" y="1"/>
                  </a:lnTo>
                  <a:lnTo>
                    <a:pt x="9" y="1"/>
                  </a:lnTo>
                  <a:lnTo>
                    <a:pt x="7" y="1"/>
                  </a:lnTo>
                  <a:lnTo>
                    <a:pt x="5" y="1"/>
                  </a:lnTo>
                  <a:lnTo>
                    <a:pt x="4" y="1"/>
                  </a:lnTo>
                  <a:lnTo>
                    <a:pt x="2" y="1"/>
                  </a:lnTo>
                  <a:lnTo>
                    <a:pt x="1" y="1"/>
                  </a:lnTo>
                  <a:lnTo>
                    <a:pt x="0" y="1"/>
                  </a:lnTo>
                  <a:lnTo>
                    <a:pt x="0" y="0"/>
                  </a:lnTo>
                </a:path>
              </a:pathLst>
            </a:custGeom>
            <a:solidFill>
              <a:srgbClr val="EFEFEF"/>
            </a:solidFill>
            <a:ln w="9207">
              <a:solidFill>
                <a:srgbClr val="8F8F8F"/>
              </a:solidFill>
              <a:round/>
              <a:headEnd/>
              <a:tailEnd/>
            </a:ln>
          </p:spPr>
          <p:txBody>
            <a:bodyPr lIns="0" tIns="0" rIns="0" bIns="0"/>
            <a:lstStyle/>
            <a:p>
              <a:endParaRPr lang="en-US"/>
            </a:p>
          </p:txBody>
        </p:sp>
        <p:sp>
          <p:nvSpPr>
            <p:cNvPr id="5774" name="AutoShape 65"/>
            <p:cNvSpPr>
              <a:spLocks noChangeArrowheads="1"/>
            </p:cNvSpPr>
            <p:nvPr/>
          </p:nvSpPr>
          <p:spPr bwMode="auto">
            <a:xfrm flipV="1">
              <a:off x="160" y="3605"/>
              <a:ext cx="130" cy="3"/>
            </a:xfrm>
            <a:prstGeom prst="roundRect">
              <a:avLst>
                <a:gd name="adj" fmla="val 0"/>
              </a:avLst>
            </a:prstGeom>
            <a:solidFill>
              <a:srgbClr val="EFEFEF"/>
            </a:solidFill>
            <a:ln w="9207">
              <a:solidFill>
                <a:srgbClr val="EFEFEF"/>
              </a:solidFill>
              <a:round/>
              <a:headEnd/>
              <a:tailEnd/>
            </a:ln>
          </p:spPr>
          <p:txBody>
            <a:bodyPr lIns="0" tIns="0" rIns="0" bIns="0"/>
            <a:lstStyle/>
            <a:p>
              <a:endParaRPr lang="en-US" altLang="en-US"/>
            </a:p>
          </p:txBody>
        </p:sp>
        <p:sp>
          <p:nvSpPr>
            <p:cNvPr id="5775" name="Text Box 66"/>
            <p:cNvSpPr txBox="1">
              <a:spLocks noChangeArrowheads="1"/>
            </p:cNvSpPr>
            <p:nvPr/>
          </p:nvSpPr>
          <p:spPr bwMode="auto">
            <a:xfrm>
              <a:off x="188" y="3896"/>
              <a:ext cx="357" cy="122"/>
            </a:xfrm>
            <a:prstGeom prst="rect">
              <a:avLst/>
            </a:prstGeom>
            <a:noFill/>
            <a:ln w="9525">
              <a:noFill/>
              <a:miter lim="800000"/>
              <a:headEnd/>
              <a:tailEnd/>
            </a:ln>
          </p:spPr>
          <p:txBody>
            <a:bodyPr lIns="0" tIns="0" rIns="0" bIns="0"/>
            <a:lstStyle/>
            <a:p>
              <a:pPr algn="ctr" defTabSz="371475">
                <a:buClr>
                  <a:srgbClr val="FF0000"/>
                </a:buClr>
                <a:buSzPct val="90000"/>
                <a:buFont typeface="Monotype Sorts" pitchFamily="2" charset="2"/>
                <a:buNone/>
              </a:pPr>
              <a:r>
                <a:rPr lang="en-US" altLang="en-US" sz="1400" i="0">
                  <a:solidFill>
                    <a:srgbClr val="4000A2"/>
                  </a:solidFill>
                </a:rPr>
                <a:t>Virus</a:t>
              </a:r>
              <a:endParaRPr lang="en-US" altLang="en-US" sz="1400" b="0" i="0">
                <a:solidFill>
                  <a:schemeClr val="tx1"/>
                </a:solidFill>
                <a:latin typeface="Times New Roman" pitchFamily="18" charset="0"/>
              </a:endParaRPr>
            </a:p>
          </p:txBody>
        </p:sp>
      </p:grpSp>
      <p:grpSp>
        <p:nvGrpSpPr>
          <p:cNvPr id="5126" name="Group 67"/>
          <p:cNvGrpSpPr>
            <a:grpSpLocks/>
          </p:cNvGrpSpPr>
          <p:nvPr/>
        </p:nvGrpSpPr>
        <p:grpSpPr bwMode="auto">
          <a:xfrm>
            <a:off x="6111875" y="1295400"/>
            <a:ext cx="1295400" cy="787400"/>
            <a:chOff x="2047" y="1659"/>
            <a:chExt cx="544" cy="393"/>
          </a:xfrm>
        </p:grpSpPr>
        <p:sp>
          <p:nvSpPr>
            <p:cNvPr id="5672" name="Freeform 68"/>
            <p:cNvSpPr>
              <a:spLocks/>
            </p:cNvSpPr>
            <p:nvPr/>
          </p:nvSpPr>
          <p:spPr bwMode="auto">
            <a:xfrm>
              <a:off x="2449" y="1686"/>
              <a:ext cx="84" cy="102"/>
            </a:xfrm>
            <a:custGeom>
              <a:avLst/>
              <a:gdLst>
                <a:gd name="T0" fmla="*/ 39 w 84"/>
                <a:gd name="T1" fmla="*/ 28 h 102"/>
                <a:gd name="T2" fmla="*/ 19 w 84"/>
                <a:gd name="T3" fmla="*/ 0 h 102"/>
                <a:gd name="T4" fmla="*/ 0 w 84"/>
                <a:gd name="T5" fmla="*/ 16 h 102"/>
                <a:gd name="T6" fmla="*/ 35 w 84"/>
                <a:gd name="T7" fmla="*/ 66 h 102"/>
                <a:gd name="T8" fmla="*/ 57 w 84"/>
                <a:gd name="T9" fmla="*/ 101 h 102"/>
                <a:gd name="T10" fmla="*/ 83 w 84"/>
                <a:gd name="T11" fmla="*/ 83 h 102"/>
                <a:gd name="T12" fmla="*/ 39 w 84"/>
                <a:gd name="T13" fmla="*/ 28 h 102"/>
                <a:gd name="T14" fmla="*/ 39 w 84"/>
                <a:gd name="T15" fmla="*/ 28 h 102"/>
                <a:gd name="T16" fmla="*/ 0 60000 65536"/>
                <a:gd name="T17" fmla="*/ 0 60000 65536"/>
                <a:gd name="T18" fmla="*/ 0 60000 65536"/>
                <a:gd name="T19" fmla="*/ 0 60000 65536"/>
                <a:gd name="T20" fmla="*/ 0 60000 65536"/>
                <a:gd name="T21" fmla="*/ 0 60000 65536"/>
                <a:gd name="T22" fmla="*/ 0 60000 65536"/>
                <a:gd name="T23" fmla="*/ 0 60000 65536"/>
                <a:gd name="T24" fmla="*/ 0 w 84"/>
                <a:gd name="T25" fmla="*/ 0 h 102"/>
                <a:gd name="T26" fmla="*/ 84 w 84"/>
                <a:gd name="T27" fmla="*/ 102 h 10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4" h="102">
                  <a:moveTo>
                    <a:pt x="39" y="28"/>
                  </a:moveTo>
                  <a:lnTo>
                    <a:pt x="19" y="0"/>
                  </a:lnTo>
                  <a:lnTo>
                    <a:pt x="0" y="16"/>
                  </a:lnTo>
                  <a:lnTo>
                    <a:pt x="35" y="66"/>
                  </a:lnTo>
                  <a:lnTo>
                    <a:pt x="57" y="101"/>
                  </a:lnTo>
                  <a:lnTo>
                    <a:pt x="83" y="83"/>
                  </a:lnTo>
                  <a:lnTo>
                    <a:pt x="39" y="28"/>
                  </a:lnTo>
                </a:path>
              </a:pathLst>
            </a:custGeom>
            <a:solidFill>
              <a:srgbClr val="FFFF00"/>
            </a:solidFill>
            <a:ln w="9207">
              <a:solidFill>
                <a:srgbClr val="FFFF00"/>
              </a:solidFill>
              <a:round/>
              <a:headEnd/>
              <a:tailEnd/>
            </a:ln>
          </p:spPr>
          <p:txBody>
            <a:bodyPr lIns="0" tIns="0" rIns="0" bIns="0"/>
            <a:lstStyle/>
            <a:p>
              <a:endParaRPr lang="en-US"/>
            </a:p>
          </p:txBody>
        </p:sp>
        <p:sp>
          <p:nvSpPr>
            <p:cNvPr id="5673" name="Freeform 69"/>
            <p:cNvSpPr>
              <a:spLocks/>
            </p:cNvSpPr>
            <p:nvPr/>
          </p:nvSpPr>
          <p:spPr bwMode="auto">
            <a:xfrm>
              <a:off x="2285" y="1694"/>
              <a:ext cx="106" cy="152"/>
            </a:xfrm>
            <a:custGeom>
              <a:avLst/>
              <a:gdLst>
                <a:gd name="T0" fmla="*/ 65 w 106"/>
                <a:gd name="T1" fmla="*/ 0 h 152"/>
                <a:gd name="T2" fmla="*/ 40 w 106"/>
                <a:gd name="T3" fmla="*/ 11 h 152"/>
                <a:gd name="T4" fmla="*/ 30 w 106"/>
                <a:gd name="T5" fmla="*/ 8 h 152"/>
                <a:gd name="T6" fmla="*/ 35 w 106"/>
                <a:gd name="T7" fmla="*/ 14 h 152"/>
                <a:gd name="T8" fmla="*/ 20 w 106"/>
                <a:gd name="T9" fmla="*/ 16 h 152"/>
                <a:gd name="T10" fmla="*/ 30 w 106"/>
                <a:gd name="T11" fmla="*/ 21 h 152"/>
                <a:gd name="T12" fmla="*/ 3 w 106"/>
                <a:gd name="T13" fmla="*/ 32 h 152"/>
                <a:gd name="T14" fmla="*/ 13 w 106"/>
                <a:gd name="T15" fmla="*/ 35 h 152"/>
                <a:gd name="T16" fmla="*/ 7 w 106"/>
                <a:gd name="T17" fmla="*/ 48 h 152"/>
                <a:gd name="T18" fmla="*/ 19 w 106"/>
                <a:gd name="T19" fmla="*/ 52 h 152"/>
                <a:gd name="T20" fmla="*/ 32 w 106"/>
                <a:gd name="T21" fmla="*/ 65 h 152"/>
                <a:gd name="T22" fmla="*/ 25 w 106"/>
                <a:gd name="T23" fmla="*/ 79 h 152"/>
                <a:gd name="T24" fmla="*/ 7 w 106"/>
                <a:gd name="T25" fmla="*/ 80 h 152"/>
                <a:gd name="T26" fmla="*/ 0 w 106"/>
                <a:gd name="T27" fmla="*/ 105 h 152"/>
                <a:gd name="T28" fmla="*/ 3 w 106"/>
                <a:gd name="T29" fmla="*/ 136 h 152"/>
                <a:gd name="T30" fmla="*/ 10 w 106"/>
                <a:gd name="T31" fmla="*/ 151 h 152"/>
                <a:gd name="T32" fmla="*/ 40 w 106"/>
                <a:gd name="T33" fmla="*/ 119 h 152"/>
                <a:gd name="T34" fmla="*/ 69 w 106"/>
                <a:gd name="T35" fmla="*/ 97 h 152"/>
                <a:gd name="T36" fmla="*/ 83 w 106"/>
                <a:gd name="T37" fmla="*/ 91 h 152"/>
                <a:gd name="T38" fmla="*/ 86 w 106"/>
                <a:gd name="T39" fmla="*/ 79 h 152"/>
                <a:gd name="T40" fmla="*/ 101 w 106"/>
                <a:gd name="T41" fmla="*/ 65 h 152"/>
                <a:gd name="T42" fmla="*/ 105 w 106"/>
                <a:gd name="T43" fmla="*/ 38 h 152"/>
                <a:gd name="T44" fmla="*/ 92 w 106"/>
                <a:gd name="T45" fmla="*/ 40 h 152"/>
                <a:gd name="T46" fmla="*/ 78 w 106"/>
                <a:gd name="T47" fmla="*/ 4 h 152"/>
                <a:gd name="T48" fmla="*/ 65 w 106"/>
                <a:gd name="T49" fmla="*/ 0 h 152"/>
                <a:gd name="T50" fmla="*/ 65 w 106"/>
                <a:gd name="T51" fmla="*/ 0 h 152"/>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06"/>
                <a:gd name="T79" fmla="*/ 0 h 152"/>
                <a:gd name="T80" fmla="*/ 106 w 106"/>
                <a:gd name="T81" fmla="*/ 152 h 152"/>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06" h="152">
                  <a:moveTo>
                    <a:pt x="65" y="0"/>
                  </a:moveTo>
                  <a:lnTo>
                    <a:pt x="40" y="11"/>
                  </a:lnTo>
                  <a:lnTo>
                    <a:pt x="30" y="8"/>
                  </a:lnTo>
                  <a:lnTo>
                    <a:pt x="35" y="14"/>
                  </a:lnTo>
                  <a:lnTo>
                    <a:pt x="20" y="16"/>
                  </a:lnTo>
                  <a:lnTo>
                    <a:pt x="30" y="21"/>
                  </a:lnTo>
                  <a:lnTo>
                    <a:pt x="3" y="32"/>
                  </a:lnTo>
                  <a:lnTo>
                    <a:pt x="13" y="35"/>
                  </a:lnTo>
                  <a:lnTo>
                    <a:pt x="7" y="48"/>
                  </a:lnTo>
                  <a:lnTo>
                    <a:pt x="19" y="52"/>
                  </a:lnTo>
                  <a:lnTo>
                    <a:pt x="32" y="65"/>
                  </a:lnTo>
                  <a:lnTo>
                    <a:pt x="25" y="79"/>
                  </a:lnTo>
                  <a:lnTo>
                    <a:pt x="7" y="80"/>
                  </a:lnTo>
                  <a:lnTo>
                    <a:pt x="0" y="105"/>
                  </a:lnTo>
                  <a:lnTo>
                    <a:pt x="3" y="136"/>
                  </a:lnTo>
                  <a:lnTo>
                    <a:pt x="10" y="151"/>
                  </a:lnTo>
                  <a:lnTo>
                    <a:pt x="40" y="119"/>
                  </a:lnTo>
                  <a:lnTo>
                    <a:pt x="69" y="97"/>
                  </a:lnTo>
                  <a:lnTo>
                    <a:pt x="83" y="91"/>
                  </a:lnTo>
                  <a:lnTo>
                    <a:pt x="86" y="79"/>
                  </a:lnTo>
                  <a:lnTo>
                    <a:pt x="101" y="65"/>
                  </a:lnTo>
                  <a:lnTo>
                    <a:pt x="105" y="38"/>
                  </a:lnTo>
                  <a:lnTo>
                    <a:pt x="92" y="40"/>
                  </a:lnTo>
                  <a:lnTo>
                    <a:pt x="78" y="4"/>
                  </a:lnTo>
                  <a:lnTo>
                    <a:pt x="65" y="0"/>
                  </a:lnTo>
                </a:path>
              </a:pathLst>
            </a:custGeom>
            <a:solidFill>
              <a:srgbClr val="FFE1B0"/>
            </a:solidFill>
            <a:ln w="9207">
              <a:solidFill>
                <a:srgbClr val="FFE1B0"/>
              </a:solidFill>
              <a:round/>
              <a:headEnd/>
              <a:tailEnd/>
            </a:ln>
          </p:spPr>
          <p:txBody>
            <a:bodyPr lIns="0" tIns="0" rIns="0" bIns="0"/>
            <a:lstStyle/>
            <a:p>
              <a:endParaRPr lang="en-US"/>
            </a:p>
          </p:txBody>
        </p:sp>
        <p:sp>
          <p:nvSpPr>
            <p:cNvPr id="5674" name="Freeform 70"/>
            <p:cNvSpPr>
              <a:spLocks/>
            </p:cNvSpPr>
            <p:nvPr/>
          </p:nvSpPr>
          <p:spPr bwMode="auto">
            <a:xfrm>
              <a:off x="2170" y="1705"/>
              <a:ext cx="65" cy="74"/>
            </a:xfrm>
            <a:custGeom>
              <a:avLst/>
              <a:gdLst>
                <a:gd name="T0" fmla="*/ 62 w 65"/>
                <a:gd name="T1" fmla="*/ 38 h 74"/>
                <a:gd name="T2" fmla="*/ 64 w 65"/>
                <a:gd name="T3" fmla="*/ 17 h 74"/>
                <a:gd name="T4" fmla="*/ 43 w 65"/>
                <a:gd name="T5" fmla="*/ 14 h 74"/>
                <a:gd name="T6" fmla="*/ 36 w 65"/>
                <a:gd name="T7" fmla="*/ 0 h 74"/>
                <a:gd name="T8" fmla="*/ 18 w 65"/>
                <a:gd name="T9" fmla="*/ 10 h 74"/>
                <a:gd name="T10" fmla="*/ 20 w 65"/>
                <a:gd name="T11" fmla="*/ 15 h 74"/>
                <a:gd name="T12" fmla="*/ 7 w 65"/>
                <a:gd name="T13" fmla="*/ 19 h 74"/>
                <a:gd name="T14" fmla="*/ 4 w 65"/>
                <a:gd name="T15" fmla="*/ 27 h 74"/>
                <a:gd name="T16" fmla="*/ 14 w 65"/>
                <a:gd name="T17" fmla="*/ 32 h 74"/>
                <a:gd name="T18" fmla="*/ 0 w 65"/>
                <a:gd name="T19" fmla="*/ 36 h 74"/>
                <a:gd name="T20" fmla="*/ 4 w 65"/>
                <a:gd name="T21" fmla="*/ 46 h 74"/>
                <a:gd name="T22" fmla="*/ 0 w 65"/>
                <a:gd name="T23" fmla="*/ 54 h 74"/>
                <a:gd name="T24" fmla="*/ 8 w 65"/>
                <a:gd name="T25" fmla="*/ 66 h 74"/>
                <a:gd name="T26" fmla="*/ 16 w 65"/>
                <a:gd name="T27" fmla="*/ 61 h 74"/>
                <a:gd name="T28" fmla="*/ 21 w 65"/>
                <a:gd name="T29" fmla="*/ 73 h 74"/>
                <a:gd name="T30" fmla="*/ 62 w 65"/>
                <a:gd name="T31" fmla="*/ 38 h 74"/>
                <a:gd name="T32" fmla="*/ 62 w 65"/>
                <a:gd name="T33" fmla="*/ 38 h 74"/>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5"/>
                <a:gd name="T52" fmla="*/ 0 h 74"/>
                <a:gd name="T53" fmla="*/ 65 w 65"/>
                <a:gd name="T54" fmla="*/ 74 h 74"/>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5" h="74">
                  <a:moveTo>
                    <a:pt x="62" y="38"/>
                  </a:moveTo>
                  <a:lnTo>
                    <a:pt x="64" y="17"/>
                  </a:lnTo>
                  <a:lnTo>
                    <a:pt x="43" y="14"/>
                  </a:lnTo>
                  <a:lnTo>
                    <a:pt x="36" y="0"/>
                  </a:lnTo>
                  <a:lnTo>
                    <a:pt x="18" y="10"/>
                  </a:lnTo>
                  <a:lnTo>
                    <a:pt x="20" y="15"/>
                  </a:lnTo>
                  <a:lnTo>
                    <a:pt x="7" y="19"/>
                  </a:lnTo>
                  <a:lnTo>
                    <a:pt x="4" y="27"/>
                  </a:lnTo>
                  <a:lnTo>
                    <a:pt x="14" y="32"/>
                  </a:lnTo>
                  <a:lnTo>
                    <a:pt x="0" y="36"/>
                  </a:lnTo>
                  <a:lnTo>
                    <a:pt x="4" y="46"/>
                  </a:lnTo>
                  <a:lnTo>
                    <a:pt x="0" y="54"/>
                  </a:lnTo>
                  <a:lnTo>
                    <a:pt x="8" y="66"/>
                  </a:lnTo>
                  <a:lnTo>
                    <a:pt x="16" y="61"/>
                  </a:lnTo>
                  <a:lnTo>
                    <a:pt x="21" y="73"/>
                  </a:lnTo>
                  <a:lnTo>
                    <a:pt x="62" y="38"/>
                  </a:lnTo>
                </a:path>
              </a:pathLst>
            </a:custGeom>
            <a:solidFill>
              <a:srgbClr val="FFE1B0"/>
            </a:solidFill>
            <a:ln w="9207">
              <a:solidFill>
                <a:srgbClr val="FFE1B0"/>
              </a:solidFill>
              <a:round/>
              <a:headEnd/>
              <a:tailEnd/>
            </a:ln>
          </p:spPr>
          <p:txBody>
            <a:bodyPr lIns="0" tIns="0" rIns="0" bIns="0"/>
            <a:lstStyle/>
            <a:p>
              <a:endParaRPr lang="en-US"/>
            </a:p>
          </p:txBody>
        </p:sp>
        <p:sp>
          <p:nvSpPr>
            <p:cNvPr id="5675" name="Freeform 71"/>
            <p:cNvSpPr>
              <a:spLocks/>
            </p:cNvSpPr>
            <p:nvPr/>
          </p:nvSpPr>
          <p:spPr bwMode="auto">
            <a:xfrm>
              <a:off x="2451" y="1705"/>
              <a:ext cx="92" cy="83"/>
            </a:xfrm>
            <a:custGeom>
              <a:avLst/>
              <a:gdLst>
                <a:gd name="T0" fmla="*/ 0 w 92"/>
                <a:gd name="T1" fmla="*/ 41 h 83"/>
                <a:gd name="T2" fmla="*/ 5 w 92"/>
                <a:gd name="T3" fmla="*/ 14 h 83"/>
                <a:gd name="T4" fmla="*/ 33 w 92"/>
                <a:gd name="T5" fmla="*/ 12 h 83"/>
                <a:gd name="T6" fmla="*/ 47 w 92"/>
                <a:gd name="T7" fmla="*/ 0 h 83"/>
                <a:gd name="T8" fmla="*/ 53 w 92"/>
                <a:gd name="T9" fmla="*/ 11 h 83"/>
                <a:gd name="T10" fmla="*/ 48 w 92"/>
                <a:gd name="T11" fmla="*/ 20 h 83"/>
                <a:gd name="T12" fmla="*/ 70 w 92"/>
                <a:gd name="T13" fmla="*/ 17 h 83"/>
                <a:gd name="T14" fmla="*/ 75 w 92"/>
                <a:gd name="T15" fmla="*/ 47 h 83"/>
                <a:gd name="T16" fmla="*/ 91 w 92"/>
                <a:gd name="T17" fmla="*/ 54 h 83"/>
                <a:gd name="T18" fmla="*/ 83 w 92"/>
                <a:gd name="T19" fmla="*/ 66 h 83"/>
                <a:gd name="T20" fmla="*/ 69 w 92"/>
                <a:gd name="T21" fmla="*/ 50 h 83"/>
                <a:gd name="T22" fmla="*/ 46 w 92"/>
                <a:gd name="T23" fmla="*/ 54 h 83"/>
                <a:gd name="T24" fmla="*/ 37 w 92"/>
                <a:gd name="T25" fmla="*/ 43 h 83"/>
                <a:gd name="T26" fmla="*/ 47 w 92"/>
                <a:gd name="T27" fmla="*/ 41 h 83"/>
                <a:gd name="T28" fmla="*/ 44 w 92"/>
                <a:gd name="T29" fmla="*/ 27 h 83"/>
                <a:gd name="T30" fmla="*/ 33 w 92"/>
                <a:gd name="T31" fmla="*/ 38 h 83"/>
                <a:gd name="T32" fmla="*/ 24 w 92"/>
                <a:gd name="T33" fmla="*/ 33 h 83"/>
                <a:gd name="T34" fmla="*/ 51 w 92"/>
                <a:gd name="T35" fmla="*/ 69 h 83"/>
                <a:gd name="T36" fmla="*/ 34 w 92"/>
                <a:gd name="T37" fmla="*/ 82 h 83"/>
                <a:gd name="T38" fmla="*/ 0 w 92"/>
                <a:gd name="T39" fmla="*/ 41 h 83"/>
                <a:gd name="T40" fmla="*/ 0 w 92"/>
                <a:gd name="T41" fmla="*/ 41 h 8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92"/>
                <a:gd name="T64" fmla="*/ 0 h 83"/>
                <a:gd name="T65" fmla="*/ 92 w 92"/>
                <a:gd name="T66" fmla="*/ 83 h 83"/>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92" h="83">
                  <a:moveTo>
                    <a:pt x="0" y="41"/>
                  </a:moveTo>
                  <a:lnTo>
                    <a:pt x="5" y="14"/>
                  </a:lnTo>
                  <a:lnTo>
                    <a:pt x="33" y="12"/>
                  </a:lnTo>
                  <a:lnTo>
                    <a:pt x="47" y="0"/>
                  </a:lnTo>
                  <a:lnTo>
                    <a:pt x="53" y="11"/>
                  </a:lnTo>
                  <a:lnTo>
                    <a:pt x="48" y="20"/>
                  </a:lnTo>
                  <a:lnTo>
                    <a:pt x="70" y="17"/>
                  </a:lnTo>
                  <a:lnTo>
                    <a:pt x="75" y="47"/>
                  </a:lnTo>
                  <a:lnTo>
                    <a:pt x="91" y="54"/>
                  </a:lnTo>
                  <a:lnTo>
                    <a:pt x="83" y="66"/>
                  </a:lnTo>
                  <a:lnTo>
                    <a:pt x="69" y="50"/>
                  </a:lnTo>
                  <a:lnTo>
                    <a:pt x="46" y="54"/>
                  </a:lnTo>
                  <a:lnTo>
                    <a:pt x="37" y="43"/>
                  </a:lnTo>
                  <a:lnTo>
                    <a:pt x="47" y="41"/>
                  </a:lnTo>
                  <a:lnTo>
                    <a:pt x="44" y="27"/>
                  </a:lnTo>
                  <a:lnTo>
                    <a:pt x="33" y="38"/>
                  </a:lnTo>
                  <a:lnTo>
                    <a:pt x="24" y="33"/>
                  </a:lnTo>
                  <a:lnTo>
                    <a:pt x="51" y="69"/>
                  </a:lnTo>
                  <a:lnTo>
                    <a:pt x="34" y="82"/>
                  </a:lnTo>
                  <a:lnTo>
                    <a:pt x="0" y="41"/>
                  </a:lnTo>
                </a:path>
              </a:pathLst>
            </a:custGeom>
            <a:solidFill>
              <a:srgbClr val="FFE1B0"/>
            </a:solidFill>
            <a:ln w="9207">
              <a:solidFill>
                <a:srgbClr val="FFE1B0"/>
              </a:solidFill>
              <a:round/>
              <a:headEnd/>
              <a:tailEnd/>
            </a:ln>
          </p:spPr>
          <p:txBody>
            <a:bodyPr lIns="0" tIns="0" rIns="0" bIns="0"/>
            <a:lstStyle/>
            <a:p>
              <a:endParaRPr lang="en-US"/>
            </a:p>
          </p:txBody>
        </p:sp>
        <p:sp>
          <p:nvSpPr>
            <p:cNvPr id="5676" name="Freeform 72"/>
            <p:cNvSpPr>
              <a:spLocks/>
            </p:cNvSpPr>
            <p:nvPr/>
          </p:nvSpPr>
          <p:spPr bwMode="auto">
            <a:xfrm>
              <a:off x="2302" y="1738"/>
              <a:ext cx="55" cy="24"/>
            </a:xfrm>
            <a:custGeom>
              <a:avLst/>
              <a:gdLst>
                <a:gd name="T0" fmla="*/ 5 w 55"/>
                <a:gd name="T1" fmla="*/ 3 h 24"/>
                <a:gd name="T2" fmla="*/ 0 w 55"/>
                <a:gd name="T3" fmla="*/ 21 h 24"/>
                <a:gd name="T4" fmla="*/ 16 w 55"/>
                <a:gd name="T5" fmla="*/ 18 h 24"/>
                <a:gd name="T6" fmla="*/ 34 w 55"/>
                <a:gd name="T7" fmla="*/ 19 h 24"/>
                <a:gd name="T8" fmla="*/ 49 w 55"/>
                <a:gd name="T9" fmla="*/ 23 h 24"/>
                <a:gd name="T10" fmla="*/ 54 w 55"/>
                <a:gd name="T11" fmla="*/ 5 h 24"/>
                <a:gd name="T12" fmla="*/ 43 w 55"/>
                <a:gd name="T13" fmla="*/ 0 h 24"/>
                <a:gd name="T14" fmla="*/ 20 w 55"/>
                <a:gd name="T15" fmla="*/ 0 h 24"/>
                <a:gd name="T16" fmla="*/ 5 w 55"/>
                <a:gd name="T17" fmla="*/ 3 h 24"/>
                <a:gd name="T18" fmla="*/ 5 w 55"/>
                <a:gd name="T19" fmla="*/ 3 h 2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5"/>
                <a:gd name="T31" fmla="*/ 0 h 24"/>
                <a:gd name="T32" fmla="*/ 55 w 55"/>
                <a:gd name="T33" fmla="*/ 24 h 2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5" h="24">
                  <a:moveTo>
                    <a:pt x="5" y="3"/>
                  </a:moveTo>
                  <a:lnTo>
                    <a:pt x="0" y="21"/>
                  </a:lnTo>
                  <a:lnTo>
                    <a:pt x="16" y="18"/>
                  </a:lnTo>
                  <a:lnTo>
                    <a:pt x="34" y="19"/>
                  </a:lnTo>
                  <a:lnTo>
                    <a:pt x="49" y="23"/>
                  </a:lnTo>
                  <a:lnTo>
                    <a:pt x="54" y="5"/>
                  </a:lnTo>
                  <a:lnTo>
                    <a:pt x="43" y="0"/>
                  </a:lnTo>
                  <a:lnTo>
                    <a:pt x="20" y="0"/>
                  </a:lnTo>
                  <a:lnTo>
                    <a:pt x="5" y="3"/>
                  </a:lnTo>
                </a:path>
              </a:pathLst>
            </a:custGeom>
            <a:solidFill>
              <a:srgbClr val="FFFFFF"/>
            </a:solidFill>
            <a:ln w="9207">
              <a:solidFill>
                <a:srgbClr val="FFFFFF"/>
              </a:solidFill>
              <a:round/>
              <a:headEnd/>
              <a:tailEnd/>
            </a:ln>
          </p:spPr>
          <p:txBody>
            <a:bodyPr lIns="0" tIns="0" rIns="0" bIns="0"/>
            <a:lstStyle/>
            <a:p>
              <a:endParaRPr lang="en-US"/>
            </a:p>
          </p:txBody>
        </p:sp>
        <p:sp>
          <p:nvSpPr>
            <p:cNvPr id="5677" name="Freeform 73"/>
            <p:cNvSpPr>
              <a:spLocks/>
            </p:cNvSpPr>
            <p:nvPr/>
          </p:nvSpPr>
          <p:spPr bwMode="auto">
            <a:xfrm>
              <a:off x="2438" y="1672"/>
              <a:ext cx="33" cy="35"/>
            </a:xfrm>
            <a:custGeom>
              <a:avLst/>
              <a:gdLst>
                <a:gd name="T0" fmla="*/ 0 w 33"/>
                <a:gd name="T1" fmla="*/ 0 h 35"/>
                <a:gd name="T2" fmla="*/ 32 w 33"/>
                <a:gd name="T3" fmla="*/ 15 h 35"/>
                <a:gd name="T4" fmla="*/ 29 w 33"/>
                <a:gd name="T5" fmla="*/ 27 h 35"/>
                <a:gd name="T6" fmla="*/ 18 w 33"/>
                <a:gd name="T7" fmla="*/ 26 h 35"/>
                <a:gd name="T8" fmla="*/ 18 w 33"/>
                <a:gd name="T9" fmla="*/ 34 h 35"/>
                <a:gd name="T10" fmla="*/ 11 w 33"/>
                <a:gd name="T11" fmla="*/ 28 h 35"/>
                <a:gd name="T12" fmla="*/ 1 w 33"/>
                <a:gd name="T13" fmla="*/ 7 h 35"/>
                <a:gd name="T14" fmla="*/ 0 w 33"/>
                <a:gd name="T15" fmla="*/ 0 h 35"/>
                <a:gd name="T16" fmla="*/ 0 w 33"/>
                <a:gd name="T17" fmla="*/ 0 h 3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3"/>
                <a:gd name="T28" fmla="*/ 0 h 35"/>
                <a:gd name="T29" fmla="*/ 33 w 33"/>
                <a:gd name="T30" fmla="*/ 35 h 3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3" h="35">
                  <a:moveTo>
                    <a:pt x="0" y="0"/>
                  </a:moveTo>
                  <a:lnTo>
                    <a:pt x="32" y="15"/>
                  </a:lnTo>
                  <a:lnTo>
                    <a:pt x="29" y="27"/>
                  </a:lnTo>
                  <a:lnTo>
                    <a:pt x="18" y="26"/>
                  </a:lnTo>
                  <a:lnTo>
                    <a:pt x="18" y="34"/>
                  </a:lnTo>
                  <a:lnTo>
                    <a:pt x="11" y="28"/>
                  </a:lnTo>
                  <a:lnTo>
                    <a:pt x="1" y="7"/>
                  </a:lnTo>
                  <a:lnTo>
                    <a:pt x="0" y="0"/>
                  </a:lnTo>
                </a:path>
              </a:pathLst>
            </a:custGeom>
            <a:solidFill>
              <a:srgbClr val="FFFFFF"/>
            </a:solidFill>
            <a:ln w="9207">
              <a:solidFill>
                <a:srgbClr val="FFFFFF"/>
              </a:solidFill>
              <a:round/>
              <a:headEnd/>
              <a:tailEnd/>
            </a:ln>
          </p:spPr>
          <p:txBody>
            <a:bodyPr lIns="0" tIns="0" rIns="0" bIns="0"/>
            <a:lstStyle/>
            <a:p>
              <a:endParaRPr lang="en-US"/>
            </a:p>
          </p:txBody>
        </p:sp>
        <p:sp>
          <p:nvSpPr>
            <p:cNvPr id="5678" name="Freeform 74"/>
            <p:cNvSpPr>
              <a:spLocks/>
            </p:cNvSpPr>
            <p:nvPr/>
          </p:nvSpPr>
          <p:spPr bwMode="auto">
            <a:xfrm>
              <a:off x="2047" y="1712"/>
              <a:ext cx="152" cy="192"/>
            </a:xfrm>
            <a:custGeom>
              <a:avLst/>
              <a:gdLst>
                <a:gd name="T0" fmla="*/ 103 w 152"/>
                <a:gd name="T1" fmla="*/ 2 h 192"/>
                <a:gd name="T2" fmla="*/ 114 w 152"/>
                <a:gd name="T3" fmla="*/ 57 h 192"/>
                <a:gd name="T4" fmla="*/ 151 w 152"/>
                <a:gd name="T5" fmla="*/ 111 h 192"/>
                <a:gd name="T6" fmla="*/ 127 w 152"/>
                <a:gd name="T7" fmla="*/ 128 h 192"/>
                <a:gd name="T8" fmla="*/ 105 w 152"/>
                <a:gd name="T9" fmla="*/ 178 h 192"/>
                <a:gd name="T10" fmla="*/ 103 w 152"/>
                <a:gd name="T11" fmla="*/ 191 h 192"/>
                <a:gd name="T12" fmla="*/ 34 w 152"/>
                <a:gd name="T13" fmla="*/ 162 h 192"/>
                <a:gd name="T14" fmla="*/ 0 w 152"/>
                <a:gd name="T15" fmla="*/ 130 h 192"/>
                <a:gd name="T16" fmla="*/ 42 w 152"/>
                <a:gd name="T17" fmla="*/ 85 h 192"/>
                <a:gd name="T18" fmla="*/ 31 w 152"/>
                <a:gd name="T19" fmla="*/ 45 h 192"/>
                <a:gd name="T20" fmla="*/ 100 w 152"/>
                <a:gd name="T21" fmla="*/ 0 h 192"/>
                <a:gd name="T22" fmla="*/ 103 w 152"/>
                <a:gd name="T23" fmla="*/ 2 h 192"/>
                <a:gd name="T24" fmla="*/ 103 w 152"/>
                <a:gd name="T25" fmla="*/ 2 h 19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52"/>
                <a:gd name="T40" fmla="*/ 0 h 192"/>
                <a:gd name="T41" fmla="*/ 152 w 152"/>
                <a:gd name="T42" fmla="*/ 192 h 19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52" h="192">
                  <a:moveTo>
                    <a:pt x="103" y="2"/>
                  </a:moveTo>
                  <a:lnTo>
                    <a:pt x="114" y="57"/>
                  </a:lnTo>
                  <a:lnTo>
                    <a:pt x="151" y="111"/>
                  </a:lnTo>
                  <a:lnTo>
                    <a:pt x="127" y="128"/>
                  </a:lnTo>
                  <a:lnTo>
                    <a:pt x="105" y="178"/>
                  </a:lnTo>
                  <a:lnTo>
                    <a:pt x="103" y="191"/>
                  </a:lnTo>
                  <a:lnTo>
                    <a:pt x="34" y="162"/>
                  </a:lnTo>
                  <a:lnTo>
                    <a:pt x="0" y="130"/>
                  </a:lnTo>
                  <a:lnTo>
                    <a:pt x="42" y="85"/>
                  </a:lnTo>
                  <a:lnTo>
                    <a:pt x="31" y="45"/>
                  </a:lnTo>
                  <a:lnTo>
                    <a:pt x="100" y="0"/>
                  </a:lnTo>
                  <a:lnTo>
                    <a:pt x="103" y="2"/>
                  </a:lnTo>
                </a:path>
              </a:pathLst>
            </a:custGeom>
            <a:solidFill>
              <a:srgbClr val="FFFFFF"/>
            </a:solidFill>
            <a:ln w="9207">
              <a:solidFill>
                <a:srgbClr val="FFFFFF"/>
              </a:solidFill>
              <a:round/>
              <a:headEnd/>
              <a:tailEnd/>
            </a:ln>
          </p:spPr>
          <p:txBody>
            <a:bodyPr lIns="0" tIns="0" rIns="0" bIns="0"/>
            <a:lstStyle/>
            <a:p>
              <a:endParaRPr lang="en-US"/>
            </a:p>
          </p:txBody>
        </p:sp>
        <p:sp>
          <p:nvSpPr>
            <p:cNvPr id="5679" name="Freeform 75"/>
            <p:cNvSpPr>
              <a:spLocks/>
            </p:cNvSpPr>
            <p:nvPr/>
          </p:nvSpPr>
          <p:spPr bwMode="auto">
            <a:xfrm>
              <a:off x="2237" y="1774"/>
              <a:ext cx="136" cy="101"/>
            </a:xfrm>
            <a:custGeom>
              <a:avLst/>
              <a:gdLst>
                <a:gd name="T0" fmla="*/ 101 w 136"/>
                <a:gd name="T1" fmla="*/ 30 h 101"/>
                <a:gd name="T2" fmla="*/ 65 w 136"/>
                <a:gd name="T3" fmla="*/ 60 h 101"/>
                <a:gd name="T4" fmla="*/ 54 w 136"/>
                <a:gd name="T5" fmla="*/ 70 h 101"/>
                <a:gd name="T6" fmla="*/ 46 w 136"/>
                <a:gd name="T7" fmla="*/ 33 h 101"/>
                <a:gd name="T8" fmla="*/ 54 w 136"/>
                <a:gd name="T9" fmla="*/ 0 h 101"/>
                <a:gd name="T10" fmla="*/ 38 w 136"/>
                <a:gd name="T11" fmla="*/ 14 h 101"/>
                <a:gd name="T12" fmla="*/ 7 w 136"/>
                <a:gd name="T13" fmla="*/ 68 h 101"/>
                <a:gd name="T14" fmla="*/ 0 w 136"/>
                <a:gd name="T15" fmla="*/ 100 h 101"/>
                <a:gd name="T16" fmla="*/ 134 w 136"/>
                <a:gd name="T17" fmla="*/ 100 h 101"/>
                <a:gd name="T18" fmla="*/ 135 w 136"/>
                <a:gd name="T19" fmla="*/ 7 h 101"/>
                <a:gd name="T20" fmla="*/ 101 w 136"/>
                <a:gd name="T21" fmla="*/ 30 h 101"/>
                <a:gd name="T22" fmla="*/ 101 w 136"/>
                <a:gd name="T23" fmla="*/ 30 h 10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36"/>
                <a:gd name="T37" fmla="*/ 0 h 101"/>
                <a:gd name="T38" fmla="*/ 136 w 136"/>
                <a:gd name="T39" fmla="*/ 101 h 10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36" h="101">
                  <a:moveTo>
                    <a:pt x="101" y="30"/>
                  </a:moveTo>
                  <a:lnTo>
                    <a:pt x="65" y="60"/>
                  </a:lnTo>
                  <a:lnTo>
                    <a:pt x="54" y="70"/>
                  </a:lnTo>
                  <a:lnTo>
                    <a:pt x="46" y="33"/>
                  </a:lnTo>
                  <a:lnTo>
                    <a:pt x="54" y="0"/>
                  </a:lnTo>
                  <a:lnTo>
                    <a:pt x="38" y="14"/>
                  </a:lnTo>
                  <a:lnTo>
                    <a:pt x="7" y="68"/>
                  </a:lnTo>
                  <a:lnTo>
                    <a:pt x="0" y="100"/>
                  </a:lnTo>
                  <a:lnTo>
                    <a:pt x="134" y="100"/>
                  </a:lnTo>
                  <a:lnTo>
                    <a:pt x="135" y="7"/>
                  </a:lnTo>
                  <a:lnTo>
                    <a:pt x="101" y="30"/>
                  </a:lnTo>
                </a:path>
              </a:pathLst>
            </a:custGeom>
            <a:solidFill>
              <a:srgbClr val="FFFFFF"/>
            </a:solidFill>
            <a:ln w="9207">
              <a:solidFill>
                <a:srgbClr val="FFFFFF"/>
              </a:solidFill>
              <a:round/>
              <a:headEnd/>
              <a:tailEnd/>
            </a:ln>
          </p:spPr>
          <p:txBody>
            <a:bodyPr lIns="0" tIns="0" rIns="0" bIns="0"/>
            <a:lstStyle/>
            <a:p>
              <a:endParaRPr lang="en-US"/>
            </a:p>
          </p:txBody>
        </p:sp>
        <p:sp>
          <p:nvSpPr>
            <p:cNvPr id="5680" name="Freeform 76"/>
            <p:cNvSpPr>
              <a:spLocks/>
            </p:cNvSpPr>
            <p:nvPr/>
          </p:nvSpPr>
          <p:spPr bwMode="auto">
            <a:xfrm>
              <a:off x="2187" y="1743"/>
              <a:ext cx="63" cy="57"/>
            </a:xfrm>
            <a:custGeom>
              <a:avLst/>
              <a:gdLst>
                <a:gd name="T0" fmla="*/ 43 w 63"/>
                <a:gd name="T1" fmla="*/ 0 h 57"/>
                <a:gd name="T2" fmla="*/ 62 w 63"/>
                <a:gd name="T3" fmla="*/ 6 h 57"/>
                <a:gd name="T4" fmla="*/ 21 w 63"/>
                <a:gd name="T5" fmla="*/ 56 h 57"/>
                <a:gd name="T6" fmla="*/ 0 w 63"/>
                <a:gd name="T7" fmla="*/ 38 h 57"/>
                <a:gd name="T8" fmla="*/ 43 w 63"/>
                <a:gd name="T9" fmla="*/ 0 h 57"/>
                <a:gd name="T10" fmla="*/ 43 w 63"/>
                <a:gd name="T11" fmla="*/ 0 h 57"/>
                <a:gd name="T12" fmla="*/ 0 60000 65536"/>
                <a:gd name="T13" fmla="*/ 0 60000 65536"/>
                <a:gd name="T14" fmla="*/ 0 60000 65536"/>
                <a:gd name="T15" fmla="*/ 0 60000 65536"/>
                <a:gd name="T16" fmla="*/ 0 60000 65536"/>
                <a:gd name="T17" fmla="*/ 0 60000 65536"/>
                <a:gd name="T18" fmla="*/ 0 w 63"/>
                <a:gd name="T19" fmla="*/ 0 h 57"/>
                <a:gd name="T20" fmla="*/ 63 w 63"/>
                <a:gd name="T21" fmla="*/ 57 h 57"/>
              </a:gdLst>
              <a:ahLst/>
              <a:cxnLst>
                <a:cxn ang="T12">
                  <a:pos x="T0" y="T1"/>
                </a:cxn>
                <a:cxn ang="T13">
                  <a:pos x="T2" y="T3"/>
                </a:cxn>
                <a:cxn ang="T14">
                  <a:pos x="T4" y="T5"/>
                </a:cxn>
                <a:cxn ang="T15">
                  <a:pos x="T6" y="T7"/>
                </a:cxn>
                <a:cxn ang="T16">
                  <a:pos x="T8" y="T9"/>
                </a:cxn>
                <a:cxn ang="T17">
                  <a:pos x="T10" y="T11"/>
                </a:cxn>
              </a:cxnLst>
              <a:rect l="T18" t="T19" r="T20" b="T21"/>
              <a:pathLst>
                <a:path w="63" h="57">
                  <a:moveTo>
                    <a:pt x="43" y="0"/>
                  </a:moveTo>
                  <a:lnTo>
                    <a:pt x="62" y="6"/>
                  </a:lnTo>
                  <a:lnTo>
                    <a:pt x="21" y="56"/>
                  </a:lnTo>
                  <a:lnTo>
                    <a:pt x="0" y="38"/>
                  </a:lnTo>
                  <a:lnTo>
                    <a:pt x="43" y="0"/>
                  </a:lnTo>
                </a:path>
              </a:pathLst>
            </a:custGeom>
            <a:solidFill>
              <a:srgbClr val="FFFFFF"/>
            </a:solidFill>
            <a:ln w="9207">
              <a:solidFill>
                <a:srgbClr val="FFFFFF"/>
              </a:solidFill>
              <a:round/>
              <a:headEnd/>
              <a:tailEnd/>
            </a:ln>
          </p:spPr>
          <p:txBody>
            <a:bodyPr lIns="0" tIns="0" rIns="0" bIns="0"/>
            <a:lstStyle/>
            <a:p>
              <a:endParaRPr lang="en-US"/>
            </a:p>
          </p:txBody>
        </p:sp>
        <p:sp>
          <p:nvSpPr>
            <p:cNvPr id="5681" name="Freeform 77"/>
            <p:cNvSpPr>
              <a:spLocks/>
            </p:cNvSpPr>
            <p:nvPr/>
          </p:nvSpPr>
          <p:spPr bwMode="auto">
            <a:xfrm>
              <a:off x="2441" y="1746"/>
              <a:ext cx="50" cy="59"/>
            </a:xfrm>
            <a:custGeom>
              <a:avLst/>
              <a:gdLst>
                <a:gd name="T0" fmla="*/ 12 w 50"/>
                <a:gd name="T1" fmla="*/ 0 h 59"/>
                <a:gd name="T2" fmla="*/ 0 w 50"/>
                <a:gd name="T3" fmla="*/ 13 h 59"/>
                <a:gd name="T4" fmla="*/ 31 w 50"/>
                <a:gd name="T5" fmla="*/ 58 h 59"/>
                <a:gd name="T6" fmla="*/ 49 w 50"/>
                <a:gd name="T7" fmla="*/ 45 h 59"/>
                <a:gd name="T8" fmla="*/ 12 w 50"/>
                <a:gd name="T9" fmla="*/ 0 h 59"/>
                <a:gd name="T10" fmla="*/ 12 w 50"/>
                <a:gd name="T11" fmla="*/ 0 h 59"/>
                <a:gd name="T12" fmla="*/ 0 60000 65536"/>
                <a:gd name="T13" fmla="*/ 0 60000 65536"/>
                <a:gd name="T14" fmla="*/ 0 60000 65536"/>
                <a:gd name="T15" fmla="*/ 0 60000 65536"/>
                <a:gd name="T16" fmla="*/ 0 60000 65536"/>
                <a:gd name="T17" fmla="*/ 0 60000 65536"/>
                <a:gd name="T18" fmla="*/ 0 w 50"/>
                <a:gd name="T19" fmla="*/ 0 h 59"/>
                <a:gd name="T20" fmla="*/ 50 w 50"/>
                <a:gd name="T21" fmla="*/ 59 h 59"/>
              </a:gdLst>
              <a:ahLst/>
              <a:cxnLst>
                <a:cxn ang="T12">
                  <a:pos x="T0" y="T1"/>
                </a:cxn>
                <a:cxn ang="T13">
                  <a:pos x="T2" y="T3"/>
                </a:cxn>
                <a:cxn ang="T14">
                  <a:pos x="T4" y="T5"/>
                </a:cxn>
                <a:cxn ang="T15">
                  <a:pos x="T6" y="T7"/>
                </a:cxn>
                <a:cxn ang="T16">
                  <a:pos x="T8" y="T9"/>
                </a:cxn>
                <a:cxn ang="T17">
                  <a:pos x="T10" y="T11"/>
                </a:cxn>
              </a:cxnLst>
              <a:rect l="T18" t="T19" r="T20" b="T21"/>
              <a:pathLst>
                <a:path w="50" h="59">
                  <a:moveTo>
                    <a:pt x="12" y="0"/>
                  </a:moveTo>
                  <a:lnTo>
                    <a:pt x="0" y="13"/>
                  </a:lnTo>
                  <a:lnTo>
                    <a:pt x="31" y="58"/>
                  </a:lnTo>
                  <a:lnTo>
                    <a:pt x="49" y="45"/>
                  </a:lnTo>
                  <a:lnTo>
                    <a:pt x="12" y="0"/>
                  </a:lnTo>
                </a:path>
              </a:pathLst>
            </a:custGeom>
            <a:solidFill>
              <a:srgbClr val="FFFFFF"/>
            </a:solidFill>
            <a:ln w="9207">
              <a:solidFill>
                <a:srgbClr val="FFFFFF"/>
              </a:solidFill>
              <a:round/>
              <a:headEnd/>
              <a:tailEnd/>
            </a:ln>
          </p:spPr>
          <p:txBody>
            <a:bodyPr lIns="0" tIns="0" rIns="0" bIns="0"/>
            <a:lstStyle/>
            <a:p>
              <a:endParaRPr lang="en-US"/>
            </a:p>
          </p:txBody>
        </p:sp>
        <p:sp>
          <p:nvSpPr>
            <p:cNvPr id="5682" name="Freeform 78"/>
            <p:cNvSpPr>
              <a:spLocks/>
            </p:cNvSpPr>
            <p:nvPr/>
          </p:nvSpPr>
          <p:spPr bwMode="auto">
            <a:xfrm>
              <a:off x="2436" y="1788"/>
              <a:ext cx="149" cy="138"/>
            </a:xfrm>
            <a:custGeom>
              <a:avLst/>
              <a:gdLst>
                <a:gd name="T0" fmla="*/ 74 w 149"/>
                <a:gd name="T1" fmla="*/ 6 h 138"/>
                <a:gd name="T2" fmla="*/ 41 w 149"/>
                <a:gd name="T3" fmla="*/ 42 h 138"/>
                <a:gd name="T4" fmla="*/ 0 w 149"/>
                <a:gd name="T5" fmla="*/ 70 h 138"/>
                <a:gd name="T6" fmla="*/ 25 w 149"/>
                <a:gd name="T7" fmla="*/ 102 h 138"/>
                <a:gd name="T8" fmla="*/ 41 w 149"/>
                <a:gd name="T9" fmla="*/ 137 h 138"/>
                <a:gd name="T10" fmla="*/ 148 w 149"/>
                <a:gd name="T11" fmla="*/ 56 h 138"/>
                <a:gd name="T12" fmla="*/ 95 w 149"/>
                <a:gd name="T13" fmla="*/ 0 h 138"/>
                <a:gd name="T14" fmla="*/ 86 w 149"/>
                <a:gd name="T15" fmla="*/ 9 h 138"/>
                <a:gd name="T16" fmla="*/ 74 w 149"/>
                <a:gd name="T17" fmla="*/ 6 h 138"/>
                <a:gd name="T18" fmla="*/ 74 w 149"/>
                <a:gd name="T19" fmla="*/ 6 h 13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49"/>
                <a:gd name="T31" fmla="*/ 0 h 138"/>
                <a:gd name="T32" fmla="*/ 149 w 149"/>
                <a:gd name="T33" fmla="*/ 138 h 13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49" h="138">
                  <a:moveTo>
                    <a:pt x="74" y="6"/>
                  </a:moveTo>
                  <a:lnTo>
                    <a:pt x="41" y="42"/>
                  </a:lnTo>
                  <a:lnTo>
                    <a:pt x="0" y="70"/>
                  </a:lnTo>
                  <a:lnTo>
                    <a:pt x="25" y="102"/>
                  </a:lnTo>
                  <a:lnTo>
                    <a:pt x="41" y="137"/>
                  </a:lnTo>
                  <a:lnTo>
                    <a:pt x="148" y="56"/>
                  </a:lnTo>
                  <a:lnTo>
                    <a:pt x="95" y="0"/>
                  </a:lnTo>
                  <a:lnTo>
                    <a:pt x="86" y="9"/>
                  </a:lnTo>
                  <a:lnTo>
                    <a:pt x="74" y="6"/>
                  </a:lnTo>
                </a:path>
              </a:pathLst>
            </a:custGeom>
            <a:solidFill>
              <a:srgbClr val="FFFFFF"/>
            </a:solidFill>
            <a:ln w="9207">
              <a:solidFill>
                <a:srgbClr val="FFFFFF"/>
              </a:solidFill>
              <a:round/>
              <a:headEnd/>
              <a:tailEnd/>
            </a:ln>
          </p:spPr>
          <p:txBody>
            <a:bodyPr lIns="0" tIns="0" rIns="0" bIns="0"/>
            <a:lstStyle/>
            <a:p>
              <a:endParaRPr lang="en-US"/>
            </a:p>
          </p:txBody>
        </p:sp>
        <p:sp>
          <p:nvSpPr>
            <p:cNvPr id="5683" name="Freeform 79"/>
            <p:cNvSpPr>
              <a:spLocks/>
            </p:cNvSpPr>
            <p:nvPr/>
          </p:nvSpPr>
          <p:spPr bwMode="auto">
            <a:xfrm>
              <a:off x="2094" y="1951"/>
              <a:ext cx="214" cy="98"/>
            </a:xfrm>
            <a:custGeom>
              <a:avLst/>
              <a:gdLst>
                <a:gd name="T0" fmla="*/ 109 w 214"/>
                <a:gd name="T1" fmla="*/ 0 h 98"/>
                <a:gd name="T2" fmla="*/ 46 w 214"/>
                <a:gd name="T3" fmla="*/ 24 h 98"/>
                <a:gd name="T4" fmla="*/ 0 w 214"/>
                <a:gd name="T5" fmla="*/ 57 h 98"/>
                <a:gd name="T6" fmla="*/ 20 w 214"/>
                <a:gd name="T7" fmla="*/ 60 h 98"/>
                <a:gd name="T8" fmla="*/ 13 w 214"/>
                <a:gd name="T9" fmla="*/ 62 h 98"/>
                <a:gd name="T10" fmla="*/ 115 w 214"/>
                <a:gd name="T11" fmla="*/ 97 h 98"/>
                <a:gd name="T12" fmla="*/ 202 w 214"/>
                <a:gd name="T13" fmla="*/ 54 h 98"/>
                <a:gd name="T14" fmla="*/ 181 w 214"/>
                <a:gd name="T15" fmla="*/ 47 h 98"/>
                <a:gd name="T16" fmla="*/ 213 w 214"/>
                <a:gd name="T17" fmla="*/ 34 h 98"/>
                <a:gd name="T18" fmla="*/ 122 w 214"/>
                <a:gd name="T19" fmla="*/ 3 h 98"/>
                <a:gd name="T20" fmla="*/ 109 w 214"/>
                <a:gd name="T21" fmla="*/ 0 h 98"/>
                <a:gd name="T22" fmla="*/ 109 w 214"/>
                <a:gd name="T23" fmla="*/ 0 h 9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14"/>
                <a:gd name="T37" fmla="*/ 0 h 98"/>
                <a:gd name="T38" fmla="*/ 214 w 214"/>
                <a:gd name="T39" fmla="*/ 98 h 98"/>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14" h="98">
                  <a:moveTo>
                    <a:pt x="109" y="0"/>
                  </a:moveTo>
                  <a:lnTo>
                    <a:pt x="46" y="24"/>
                  </a:lnTo>
                  <a:lnTo>
                    <a:pt x="0" y="57"/>
                  </a:lnTo>
                  <a:lnTo>
                    <a:pt x="20" y="60"/>
                  </a:lnTo>
                  <a:lnTo>
                    <a:pt x="13" y="62"/>
                  </a:lnTo>
                  <a:lnTo>
                    <a:pt x="115" y="97"/>
                  </a:lnTo>
                  <a:lnTo>
                    <a:pt x="202" y="54"/>
                  </a:lnTo>
                  <a:lnTo>
                    <a:pt x="181" y="47"/>
                  </a:lnTo>
                  <a:lnTo>
                    <a:pt x="213" y="34"/>
                  </a:lnTo>
                  <a:lnTo>
                    <a:pt x="122" y="3"/>
                  </a:lnTo>
                  <a:lnTo>
                    <a:pt x="109" y="0"/>
                  </a:lnTo>
                </a:path>
              </a:pathLst>
            </a:custGeom>
            <a:solidFill>
              <a:srgbClr val="FFFFFF"/>
            </a:solidFill>
            <a:ln w="9207">
              <a:solidFill>
                <a:srgbClr val="FFFFFF"/>
              </a:solidFill>
              <a:round/>
              <a:headEnd/>
              <a:tailEnd/>
            </a:ln>
          </p:spPr>
          <p:txBody>
            <a:bodyPr lIns="0" tIns="0" rIns="0" bIns="0"/>
            <a:lstStyle/>
            <a:p>
              <a:endParaRPr lang="en-US"/>
            </a:p>
          </p:txBody>
        </p:sp>
        <p:sp>
          <p:nvSpPr>
            <p:cNvPr id="5684" name="Freeform 80"/>
            <p:cNvSpPr>
              <a:spLocks/>
            </p:cNvSpPr>
            <p:nvPr/>
          </p:nvSpPr>
          <p:spPr bwMode="auto">
            <a:xfrm>
              <a:off x="2124" y="1749"/>
              <a:ext cx="353" cy="282"/>
            </a:xfrm>
            <a:custGeom>
              <a:avLst/>
              <a:gdLst>
                <a:gd name="T0" fmla="*/ 147 w 353"/>
                <a:gd name="T1" fmla="*/ 51 h 282"/>
                <a:gd name="T2" fmla="*/ 122 w 353"/>
                <a:gd name="T3" fmla="*/ 106 h 282"/>
                <a:gd name="T4" fmla="*/ 135 w 353"/>
                <a:gd name="T5" fmla="*/ 117 h 282"/>
                <a:gd name="T6" fmla="*/ 172 w 353"/>
                <a:gd name="T7" fmla="*/ 95 h 282"/>
                <a:gd name="T8" fmla="*/ 156 w 353"/>
                <a:gd name="T9" fmla="*/ 50 h 282"/>
                <a:gd name="T10" fmla="*/ 174 w 353"/>
                <a:gd name="T11" fmla="*/ 93 h 282"/>
                <a:gd name="T12" fmla="*/ 172 w 353"/>
                <a:gd name="T13" fmla="*/ 105 h 282"/>
                <a:gd name="T14" fmla="*/ 201 w 353"/>
                <a:gd name="T15" fmla="*/ 115 h 282"/>
                <a:gd name="T16" fmla="*/ 233 w 353"/>
                <a:gd name="T17" fmla="*/ 87 h 282"/>
                <a:gd name="T18" fmla="*/ 246 w 353"/>
                <a:gd name="T19" fmla="*/ 38 h 282"/>
                <a:gd name="T20" fmla="*/ 283 w 353"/>
                <a:gd name="T21" fmla="*/ 20 h 282"/>
                <a:gd name="T22" fmla="*/ 339 w 353"/>
                <a:gd name="T23" fmla="*/ 28 h 282"/>
                <a:gd name="T24" fmla="*/ 350 w 353"/>
                <a:gd name="T25" fmla="*/ 55 h 282"/>
                <a:gd name="T26" fmla="*/ 309 w 353"/>
                <a:gd name="T27" fmla="*/ 71 h 282"/>
                <a:gd name="T28" fmla="*/ 329 w 353"/>
                <a:gd name="T29" fmla="*/ 97 h 282"/>
                <a:gd name="T30" fmla="*/ 313 w 353"/>
                <a:gd name="T31" fmla="*/ 114 h 282"/>
                <a:gd name="T32" fmla="*/ 330 w 353"/>
                <a:gd name="T33" fmla="*/ 134 h 282"/>
                <a:gd name="T34" fmla="*/ 285 w 353"/>
                <a:gd name="T35" fmla="*/ 168 h 282"/>
                <a:gd name="T36" fmla="*/ 306 w 353"/>
                <a:gd name="T37" fmla="*/ 217 h 282"/>
                <a:gd name="T38" fmla="*/ 319 w 353"/>
                <a:gd name="T39" fmla="*/ 212 h 282"/>
                <a:gd name="T40" fmla="*/ 348 w 353"/>
                <a:gd name="T41" fmla="*/ 196 h 282"/>
                <a:gd name="T42" fmla="*/ 316 w 353"/>
                <a:gd name="T43" fmla="*/ 238 h 282"/>
                <a:gd name="T44" fmla="*/ 276 w 353"/>
                <a:gd name="T45" fmla="*/ 280 h 282"/>
                <a:gd name="T46" fmla="*/ 265 w 353"/>
                <a:gd name="T47" fmla="*/ 266 h 282"/>
                <a:gd name="T48" fmla="*/ 244 w 353"/>
                <a:gd name="T49" fmla="*/ 280 h 282"/>
                <a:gd name="T50" fmla="*/ 228 w 353"/>
                <a:gd name="T51" fmla="*/ 243 h 282"/>
                <a:gd name="T52" fmla="*/ 190 w 353"/>
                <a:gd name="T53" fmla="*/ 184 h 282"/>
                <a:gd name="T54" fmla="*/ 163 w 353"/>
                <a:gd name="T55" fmla="*/ 188 h 282"/>
                <a:gd name="T56" fmla="*/ 123 w 353"/>
                <a:gd name="T57" fmla="*/ 221 h 282"/>
                <a:gd name="T58" fmla="*/ 80 w 353"/>
                <a:gd name="T59" fmla="*/ 211 h 282"/>
                <a:gd name="T60" fmla="*/ 31 w 353"/>
                <a:gd name="T61" fmla="*/ 226 h 282"/>
                <a:gd name="T62" fmla="*/ 0 w 353"/>
                <a:gd name="T63" fmla="*/ 179 h 282"/>
                <a:gd name="T64" fmla="*/ 29 w 353"/>
                <a:gd name="T65" fmla="*/ 197 h 282"/>
                <a:gd name="T66" fmla="*/ 72 w 353"/>
                <a:gd name="T67" fmla="*/ 153 h 282"/>
                <a:gd name="T68" fmla="*/ 45 w 353"/>
                <a:gd name="T69" fmla="*/ 133 h 282"/>
                <a:gd name="T70" fmla="*/ 116 w 353"/>
                <a:gd name="T71" fmla="*/ 71 h 282"/>
                <a:gd name="T72" fmla="*/ 112 w 353"/>
                <a:gd name="T73" fmla="*/ 67 h 282"/>
                <a:gd name="T74" fmla="*/ 98 w 353"/>
                <a:gd name="T75" fmla="*/ 28 h 282"/>
                <a:gd name="T76" fmla="*/ 122 w 353"/>
                <a:gd name="T77" fmla="*/ 0 h 282"/>
                <a:gd name="T78" fmla="*/ 143 w 353"/>
                <a:gd name="T79" fmla="*/ 38 h 282"/>
                <a:gd name="T80" fmla="*/ 162 w 353"/>
                <a:gd name="T81" fmla="*/ 25 h 28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353"/>
                <a:gd name="T124" fmla="*/ 0 h 282"/>
                <a:gd name="T125" fmla="*/ 353 w 353"/>
                <a:gd name="T126" fmla="*/ 282 h 282"/>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353" h="282">
                  <a:moveTo>
                    <a:pt x="162" y="25"/>
                  </a:moveTo>
                  <a:lnTo>
                    <a:pt x="147" y="51"/>
                  </a:lnTo>
                  <a:lnTo>
                    <a:pt x="135" y="75"/>
                  </a:lnTo>
                  <a:lnTo>
                    <a:pt x="122" y="106"/>
                  </a:lnTo>
                  <a:lnTo>
                    <a:pt x="119" y="121"/>
                  </a:lnTo>
                  <a:lnTo>
                    <a:pt x="135" y="117"/>
                  </a:lnTo>
                  <a:lnTo>
                    <a:pt x="147" y="115"/>
                  </a:lnTo>
                  <a:lnTo>
                    <a:pt x="172" y="95"/>
                  </a:lnTo>
                  <a:lnTo>
                    <a:pt x="135" y="106"/>
                  </a:lnTo>
                  <a:lnTo>
                    <a:pt x="156" y="50"/>
                  </a:lnTo>
                  <a:lnTo>
                    <a:pt x="138" y="102"/>
                  </a:lnTo>
                  <a:lnTo>
                    <a:pt x="174" y="93"/>
                  </a:lnTo>
                  <a:lnTo>
                    <a:pt x="180" y="99"/>
                  </a:lnTo>
                  <a:lnTo>
                    <a:pt x="172" y="105"/>
                  </a:lnTo>
                  <a:lnTo>
                    <a:pt x="165" y="119"/>
                  </a:lnTo>
                  <a:lnTo>
                    <a:pt x="201" y="115"/>
                  </a:lnTo>
                  <a:lnTo>
                    <a:pt x="235" y="117"/>
                  </a:lnTo>
                  <a:lnTo>
                    <a:pt x="233" y="87"/>
                  </a:lnTo>
                  <a:lnTo>
                    <a:pt x="239" y="61"/>
                  </a:lnTo>
                  <a:lnTo>
                    <a:pt x="246" y="38"/>
                  </a:lnTo>
                  <a:lnTo>
                    <a:pt x="253" y="30"/>
                  </a:lnTo>
                  <a:lnTo>
                    <a:pt x="283" y="20"/>
                  </a:lnTo>
                  <a:lnTo>
                    <a:pt x="324" y="8"/>
                  </a:lnTo>
                  <a:lnTo>
                    <a:pt x="339" y="28"/>
                  </a:lnTo>
                  <a:lnTo>
                    <a:pt x="347" y="55"/>
                  </a:lnTo>
                  <a:lnTo>
                    <a:pt x="350" y="55"/>
                  </a:lnTo>
                  <a:lnTo>
                    <a:pt x="352" y="57"/>
                  </a:lnTo>
                  <a:lnTo>
                    <a:pt x="309" y="71"/>
                  </a:lnTo>
                  <a:lnTo>
                    <a:pt x="324" y="91"/>
                  </a:lnTo>
                  <a:lnTo>
                    <a:pt x="329" y="97"/>
                  </a:lnTo>
                  <a:lnTo>
                    <a:pt x="309" y="110"/>
                  </a:lnTo>
                  <a:lnTo>
                    <a:pt x="313" y="114"/>
                  </a:lnTo>
                  <a:lnTo>
                    <a:pt x="315" y="112"/>
                  </a:lnTo>
                  <a:lnTo>
                    <a:pt x="330" y="134"/>
                  </a:lnTo>
                  <a:lnTo>
                    <a:pt x="307" y="148"/>
                  </a:lnTo>
                  <a:lnTo>
                    <a:pt x="285" y="168"/>
                  </a:lnTo>
                  <a:lnTo>
                    <a:pt x="315" y="209"/>
                  </a:lnTo>
                  <a:lnTo>
                    <a:pt x="306" y="217"/>
                  </a:lnTo>
                  <a:lnTo>
                    <a:pt x="308" y="218"/>
                  </a:lnTo>
                  <a:lnTo>
                    <a:pt x="319" y="212"/>
                  </a:lnTo>
                  <a:lnTo>
                    <a:pt x="339" y="193"/>
                  </a:lnTo>
                  <a:lnTo>
                    <a:pt x="348" y="196"/>
                  </a:lnTo>
                  <a:lnTo>
                    <a:pt x="340" y="209"/>
                  </a:lnTo>
                  <a:lnTo>
                    <a:pt x="316" y="238"/>
                  </a:lnTo>
                  <a:lnTo>
                    <a:pt x="293" y="263"/>
                  </a:lnTo>
                  <a:lnTo>
                    <a:pt x="276" y="280"/>
                  </a:lnTo>
                  <a:lnTo>
                    <a:pt x="270" y="280"/>
                  </a:lnTo>
                  <a:lnTo>
                    <a:pt x="265" y="266"/>
                  </a:lnTo>
                  <a:lnTo>
                    <a:pt x="251" y="281"/>
                  </a:lnTo>
                  <a:lnTo>
                    <a:pt x="244" y="280"/>
                  </a:lnTo>
                  <a:lnTo>
                    <a:pt x="237" y="260"/>
                  </a:lnTo>
                  <a:lnTo>
                    <a:pt x="228" y="243"/>
                  </a:lnTo>
                  <a:lnTo>
                    <a:pt x="219" y="228"/>
                  </a:lnTo>
                  <a:lnTo>
                    <a:pt x="190" y="184"/>
                  </a:lnTo>
                  <a:lnTo>
                    <a:pt x="162" y="184"/>
                  </a:lnTo>
                  <a:lnTo>
                    <a:pt x="163" y="188"/>
                  </a:lnTo>
                  <a:lnTo>
                    <a:pt x="141" y="205"/>
                  </a:lnTo>
                  <a:lnTo>
                    <a:pt x="123" y="221"/>
                  </a:lnTo>
                  <a:lnTo>
                    <a:pt x="81" y="207"/>
                  </a:lnTo>
                  <a:lnTo>
                    <a:pt x="80" y="211"/>
                  </a:lnTo>
                  <a:lnTo>
                    <a:pt x="59" y="215"/>
                  </a:lnTo>
                  <a:lnTo>
                    <a:pt x="31" y="226"/>
                  </a:lnTo>
                  <a:lnTo>
                    <a:pt x="10" y="204"/>
                  </a:lnTo>
                  <a:lnTo>
                    <a:pt x="0" y="179"/>
                  </a:lnTo>
                  <a:lnTo>
                    <a:pt x="8" y="178"/>
                  </a:lnTo>
                  <a:lnTo>
                    <a:pt x="29" y="197"/>
                  </a:lnTo>
                  <a:lnTo>
                    <a:pt x="53" y="174"/>
                  </a:lnTo>
                  <a:lnTo>
                    <a:pt x="72" y="153"/>
                  </a:lnTo>
                  <a:lnTo>
                    <a:pt x="52" y="139"/>
                  </a:lnTo>
                  <a:lnTo>
                    <a:pt x="45" y="133"/>
                  </a:lnTo>
                  <a:lnTo>
                    <a:pt x="79" y="99"/>
                  </a:lnTo>
                  <a:lnTo>
                    <a:pt x="116" y="71"/>
                  </a:lnTo>
                  <a:lnTo>
                    <a:pt x="138" y="51"/>
                  </a:lnTo>
                  <a:lnTo>
                    <a:pt x="112" y="67"/>
                  </a:lnTo>
                  <a:lnTo>
                    <a:pt x="82" y="50"/>
                  </a:lnTo>
                  <a:lnTo>
                    <a:pt x="98" y="28"/>
                  </a:lnTo>
                  <a:lnTo>
                    <a:pt x="114" y="9"/>
                  </a:lnTo>
                  <a:lnTo>
                    <a:pt x="122" y="0"/>
                  </a:lnTo>
                  <a:lnTo>
                    <a:pt x="154" y="20"/>
                  </a:lnTo>
                  <a:lnTo>
                    <a:pt x="143" y="38"/>
                  </a:lnTo>
                  <a:lnTo>
                    <a:pt x="162" y="25"/>
                  </a:lnTo>
                </a:path>
              </a:pathLst>
            </a:custGeom>
            <a:solidFill>
              <a:srgbClr val="000000"/>
            </a:solidFill>
            <a:ln w="9207">
              <a:solidFill>
                <a:srgbClr val="000000"/>
              </a:solidFill>
              <a:round/>
              <a:headEnd/>
              <a:tailEnd/>
            </a:ln>
          </p:spPr>
          <p:txBody>
            <a:bodyPr lIns="0" tIns="0" rIns="0" bIns="0"/>
            <a:lstStyle/>
            <a:p>
              <a:endParaRPr lang="en-US"/>
            </a:p>
          </p:txBody>
        </p:sp>
        <p:sp>
          <p:nvSpPr>
            <p:cNvPr id="5685" name="Freeform 81"/>
            <p:cNvSpPr>
              <a:spLocks/>
            </p:cNvSpPr>
            <p:nvPr/>
          </p:nvSpPr>
          <p:spPr bwMode="auto">
            <a:xfrm>
              <a:off x="2187" y="1744"/>
              <a:ext cx="57" cy="52"/>
            </a:xfrm>
            <a:custGeom>
              <a:avLst/>
              <a:gdLst>
                <a:gd name="T0" fmla="*/ 48 w 57"/>
                <a:gd name="T1" fmla="*/ 14 h 52"/>
                <a:gd name="T2" fmla="*/ 32 w 57"/>
                <a:gd name="T3" fmla="*/ 33 h 52"/>
                <a:gd name="T4" fmla="*/ 19 w 57"/>
                <a:gd name="T5" fmla="*/ 49 h 52"/>
                <a:gd name="T6" fmla="*/ 17 w 57"/>
                <a:gd name="T7" fmla="*/ 46 h 52"/>
                <a:gd name="T8" fmla="*/ 28 w 57"/>
                <a:gd name="T9" fmla="*/ 31 h 52"/>
                <a:gd name="T10" fmla="*/ 49 w 57"/>
                <a:gd name="T11" fmla="*/ 11 h 52"/>
                <a:gd name="T12" fmla="*/ 49 w 57"/>
                <a:gd name="T13" fmla="*/ 2 h 52"/>
                <a:gd name="T14" fmla="*/ 29 w 57"/>
                <a:gd name="T15" fmla="*/ 18 h 52"/>
                <a:gd name="T16" fmla="*/ 9 w 57"/>
                <a:gd name="T17" fmla="*/ 39 h 52"/>
                <a:gd name="T18" fmla="*/ 19 w 57"/>
                <a:gd name="T19" fmla="*/ 51 h 52"/>
                <a:gd name="T20" fmla="*/ 0 w 57"/>
                <a:gd name="T21" fmla="*/ 39 h 52"/>
                <a:gd name="T22" fmla="*/ 21 w 57"/>
                <a:gd name="T23" fmla="*/ 22 h 52"/>
                <a:gd name="T24" fmla="*/ 48 w 57"/>
                <a:gd name="T25" fmla="*/ 0 h 52"/>
                <a:gd name="T26" fmla="*/ 56 w 57"/>
                <a:gd name="T27" fmla="*/ 2 h 52"/>
                <a:gd name="T28" fmla="*/ 48 w 57"/>
                <a:gd name="T29" fmla="*/ 14 h 52"/>
                <a:gd name="T30" fmla="*/ 48 w 57"/>
                <a:gd name="T31" fmla="*/ 14 h 5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57"/>
                <a:gd name="T49" fmla="*/ 0 h 52"/>
                <a:gd name="T50" fmla="*/ 57 w 57"/>
                <a:gd name="T51" fmla="*/ 52 h 52"/>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57" h="52">
                  <a:moveTo>
                    <a:pt x="48" y="14"/>
                  </a:moveTo>
                  <a:lnTo>
                    <a:pt x="32" y="33"/>
                  </a:lnTo>
                  <a:lnTo>
                    <a:pt x="19" y="49"/>
                  </a:lnTo>
                  <a:lnTo>
                    <a:pt x="17" y="46"/>
                  </a:lnTo>
                  <a:lnTo>
                    <a:pt x="28" y="31"/>
                  </a:lnTo>
                  <a:lnTo>
                    <a:pt x="49" y="11"/>
                  </a:lnTo>
                  <a:lnTo>
                    <a:pt x="49" y="2"/>
                  </a:lnTo>
                  <a:lnTo>
                    <a:pt x="29" y="18"/>
                  </a:lnTo>
                  <a:lnTo>
                    <a:pt x="9" y="39"/>
                  </a:lnTo>
                  <a:lnTo>
                    <a:pt x="19" y="51"/>
                  </a:lnTo>
                  <a:lnTo>
                    <a:pt x="0" y="39"/>
                  </a:lnTo>
                  <a:lnTo>
                    <a:pt x="21" y="22"/>
                  </a:lnTo>
                  <a:lnTo>
                    <a:pt x="48" y="0"/>
                  </a:lnTo>
                  <a:lnTo>
                    <a:pt x="56" y="2"/>
                  </a:lnTo>
                  <a:lnTo>
                    <a:pt x="48" y="14"/>
                  </a:lnTo>
                </a:path>
              </a:pathLst>
            </a:custGeom>
            <a:solidFill>
              <a:srgbClr val="000000"/>
            </a:solidFill>
            <a:ln w="9207">
              <a:solidFill>
                <a:srgbClr val="000000"/>
              </a:solidFill>
              <a:round/>
              <a:headEnd/>
              <a:tailEnd/>
            </a:ln>
          </p:spPr>
          <p:txBody>
            <a:bodyPr lIns="0" tIns="0" rIns="0" bIns="0"/>
            <a:lstStyle/>
            <a:p>
              <a:endParaRPr lang="en-US"/>
            </a:p>
          </p:txBody>
        </p:sp>
        <p:sp>
          <p:nvSpPr>
            <p:cNvPr id="5686" name="Freeform 82"/>
            <p:cNvSpPr>
              <a:spLocks/>
            </p:cNvSpPr>
            <p:nvPr/>
          </p:nvSpPr>
          <p:spPr bwMode="auto">
            <a:xfrm>
              <a:off x="2187" y="1706"/>
              <a:ext cx="47" cy="64"/>
            </a:xfrm>
            <a:custGeom>
              <a:avLst/>
              <a:gdLst>
                <a:gd name="T0" fmla="*/ 46 w 47"/>
                <a:gd name="T1" fmla="*/ 38 h 64"/>
                <a:gd name="T2" fmla="*/ 46 w 47"/>
                <a:gd name="T3" fmla="*/ 18 h 64"/>
                <a:gd name="T4" fmla="*/ 30 w 47"/>
                <a:gd name="T5" fmla="*/ 18 h 64"/>
                <a:gd name="T6" fmla="*/ 26 w 47"/>
                <a:gd name="T7" fmla="*/ 18 h 64"/>
                <a:gd name="T8" fmla="*/ 17 w 47"/>
                <a:gd name="T9" fmla="*/ 0 h 64"/>
                <a:gd name="T10" fmla="*/ 14 w 47"/>
                <a:gd name="T11" fmla="*/ 0 h 64"/>
                <a:gd name="T12" fmla="*/ 0 w 47"/>
                <a:gd name="T13" fmla="*/ 10 h 64"/>
                <a:gd name="T14" fmla="*/ 5 w 47"/>
                <a:gd name="T15" fmla="*/ 23 h 64"/>
                <a:gd name="T16" fmla="*/ 12 w 47"/>
                <a:gd name="T17" fmla="*/ 26 h 64"/>
                <a:gd name="T18" fmla="*/ 13 w 47"/>
                <a:gd name="T19" fmla="*/ 21 h 64"/>
                <a:gd name="T20" fmla="*/ 5 w 47"/>
                <a:gd name="T21" fmla="*/ 13 h 64"/>
                <a:gd name="T22" fmla="*/ 14 w 47"/>
                <a:gd name="T23" fmla="*/ 5 h 64"/>
                <a:gd name="T24" fmla="*/ 22 w 47"/>
                <a:gd name="T25" fmla="*/ 20 h 64"/>
                <a:gd name="T26" fmla="*/ 14 w 47"/>
                <a:gd name="T27" fmla="*/ 26 h 64"/>
                <a:gd name="T28" fmla="*/ 11 w 47"/>
                <a:gd name="T29" fmla="*/ 36 h 64"/>
                <a:gd name="T30" fmla="*/ 9 w 47"/>
                <a:gd name="T31" fmla="*/ 49 h 64"/>
                <a:gd name="T32" fmla="*/ 14 w 47"/>
                <a:gd name="T33" fmla="*/ 51 h 64"/>
                <a:gd name="T34" fmla="*/ 19 w 47"/>
                <a:gd name="T35" fmla="*/ 43 h 64"/>
                <a:gd name="T36" fmla="*/ 11 w 47"/>
                <a:gd name="T37" fmla="*/ 63 h 64"/>
                <a:gd name="T38" fmla="*/ 35 w 47"/>
                <a:gd name="T39" fmla="*/ 33 h 64"/>
                <a:gd name="T40" fmla="*/ 29 w 47"/>
                <a:gd name="T41" fmla="*/ 38 h 64"/>
                <a:gd name="T42" fmla="*/ 32 w 47"/>
                <a:gd name="T43" fmla="*/ 26 h 64"/>
                <a:gd name="T44" fmla="*/ 30 w 47"/>
                <a:gd name="T45" fmla="*/ 27 h 64"/>
                <a:gd name="T46" fmla="*/ 21 w 47"/>
                <a:gd name="T47" fmla="*/ 37 h 64"/>
                <a:gd name="T48" fmla="*/ 13 w 47"/>
                <a:gd name="T49" fmla="*/ 45 h 64"/>
                <a:gd name="T50" fmla="*/ 12 w 47"/>
                <a:gd name="T51" fmla="*/ 42 h 64"/>
                <a:gd name="T52" fmla="*/ 19 w 47"/>
                <a:gd name="T53" fmla="*/ 26 h 64"/>
                <a:gd name="T54" fmla="*/ 35 w 47"/>
                <a:gd name="T55" fmla="*/ 20 h 64"/>
                <a:gd name="T56" fmla="*/ 43 w 47"/>
                <a:gd name="T57" fmla="*/ 21 h 64"/>
                <a:gd name="T58" fmla="*/ 42 w 47"/>
                <a:gd name="T59" fmla="*/ 40 h 64"/>
                <a:gd name="T60" fmla="*/ 46 w 47"/>
                <a:gd name="T61" fmla="*/ 38 h 64"/>
                <a:gd name="T62" fmla="*/ 46 w 47"/>
                <a:gd name="T63" fmla="*/ 38 h 6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7"/>
                <a:gd name="T97" fmla="*/ 0 h 64"/>
                <a:gd name="T98" fmla="*/ 47 w 47"/>
                <a:gd name="T99" fmla="*/ 64 h 64"/>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7" h="64">
                  <a:moveTo>
                    <a:pt x="46" y="38"/>
                  </a:moveTo>
                  <a:lnTo>
                    <a:pt x="46" y="18"/>
                  </a:lnTo>
                  <a:lnTo>
                    <a:pt x="30" y="18"/>
                  </a:lnTo>
                  <a:lnTo>
                    <a:pt x="26" y="18"/>
                  </a:lnTo>
                  <a:lnTo>
                    <a:pt x="17" y="0"/>
                  </a:lnTo>
                  <a:lnTo>
                    <a:pt x="14" y="0"/>
                  </a:lnTo>
                  <a:lnTo>
                    <a:pt x="0" y="10"/>
                  </a:lnTo>
                  <a:lnTo>
                    <a:pt x="5" y="23"/>
                  </a:lnTo>
                  <a:lnTo>
                    <a:pt x="12" y="26"/>
                  </a:lnTo>
                  <a:lnTo>
                    <a:pt x="13" y="21"/>
                  </a:lnTo>
                  <a:lnTo>
                    <a:pt x="5" y="13"/>
                  </a:lnTo>
                  <a:lnTo>
                    <a:pt x="14" y="5"/>
                  </a:lnTo>
                  <a:lnTo>
                    <a:pt x="22" y="20"/>
                  </a:lnTo>
                  <a:lnTo>
                    <a:pt x="14" y="26"/>
                  </a:lnTo>
                  <a:lnTo>
                    <a:pt x="11" y="36"/>
                  </a:lnTo>
                  <a:lnTo>
                    <a:pt x="9" y="49"/>
                  </a:lnTo>
                  <a:lnTo>
                    <a:pt x="14" y="51"/>
                  </a:lnTo>
                  <a:lnTo>
                    <a:pt x="19" y="43"/>
                  </a:lnTo>
                  <a:lnTo>
                    <a:pt x="11" y="63"/>
                  </a:lnTo>
                  <a:lnTo>
                    <a:pt x="35" y="33"/>
                  </a:lnTo>
                  <a:lnTo>
                    <a:pt x="29" y="38"/>
                  </a:lnTo>
                  <a:lnTo>
                    <a:pt x="32" y="26"/>
                  </a:lnTo>
                  <a:lnTo>
                    <a:pt x="30" y="27"/>
                  </a:lnTo>
                  <a:lnTo>
                    <a:pt x="21" y="37"/>
                  </a:lnTo>
                  <a:lnTo>
                    <a:pt x="13" y="45"/>
                  </a:lnTo>
                  <a:lnTo>
                    <a:pt x="12" y="42"/>
                  </a:lnTo>
                  <a:lnTo>
                    <a:pt x="19" y="26"/>
                  </a:lnTo>
                  <a:lnTo>
                    <a:pt x="35" y="20"/>
                  </a:lnTo>
                  <a:lnTo>
                    <a:pt x="43" y="21"/>
                  </a:lnTo>
                  <a:lnTo>
                    <a:pt x="42" y="40"/>
                  </a:lnTo>
                  <a:lnTo>
                    <a:pt x="46" y="38"/>
                  </a:lnTo>
                </a:path>
              </a:pathLst>
            </a:custGeom>
            <a:solidFill>
              <a:srgbClr val="000000"/>
            </a:solidFill>
            <a:ln w="9207">
              <a:solidFill>
                <a:srgbClr val="000000"/>
              </a:solidFill>
              <a:round/>
              <a:headEnd/>
              <a:tailEnd/>
            </a:ln>
          </p:spPr>
          <p:txBody>
            <a:bodyPr lIns="0" tIns="0" rIns="0" bIns="0"/>
            <a:lstStyle/>
            <a:p>
              <a:endParaRPr lang="en-US"/>
            </a:p>
          </p:txBody>
        </p:sp>
        <p:sp>
          <p:nvSpPr>
            <p:cNvPr id="5687" name="Freeform 83"/>
            <p:cNvSpPr>
              <a:spLocks/>
            </p:cNvSpPr>
            <p:nvPr/>
          </p:nvSpPr>
          <p:spPr bwMode="auto">
            <a:xfrm>
              <a:off x="2170" y="1724"/>
              <a:ext cx="29" cy="48"/>
            </a:xfrm>
            <a:custGeom>
              <a:avLst/>
              <a:gdLst>
                <a:gd name="T0" fmla="*/ 17 w 29"/>
                <a:gd name="T1" fmla="*/ 0 h 48"/>
                <a:gd name="T2" fmla="*/ 7 w 29"/>
                <a:gd name="T3" fmla="*/ 3 h 48"/>
                <a:gd name="T4" fmla="*/ 7 w 29"/>
                <a:gd name="T5" fmla="*/ 9 h 48"/>
                <a:gd name="T6" fmla="*/ 14 w 29"/>
                <a:gd name="T7" fmla="*/ 14 h 48"/>
                <a:gd name="T8" fmla="*/ 0 w 29"/>
                <a:gd name="T9" fmla="*/ 18 h 48"/>
                <a:gd name="T10" fmla="*/ 0 w 29"/>
                <a:gd name="T11" fmla="*/ 28 h 48"/>
                <a:gd name="T12" fmla="*/ 9 w 29"/>
                <a:gd name="T13" fmla="*/ 31 h 48"/>
                <a:gd name="T14" fmla="*/ 0 w 29"/>
                <a:gd name="T15" fmla="*/ 37 h 48"/>
                <a:gd name="T16" fmla="*/ 10 w 29"/>
                <a:gd name="T17" fmla="*/ 47 h 48"/>
                <a:gd name="T18" fmla="*/ 26 w 29"/>
                <a:gd name="T19" fmla="*/ 41 h 48"/>
                <a:gd name="T20" fmla="*/ 22 w 29"/>
                <a:gd name="T21" fmla="*/ 34 h 48"/>
                <a:gd name="T22" fmla="*/ 22 w 29"/>
                <a:gd name="T23" fmla="*/ 40 h 48"/>
                <a:gd name="T24" fmla="*/ 12 w 29"/>
                <a:gd name="T25" fmla="*/ 45 h 48"/>
                <a:gd name="T26" fmla="*/ 5 w 29"/>
                <a:gd name="T27" fmla="*/ 38 h 48"/>
                <a:gd name="T28" fmla="*/ 9 w 29"/>
                <a:gd name="T29" fmla="*/ 33 h 48"/>
                <a:gd name="T30" fmla="*/ 22 w 29"/>
                <a:gd name="T31" fmla="*/ 31 h 48"/>
                <a:gd name="T32" fmla="*/ 12 w 29"/>
                <a:gd name="T33" fmla="*/ 28 h 48"/>
                <a:gd name="T34" fmla="*/ 6 w 29"/>
                <a:gd name="T35" fmla="*/ 27 h 48"/>
                <a:gd name="T36" fmla="*/ 6 w 29"/>
                <a:gd name="T37" fmla="*/ 20 h 48"/>
                <a:gd name="T38" fmla="*/ 14 w 29"/>
                <a:gd name="T39" fmla="*/ 15 h 48"/>
                <a:gd name="T40" fmla="*/ 26 w 29"/>
                <a:gd name="T41" fmla="*/ 22 h 48"/>
                <a:gd name="T42" fmla="*/ 20 w 29"/>
                <a:gd name="T43" fmla="*/ 18 h 48"/>
                <a:gd name="T44" fmla="*/ 26 w 29"/>
                <a:gd name="T45" fmla="*/ 15 h 48"/>
                <a:gd name="T46" fmla="*/ 28 w 29"/>
                <a:gd name="T47" fmla="*/ 13 h 48"/>
                <a:gd name="T48" fmla="*/ 18 w 29"/>
                <a:gd name="T49" fmla="*/ 13 h 48"/>
                <a:gd name="T50" fmla="*/ 13 w 29"/>
                <a:gd name="T51" fmla="*/ 5 h 48"/>
                <a:gd name="T52" fmla="*/ 20 w 29"/>
                <a:gd name="T53" fmla="*/ 2 h 48"/>
                <a:gd name="T54" fmla="*/ 17 w 29"/>
                <a:gd name="T55" fmla="*/ 0 h 48"/>
                <a:gd name="T56" fmla="*/ 17 w 29"/>
                <a:gd name="T57" fmla="*/ 0 h 48"/>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29"/>
                <a:gd name="T88" fmla="*/ 0 h 48"/>
                <a:gd name="T89" fmla="*/ 29 w 29"/>
                <a:gd name="T90" fmla="*/ 48 h 48"/>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29" h="48">
                  <a:moveTo>
                    <a:pt x="17" y="0"/>
                  </a:moveTo>
                  <a:lnTo>
                    <a:pt x="7" y="3"/>
                  </a:lnTo>
                  <a:lnTo>
                    <a:pt x="7" y="9"/>
                  </a:lnTo>
                  <a:lnTo>
                    <a:pt x="14" y="14"/>
                  </a:lnTo>
                  <a:lnTo>
                    <a:pt x="0" y="18"/>
                  </a:lnTo>
                  <a:lnTo>
                    <a:pt x="0" y="28"/>
                  </a:lnTo>
                  <a:lnTo>
                    <a:pt x="9" y="31"/>
                  </a:lnTo>
                  <a:lnTo>
                    <a:pt x="0" y="37"/>
                  </a:lnTo>
                  <a:lnTo>
                    <a:pt x="10" y="47"/>
                  </a:lnTo>
                  <a:lnTo>
                    <a:pt x="26" y="41"/>
                  </a:lnTo>
                  <a:lnTo>
                    <a:pt x="22" y="34"/>
                  </a:lnTo>
                  <a:lnTo>
                    <a:pt x="22" y="40"/>
                  </a:lnTo>
                  <a:lnTo>
                    <a:pt x="12" y="45"/>
                  </a:lnTo>
                  <a:lnTo>
                    <a:pt x="5" y="38"/>
                  </a:lnTo>
                  <a:lnTo>
                    <a:pt x="9" y="33"/>
                  </a:lnTo>
                  <a:lnTo>
                    <a:pt x="22" y="31"/>
                  </a:lnTo>
                  <a:lnTo>
                    <a:pt x="12" y="28"/>
                  </a:lnTo>
                  <a:lnTo>
                    <a:pt x="6" y="27"/>
                  </a:lnTo>
                  <a:lnTo>
                    <a:pt x="6" y="20"/>
                  </a:lnTo>
                  <a:lnTo>
                    <a:pt x="14" y="15"/>
                  </a:lnTo>
                  <a:lnTo>
                    <a:pt x="26" y="22"/>
                  </a:lnTo>
                  <a:lnTo>
                    <a:pt x="20" y="18"/>
                  </a:lnTo>
                  <a:lnTo>
                    <a:pt x="26" y="15"/>
                  </a:lnTo>
                  <a:lnTo>
                    <a:pt x="28" y="13"/>
                  </a:lnTo>
                  <a:lnTo>
                    <a:pt x="18" y="13"/>
                  </a:lnTo>
                  <a:lnTo>
                    <a:pt x="13" y="5"/>
                  </a:lnTo>
                  <a:lnTo>
                    <a:pt x="20" y="2"/>
                  </a:lnTo>
                  <a:lnTo>
                    <a:pt x="17" y="0"/>
                  </a:lnTo>
                </a:path>
              </a:pathLst>
            </a:custGeom>
            <a:solidFill>
              <a:srgbClr val="000000"/>
            </a:solidFill>
            <a:ln w="9207">
              <a:solidFill>
                <a:srgbClr val="000000"/>
              </a:solidFill>
              <a:round/>
              <a:headEnd/>
              <a:tailEnd/>
            </a:ln>
          </p:spPr>
          <p:txBody>
            <a:bodyPr lIns="0" tIns="0" rIns="0" bIns="0"/>
            <a:lstStyle/>
            <a:p>
              <a:endParaRPr lang="en-US"/>
            </a:p>
          </p:txBody>
        </p:sp>
        <p:sp>
          <p:nvSpPr>
            <p:cNvPr id="5688" name="Freeform 84"/>
            <p:cNvSpPr>
              <a:spLocks/>
            </p:cNvSpPr>
            <p:nvPr/>
          </p:nvSpPr>
          <p:spPr bwMode="auto">
            <a:xfrm>
              <a:off x="2192" y="1771"/>
              <a:ext cx="8" cy="8"/>
            </a:xfrm>
            <a:custGeom>
              <a:avLst/>
              <a:gdLst>
                <a:gd name="T0" fmla="*/ 0 w 8"/>
                <a:gd name="T1" fmla="*/ 0 h 8"/>
                <a:gd name="T2" fmla="*/ 4 w 8"/>
                <a:gd name="T3" fmla="*/ 7 h 8"/>
                <a:gd name="T4" fmla="*/ 7 w 8"/>
                <a:gd name="T5" fmla="*/ 4 h 8"/>
                <a:gd name="T6" fmla="*/ 0 w 8"/>
                <a:gd name="T7" fmla="*/ 0 h 8"/>
                <a:gd name="T8" fmla="*/ 0 w 8"/>
                <a:gd name="T9" fmla="*/ 0 h 8"/>
                <a:gd name="T10" fmla="*/ 0 60000 65536"/>
                <a:gd name="T11" fmla="*/ 0 60000 65536"/>
                <a:gd name="T12" fmla="*/ 0 60000 65536"/>
                <a:gd name="T13" fmla="*/ 0 60000 65536"/>
                <a:gd name="T14" fmla="*/ 0 60000 65536"/>
                <a:gd name="T15" fmla="*/ 0 w 8"/>
                <a:gd name="T16" fmla="*/ 0 h 8"/>
                <a:gd name="T17" fmla="*/ 8 w 8"/>
                <a:gd name="T18" fmla="*/ 8 h 8"/>
              </a:gdLst>
              <a:ahLst/>
              <a:cxnLst>
                <a:cxn ang="T10">
                  <a:pos x="T0" y="T1"/>
                </a:cxn>
                <a:cxn ang="T11">
                  <a:pos x="T2" y="T3"/>
                </a:cxn>
                <a:cxn ang="T12">
                  <a:pos x="T4" y="T5"/>
                </a:cxn>
                <a:cxn ang="T13">
                  <a:pos x="T6" y="T7"/>
                </a:cxn>
                <a:cxn ang="T14">
                  <a:pos x="T8" y="T9"/>
                </a:cxn>
              </a:cxnLst>
              <a:rect l="T15" t="T16" r="T17" b="T18"/>
              <a:pathLst>
                <a:path w="8" h="8">
                  <a:moveTo>
                    <a:pt x="0" y="0"/>
                  </a:moveTo>
                  <a:lnTo>
                    <a:pt x="4" y="7"/>
                  </a:lnTo>
                  <a:lnTo>
                    <a:pt x="7" y="4"/>
                  </a:lnTo>
                  <a:lnTo>
                    <a:pt x="0" y="0"/>
                  </a:lnTo>
                </a:path>
              </a:pathLst>
            </a:custGeom>
            <a:solidFill>
              <a:srgbClr val="000000"/>
            </a:solidFill>
            <a:ln w="9207">
              <a:solidFill>
                <a:srgbClr val="000000"/>
              </a:solidFill>
              <a:round/>
              <a:headEnd/>
              <a:tailEnd/>
            </a:ln>
          </p:spPr>
          <p:txBody>
            <a:bodyPr lIns="0" tIns="0" rIns="0" bIns="0"/>
            <a:lstStyle/>
            <a:p>
              <a:endParaRPr lang="en-US"/>
            </a:p>
          </p:txBody>
        </p:sp>
        <p:sp>
          <p:nvSpPr>
            <p:cNvPr id="5689" name="Freeform 85"/>
            <p:cNvSpPr>
              <a:spLocks/>
            </p:cNvSpPr>
            <p:nvPr/>
          </p:nvSpPr>
          <p:spPr bwMode="auto">
            <a:xfrm>
              <a:off x="2286" y="1739"/>
              <a:ext cx="76" cy="106"/>
            </a:xfrm>
            <a:custGeom>
              <a:avLst/>
              <a:gdLst>
                <a:gd name="T0" fmla="*/ 7 w 76"/>
                <a:gd name="T1" fmla="*/ 36 h 106"/>
                <a:gd name="T2" fmla="*/ 1 w 76"/>
                <a:gd name="T3" fmla="*/ 55 h 106"/>
                <a:gd name="T4" fmla="*/ 0 w 76"/>
                <a:gd name="T5" fmla="*/ 74 h 106"/>
                <a:gd name="T6" fmla="*/ 1 w 76"/>
                <a:gd name="T7" fmla="*/ 91 h 106"/>
                <a:gd name="T8" fmla="*/ 7 w 76"/>
                <a:gd name="T9" fmla="*/ 105 h 106"/>
                <a:gd name="T10" fmla="*/ 3 w 76"/>
                <a:gd name="T11" fmla="*/ 88 h 106"/>
                <a:gd name="T12" fmla="*/ 3 w 76"/>
                <a:gd name="T13" fmla="*/ 65 h 106"/>
                <a:gd name="T14" fmla="*/ 10 w 76"/>
                <a:gd name="T15" fmla="*/ 39 h 106"/>
                <a:gd name="T16" fmla="*/ 34 w 76"/>
                <a:gd name="T17" fmla="*/ 39 h 106"/>
                <a:gd name="T18" fmla="*/ 52 w 76"/>
                <a:gd name="T19" fmla="*/ 43 h 106"/>
                <a:gd name="T20" fmla="*/ 66 w 76"/>
                <a:gd name="T21" fmla="*/ 48 h 106"/>
                <a:gd name="T22" fmla="*/ 73 w 76"/>
                <a:gd name="T23" fmla="*/ 35 h 106"/>
                <a:gd name="T24" fmla="*/ 75 w 76"/>
                <a:gd name="T25" fmla="*/ 18 h 106"/>
                <a:gd name="T26" fmla="*/ 70 w 76"/>
                <a:gd name="T27" fmla="*/ 4 h 106"/>
                <a:gd name="T28" fmla="*/ 68 w 76"/>
                <a:gd name="T29" fmla="*/ 23 h 106"/>
                <a:gd name="T30" fmla="*/ 59 w 76"/>
                <a:gd name="T31" fmla="*/ 18 h 106"/>
                <a:gd name="T32" fmla="*/ 40 w 76"/>
                <a:gd name="T33" fmla="*/ 17 h 106"/>
                <a:gd name="T34" fmla="*/ 29 w 76"/>
                <a:gd name="T35" fmla="*/ 18 h 106"/>
                <a:gd name="T36" fmla="*/ 20 w 76"/>
                <a:gd name="T37" fmla="*/ 19 h 106"/>
                <a:gd name="T38" fmla="*/ 24 w 76"/>
                <a:gd name="T39" fmla="*/ 7 h 106"/>
                <a:gd name="T40" fmla="*/ 19 w 76"/>
                <a:gd name="T41" fmla="*/ 5 h 106"/>
                <a:gd name="T42" fmla="*/ 38 w 76"/>
                <a:gd name="T43" fmla="*/ 3 h 106"/>
                <a:gd name="T44" fmla="*/ 52 w 76"/>
                <a:gd name="T45" fmla="*/ 3 h 106"/>
                <a:gd name="T46" fmla="*/ 68 w 76"/>
                <a:gd name="T47" fmla="*/ 4 h 106"/>
                <a:gd name="T48" fmla="*/ 60 w 76"/>
                <a:gd name="T49" fmla="*/ 0 h 106"/>
                <a:gd name="T50" fmla="*/ 35 w 76"/>
                <a:gd name="T51" fmla="*/ 0 h 106"/>
                <a:gd name="T52" fmla="*/ 19 w 76"/>
                <a:gd name="T53" fmla="*/ 3 h 106"/>
                <a:gd name="T54" fmla="*/ 15 w 76"/>
                <a:gd name="T55" fmla="*/ 3 h 106"/>
                <a:gd name="T56" fmla="*/ 18 w 76"/>
                <a:gd name="T57" fmla="*/ 7 h 106"/>
                <a:gd name="T58" fmla="*/ 15 w 76"/>
                <a:gd name="T59" fmla="*/ 21 h 106"/>
                <a:gd name="T60" fmla="*/ 22 w 76"/>
                <a:gd name="T61" fmla="*/ 22 h 106"/>
                <a:gd name="T62" fmla="*/ 29 w 76"/>
                <a:gd name="T63" fmla="*/ 21 h 106"/>
                <a:gd name="T64" fmla="*/ 27 w 76"/>
                <a:gd name="T65" fmla="*/ 32 h 106"/>
                <a:gd name="T66" fmla="*/ 23 w 76"/>
                <a:gd name="T67" fmla="*/ 36 h 106"/>
                <a:gd name="T68" fmla="*/ 15 w 76"/>
                <a:gd name="T69" fmla="*/ 36 h 106"/>
                <a:gd name="T70" fmla="*/ 7 w 76"/>
                <a:gd name="T71" fmla="*/ 36 h 106"/>
                <a:gd name="T72" fmla="*/ 7 w 76"/>
                <a:gd name="T73" fmla="*/ 36 h 10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76"/>
                <a:gd name="T112" fmla="*/ 0 h 106"/>
                <a:gd name="T113" fmla="*/ 76 w 76"/>
                <a:gd name="T114" fmla="*/ 106 h 10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76" h="106">
                  <a:moveTo>
                    <a:pt x="7" y="36"/>
                  </a:moveTo>
                  <a:lnTo>
                    <a:pt x="1" y="55"/>
                  </a:lnTo>
                  <a:lnTo>
                    <a:pt x="0" y="74"/>
                  </a:lnTo>
                  <a:lnTo>
                    <a:pt x="1" y="91"/>
                  </a:lnTo>
                  <a:lnTo>
                    <a:pt x="7" y="105"/>
                  </a:lnTo>
                  <a:lnTo>
                    <a:pt x="3" y="88"/>
                  </a:lnTo>
                  <a:lnTo>
                    <a:pt x="3" y="65"/>
                  </a:lnTo>
                  <a:lnTo>
                    <a:pt x="10" y="39"/>
                  </a:lnTo>
                  <a:lnTo>
                    <a:pt x="34" y="39"/>
                  </a:lnTo>
                  <a:lnTo>
                    <a:pt x="52" y="43"/>
                  </a:lnTo>
                  <a:lnTo>
                    <a:pt x="66" y="48"/>
                  </a:lnTo>
                  <a:lnTo>
                    <a:pt x="73" y="35"/>
                  </a:lnTo>
                  <a:lnTo>
                    <a:pt x="75" y="18"/>
                  </a:lnTo>
                  <a:lnTo>
                    <a:pt x="70" y="4"/>
                  </a:lnTo>
                  <a:lnTo>
                    <a:pt x="68" y="23"/>
                  </a:lnTo>
                  <a:lnTo>
                    <a:pt x="59" y="18"/>
                  </a:lnTo>
                  <a:lnTo>
                    <a:pt x="40" y="17"/>
                  </a:lnTo>
                  <a:lnTo>
                    <a:pt x="29" y="18"/>
                  </a:lnTo>
                  <a:lnTo>
                    <a:pt x="20" y="19"/>
                  </a:lnTo>
                  <a:lnTo>
                    <a:pt x="24" y="7"/>
                  </a:lnTo>
                  <a:lnTo>
                    <a:pt x="19" y="5"/>
                  </a:lnTo>
                  <a:lnTo>
                    <a:pt x="38" y="3"/>
                  </a:lnTo>
                  <a:lnTo>
                    <a:pt x="52" y="3"/>
                  </a:lnTo>
                  <a:lnTo>
                    <a:pt x="68" y="4"/>
                  </a:lnTo>
                  <a:lnTo>
                    <a:pt x="60" y="0"/>
                  </a:lnTo>
                  <a:lnTo>
                    <a:pt x="35" y="0"/>
                  </a:lnTo>
                  <a:lnTo>
                    <a:pt x="19" y="3"/>
                  </a:lnTo>
                  <a:lnTo>
                    <a:pt x="15" y="3"/>
                  </a:lnTo>
                  <a:lnTo>
                    <a:pt x="18" y="7"/>
                  </a:lnTo>
                  <a:lnTo>
                    <a:pt x="15" y="21"/>
                  </a:lnTo>
                  <a:lnTo>
                    <a:pt x="22" y="22"/>
                  </a:lnTo>
                  <a:lnTo>
                    <a:pt x="29" y="21"/>
                  </a:lnTo>
                  <a:lnTo>
                    <a:pt x="27" y="32"/>
                  </a:lnTo>
                  <a:lnTo>
                    <a:pt x="23" y="36"/>
                  </a:lnTo>
                  <a:lnTo>
                    <a:pt x="15" y="36"/>
                  </a:lnTo>
                  <a:lnTo>
                    <a:pt x="7" y="36"/>
                  </a:lnTo>
                </a:path>
              </a:pathLst>
            </a:custGeom>
            <a:solidFill>
              <a:srgbClr val="000000"/>
            </a:solidFill>
            <a:ln w="9207">
              <a:solidFill>
                <a:srgbClr val="000000"/>
              </a:solidFill>
              <a:round/>
              <a:headEnd/>
              <a:tailEnd/>
            </a:ln>
          </p:spPr>
          <p:txBody>
            <a:bodyPr lIns="0" tIns="0" rIns="0" bIns="0"/>
            <a:lstStyle/>
            <a:p>
              <a:endParaRPr lang="en-US"/>
            </a:p>
          </p:txBody>
        </p:sp>
        <p:sp>
          <p:nvSpPr>
            <p:cNvPr id="5690" name="Freeform 86"/>
            <p:cNvSpPr>
              <a:spLocks/>
            </p:cNvSpPr>
            <p:nvPr/>
          </p:nvSpPr>
          <p:spPr bwMode="auto">
            <a:xfrm>
              <a:off x="2295" y="1782"/>
              <a:ext cx="78" cy="64"/>
            </a:xfrm>
            <a:custGeom>
              <a:avLst/>
              <a:gdLst>
                <a:gd name="T0" fmla="*/ 77 w 78"/>
                <a:gd name="T1" fmla="*/ 0 h 64"/>
                <a:gd name="T2" fmla="*/ 55 w 78"/>
                <a:gd name="T3" fmla="*/ 14 h 64"/>
                <a:gd name="T4" fmla="*/ 32 w 78"/>
                <a:gd name="T5" fmla="*/ 31 h 64"/>
                <a:gd name="T6" fmla="*/ 15 w 78"/>
                <a:gd name="T7" fmla="*/ 46 h 64"/>
                <a:gd name="T8" fmla="*/ 0 w 78"/>
                <a:gd name="T9" fmla="*/ 63 h 64"/>
                <a:gd name="T10" fmla="*/ 32 w 78"/>
                <a:gd name="T11" fmla="*/ 36 h 64"/>
                <a:gd name="T12" fmla="*/ 59 w 78"/>
                <a:gd name="T13" fmla="*/ 16 h 64"/>
                <a:gd name="T14" fmla="*/ 77 w 78"/>
                <a:gd name="T15" fmla="*/ 0 h 64"/>
                <a:gd name="T16" fmla="*/ 77 w 78"/>
                <a:gd name="T17" fmla="*/ 0 h 6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8"/>
                <a:gd name="T28" fmla="*/ 0 h 64"/>
                <a:gd name="T29" fmla="*/ 78 w 78"/>
                <a:gd name="T30" fmla="*/ 64 h 6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8" h="64">
                  <a:moveTo>
                    <a:pt x="77" y="0"/>
                  </a:moveTo>
                  <a:lnTo>
                    <a:pt x="55" y="14"/>
                  </a:lnTo>
                  <a:lnTo>
                    <a:pt x="32" y="31"/>
                  </a:lnTo>
                  <a:lnTo>
                    <a:pt x="15" y="46"/>
                  </a:lnTo>
                  <a:lnTo>
                    <a:pt x="0" y="63"/>
                  </a:lnTo>
                  <a:lnTo>
                    <a:pt x="32" y="36"/>
                  </a:lnTo>
                  <a:lnTo>
                    <a:pt x="59" y="16"/>
                  </a:lnTo>
                  <a:lnTo>
                    <a:pt x="77" y="0"/>
                  </a:lnTo>
                </a:path>
              </a:pathLst>
            </a:custGeom>
            <a:solidFill>
              <a:srgbClr val="000000"/>
            </a:solidFill>
            <a:ln w="9207">
              <a:solidFill>
                <a:srgbClr val="000000"/>
              </a:solidFill>
              <a:round/>
              <a:headEnd/>
              <a:tailEnd/>
            </a:ln>
          </p:spPr>
          <p:txBody>
            <a:bodyPr lIns="0" tIns="0" rIns="0" bIns="0"/>
            <a:lstStyle/>
            <a:p>
              <a:endParaRPr lang="en-US"/>
            </a:p>
          </p:txBody>
        </p:sp>
        <p:sp>
          <p:nvSpPr>
            <p:cNvPr id="5691" name="Freeform 87"/>
            <p:cNvSpPr>
              <a:spLocks/>
            </p:cNvSpPr>
            <p:nvPr/>
          </p:nvSpPr>
          <p:spPr bwMode="auto">
            <a:xfrm>
              <a:off x="2310" y="1790"/>
              <a:ext cx="59" cy="71"/>
            </a:xfrm>
            <a:custGeom>
              <a:avLst/>
              <a:gdLst>
                <a:gd name="T0" fmla="*/ 8 w 59"/>
                <a:gd name="T1" fmla="*/ 51 h 71"/>
                <a:gd name="T2" fmla="*/ 23 w 59"/>
                <a:gd name="T3" fmla="*/ 62 h 71"/>
                <a:gd name="T4" fmla="*/ 35 w 59"/>
                <a:gd name="T5" fmla="*/ 37 h 71"/>
                <a:gd name="T6" fmla="*/ 49 w 59"/>
                <a:gd name="T7" fmla="*/ 14 h 71"/>
                <a:gd name="T8" fmla="*/ 56 w 59"/>
                <a:gd name="T9" fmla="*/ 5 h 71"/>
                <a:gd name="T10" fmla="*/ 26 w 59"/>
                <a:gd name="T11" fmla="*/ 33 h 71"/>
                <a:gd name="T12" fmla="*/ 0 w 59"/>
                <a:gd name="T13" fmla="*/ 64 h 71"/>
                <a:gd name="T14" fmla="*/ 4 w 59"/>
                <a:gd name="T15" fmla="*/ 54 h 71"/>
                <a:gd name="T16" fmla="*/ 26 w 59"/>
                <a:gd name="T17" fmla="*/ 31 h 71"/>
                <a:gd name="T18" fmla="*/ 58 w 59"/>
                <a:gd name="T19" fmla="*/ 0 h 71"/>
                <a:gd name="T20" fmla="*/ 41 w 59"/>
                <a:gd name="T21" fmla="*/ 33 h 71"/>
                <a:gd name="T22" fmla="*/ 26 w 59"/>
                <a:gd name="T23" fmla="*/ 70 h 71"/>
                <a:gd name="T24" fmla="*/ 8 w 59"/>
                <a:gd name="T25" fmla="*/ 51 h 71"/>
                <a:gd name="T26" fmla="*/ 8 w 59"/>
                <a:gd name="T27" fmla="*/ 51 h 7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59"/>
                <a:gd name="T43" fmla="*/ 0 h 71"/>
                <a:gd name="T44" fmla="*/ 59 w 59"/>
                <a:gd name="T45" fmla="*/ 71 h 7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59" h="71">
                  <a:moveTo>
                    <a:pt x="8" y="51"/>
                  </a:moveTo>
                  <a:lnTo>
                    <a:pt x="23" y="62"/>
                  </a:lnTo>
                  <a:lnTo>
                    <a:pt x="35" y="37"/>
                  </a:lnTo>
                  <a:lnTo>
                    <a:pt x="49" y="14"/>
                  </a:lnTo>
                  <a:lnTo>
                    <a:pt x="56" y="5"/>
                  </a:lnTo>
                  <a:lnTo>
                    <a:pt x="26" y="33"/>
                  </a:lnTo>
                  <a:lnTo>
                    <a:pt x="0" y="64"/>
                  </a:lnTo>
                  <a:lnTo>
                    <a:pt x="4" y="54"/>
                  </a:lnTo>
                  <a:lnTo>
                    <a:pt x="26" y="31"/>
                  </a:lnTo>
                  <a:lnTo>
                    <a:pt x="58" y="0"/>
                  </a:lnTo>
                  <a:lnTo>
                    <a:pt x="41" y="33"/>
                  </a:lnTo>
                  <a:lnTo>
                    <a:pt x="26" y="70"/>
                  </a:lnTo>
                  <a:lnTo>
                    <a:pt x="8" y="51"/>
                  </a:lnTo>
                </a:path>
              </a:pathLst>
            </a:custGeom>
            <a:solidFill>
              <a:srgbClr val="000000"/>
            </a:solidFill>
            <a:ln w="9207">
              <a:solidFill>
                <a:srgbClr val="000000"/>
              </a:solidFill>
              <a:round/>
              <a:headEnd/>
              <a:tailEnd/>
            </a:ln>
          </p:spPr>
          <p:txBody>
            <a:bodyPr lIns="0" tIns="0" rIns="0" bIns="0"/>
            <a:lstStyle/>
            <a:p>
              <a:endParaRPr lang="en-US"/>
            </a:p>
          </p:txBody>
        </p:sp>
        <p:sp>
          <p:nvSpPr>
            <p:cNvPr id="5692" name="Freeform 88"/>
            <p:cNvSpPr>
              <a:spLocks/>
            </p:cNvSpPr>
            <p:nvPr/>
          </p:nvSpPr>
          <p:spPr bwMode="auto">
            <a:xfrm>
              <a:off x="2287" y="1710"/>
              <a:ext cx="57" cy="37"/>
            </a:xfrm>
            <a:custGeom>
              <a:avLst/>
              <a:gdLst>
                <a:gd name="T0" fmla="*/ 16 w 57"/>
                <a:gd name="T1" fmla="*/ 36 h 37"/>
                <a:gd name="T2" fmla="*/ 11 w 57"/>
                <a:gd name="T3" fmla="*/ 34 h 37"/>
                <a:gd name="T4" fmla="*/ 18 w 57"/>
                <a:gd name="T5" fmla="*/ 24 h 37"/>
                <a:gd name="T6" fmla="*/ 28 w 57"/>
                <a:gd name="T7" fmla="*/ 24 h 37"/>
                <a:gd name="T8" fmla="*/ 39 w 57"/>
                <a:gd name="T9" fmla="*/ 27 h 37"/>
                <a:gd name="T10" fmla="*/ 50 w 57"/>
                <a:gd name="T11" fmla="*/ 24 h 37"/>
                <a:gd name="T12" fmla="*/ 40 w 57"/>
                <a:gd name="T13" fmla="*/ 16 h 37"/>
                <a:gd name="T14" fmla="*/ 27 w 57"/>
                <a:gd name="T15" fmla="*/ 19 h 37"/>
                <a:gd name="T16" fmla="*/ 13 w 57"/>
                <a:gd name="T17" fmla="*/ 19 h 37"/>
                <a:gd name="T18" fmla="*/ 6 w 57"/>
                <a:gd name="T19" fmla="*/ 17 h 37"/>
                <a:gd name="T20" fmla="*/ 17 w 57"/>
                <a:gd name="T21" fmla="*/ 14 h 37"/>
                <a:gd name="T22" fmla="*/ 33 w 57"/>
                <a:gd name="T23" fmla="*/ 9 h 37"/>
                <a:gd name="T24" fmla="*/ 54 w 57"/>
                <a:gd name="T25" fmla="*/ 7 h 37"/>
                <a:gd name="T26" fmla="*/ 56 w 57"/>
                <a:gd name="T27" fmla="*/ 6 h 37"/>
                <a:gd name="T28" fmla="*/ 49 w 57"/>
                <a:gd name="T29" fmla="*/ 6 h 37"/>
                <a:gd name="T30" fmla="*/ 38 w 57"/>
                <a:gd name="T31" fmla="*/ 0 h 37"/>
                <a:gd name="T32" fmla="*/ 23 w 57"/>
                <a:gd name="T33" fmla="*/ 0 h 37"/>
                <a:gd name="T34" fmla="*/ 24 w 57"/>
                <a:gd name="T35" fmla="*/ 0 h 37"/>
                <a:gd name="T36" fmla="*/ 31 w 57"/>
                <a:gd name="T37" fmla="*/ 1 h 37"/>
                <a:gd name="T38" fmla="*/ 44 w 57"/>
                <a:gd name="T39" fmla="*/ 5 h 37"/>
                <a:gd name="T40" fmla="*/ 24 w 57"/>
                <a:gd name="T41" fmla="*/ 7 h 37"/>
                <a:gd name="T42" fmla="*/ 5 w 57"/>
                <a:gd name="T43" fmla="*/ 14 h 37"/>
                <a:gd name="T44" fmla="*/ 0 w 57"/>
                <a:gd name="T45" fmla="*/ 19 h 37"/>
                <a:gd name="T46" fmla="*/ 5 w 57"/>
                <a:gd name="T47" fmla="*/ 22 h 37"/>
                <a:gd name="T48" fmla="*/ 14 w 57"/>
                <a:gd name="T49" fmla="*/ 22 h 37"/>
                <a:gd name="T50" fmla="*/ 11 w 57"/>
                <a:gd name="T51" fmla="*/ 29 h 37"/>
                <a:gd name="T52" fmla="*/ 6 w 57"/>
                <a:gd name="T53" fmla="*/ 34 h 37"/>
                <a:gd name="T54" fmla="*/ 14 w 57"/>
                <a:gd name="T55" fmla="*/ 36 h 37"/>
                <a:gd name="T56" fmla="*/ 16 w 57"/>
                <a:gd name="T57" fmla="*/ 36 h 37"/>
                <a:gd name="T58" fmla="*/ 16 w 57"/>
                <a:gd name="T59" fmla="*/ 36 h 37"/>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57"/>
                <a:gd name="T91" fmla="*/ 0 h 37"/>
                <a:gd name="T92" fmla="*/ 57 w 57"/>
                <a:gd name="T93" fmla="*/ 37 h 37"/>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57" h="37">
                  <a:moveTo>
                    <a:pt x="16" y="36"/>
                  </a:moveTo>
                  <a:lnTo>
                    <a:pt x="11" y="34"/>
                  </a:lnTo>
                  <a:lnTo>
                    <a:pt x="18" y="24"/>
                  </a:lnTo>
                  <a:lnTo>
                    <a:pt x="28" y="24"/>
                  </a:lnTo>
                  <a:lnTo>
                    <a:pt x="39" y="27"/>
                  </a:lnTo>
                  <a:lnTo>
                    <a:pt x="50" y="24"/>
                  </a:lnTo>
                  <a:lnTo>
                    <a:pt x="40" y="16"/>
                  </a:lnTo>
                  <a:lnTo>
                    <a:pt x="27" y="19"/>
                  </a:lnTo>
                  <a:lnTo>
                    <a:pt x="13" y="19"/>
                  </a:lnTo>
                  <a:lnTo>
                    <a:pt x="6" y="17"/>
                  </a:lnTo>
                  <a:lnTo>
                    <a:pt x="17" y="14"/>
                  </a:lnTo>
                  <a:lnTo>
                    <a:pt x="33" y="9"/>
                  </a:lnTo>
                  <a:lnTo>
                    <a:pt x="54" y="7"/>
                  </a:lnTo>
                  <a:lnTo>
                    <a:pt x="56" y="6"/>
                  </a:lnTo>
                  <a:lnTo>
                    <a:pt x="49" y="6"/>
                  </a:lnTo>
                  <a:lnTo>
                    <a:pt x="38" y="0"/>
                  </a:lnTo>
                  <a:lnTo>
                    <a:pt x="23" y="0"/>
                  </a:lnTo>
                  <a:lnTo>
                    <a:pt x="24" y="0"/>
                  </a:lnTo>
                  <a:lnTo>
                    <a:pt x="31" y="1"/>
                  </a:lnTo>
                  <a:lnTo>
                    <a:pt x="44" y="5"/>
                  </a:lnTo>
                  <a:lnTo>
                    <a:pt x="24" y="7"/>
                  </a:lnTo>
                  <a:lnTo>
                    <a:pt x="5" y="14"/>
                  </a:lnTo>
                  <a:lnTo>
                    <a:pt x="0" y="19"/>
                  </a:lnTo>
                  <a:lnTo>
                    <a:pt x="5" y="22"/>
                  </a:lnTo>
                  <a:lnTo>
                    <a:pt x="14" y="22"/>
                  </a:lnTo>
                  <a:lnTo>
                    <a:pt x="11" y="29"/>
                  </a:lnTo>
                  <a:lnTo>
                    <a:pt x="6" y="34"/>
                  </a:lnTo>
                  <a:lnTo>
                    <a:pt x="14" y="36"/>
                  </a:lnTo>
                  <a:lnTo>
                    <a:pt x="16" y="36"/>
                  </a:lnTo>
                </a:path>
              </a:pathLst>
            </a:custGeom>
            <a:solidFill>
              <a:srgbClr val="000000"/>
            </a:solidFill>
            <a:ln w="9207">
              <a:solidFill>
                <a:srgbClr val="000000"/>
              </a:solidFill>
              <a:round/>
              <a:headEnd/>
              <a:tailEnd/>
            </a:ln>
          </p:spPr>
          <p:txBody>
            <a:bodyPr lIns="0" tIns="0" rIns="0" bIns="0"/>
            <a:lstStyle/>
            <a:p>
              <a:endParaRPr lang="en-US"/>
            </a:p>
          </p:txBody>
        </p:sp>
        <p:sp>
          <p:nvSpPr>
            <p:cNvPr id="5693" name="Freeform 89"/>
            <p:cNvSpPr>
              <a:spLocks/>
            </p:cNvSpPr>
            <p:nvPr/>
          </p:nvSpPr>
          <p:spPr bwMode="auto">
            <a:xfrm>
              <a:off x="2345" y="1710"/>
              <a:ext cx="29" cy="13"/>
            </a:xfrm>
            <a:custGeom>
              <a:avLst/>
              <a:gdLst>
                <a:gd name="T0" fmla="*/ 1 w 29"/>
                <a:gd name="T1" fmla="*/ 5 h 13"/>
                <a:gd name="T2" fmla="*/ 14 w 29"/>
                <a:gd name="T3" fmla="*/ 0 h 13"/>
                <a:gd name="T4" fmla="*/ 27 w 29"/>
                <a:gd name="T5" fmla="*/ 0 h 13"/>
                <a:gd name="T6" fmla="*/ 28 w 29"/>
                <a:gd name="T7" fmla="*/ 0 h 13"/>
                <a:gd name="T8" fmla="*/ 3 w 29"/>
                <a:gd name="T9" fmla="*/ 6 h 13"/>
                <a:gd name="T10" fmla="*/ 26 w 29"/>
                <a:gd name="T11" fmla="*/ 5 h 13"/>
                <a:gd name="T12" fmla="*/ 26 w 29"/>
                <a:gd name="T13" fmla="*/ 6 h 13"/>
                <a:gd name="T14" fmla="*/ 10 w 29"/>
                <a:gd name="T15" fmla="*/ 7 h 13"/>
                <a:gd name="T16" fmla="*/ 23 w 29"/>
                <a:gd name="T17" fmla="*/ 10 h 13"/>
                <a:gd name="T18" fmla="*/ 23 w 29"/>
                <a:gd name="T19" fmla="*/ 12 h 13"/>
                <a:gd name="T20" fmla="*/ 9 w 29"/>
                <a:gd name="T21" fmla="*/ 10 h 13"/>
                <a:gd name="T22" fmla="*/ 0 w 29"/>
                <a:gd name="T23" fmla="*/ 10 h 13"/>
                <a:gd name="T24" fmla="*/ 0 w 29"/>
                <a:gd name="T25" fmla="*/ 7 h 13"/>
                <a:gd name="T26" fmla="*/ 1 w 29"/>
                <a:gd name="T27" fmla="*/ 5 h 13"/>
                <a:gd name="T28" fmla="*/ 1 w 29"/>
                <a:gd name="T29" fmla="*/ 5 h 1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9"/>
                <a:gd name="T46" fmla="*/ 0 h 13"/>
                <a:gd name="T47" fmla="*/ 29 w 29"/>
                <a:gd name="T48" fmla="*/ 13 h 1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9" h="13">
                  <a:moveTo>
                    <a:pt x="1" y="5"/>
                  </a:moveTo>
                  <a:lnTo>
                    <a:pt x="14" y="0"/>
                  </a:lnTo>
                  <a:lnTo>
                    <a:pt x="27" y="0"/>
                  </a:lnTo>
                  <a:lnTo>
                    <a:pt x="28" y="0"/>
                  </a:lnTo>
                  <a:lnTo>
                    <a:pt x="3" y="6"/>
                  </a:lnTo>
                  <a:lnTo>
                    <a:pt x="26" y="5"/>
                  </a:lnTo>
                  <a:lnTo>
                    <a:pt x="26" y="6"/>
                  </a:lnTo>
                  <a:lnTo>
                    <a:pt x="10" y="7"/>
                  </a:lnTo>
                  <a:lnTo>
                    <a:pt x="23" y="10"/>
                  </a:lnTo>
                  <a:lnTo>
                    <a:pt x="23" y="12"/>
                  </a:lnTo>
                  <a:lnTo>
                    <a:pt x="9" y="10"/>
                  </a:lnTo>
                  <a:lnTo>
                    <a:pt x="0" y="10"/>
                  </a:lnTo>
                  <a:lnTo>
                    <a:pt x="0" y="7"/>
                  </a:lnTo>
                  <a:lnTo>
                    <a:pt x="1" y="5"/>
                  </a:lnTo>
                </a:path>
              </a:pathLst>
            </a:custGeom>
            <a:solidFill>
              <a:srgbClr val="000000"/>
            </a:solidFill>
            <a:ln w="9207">
              <a:solidFill>
                <a:srgbClr val="000000"/>
              </a:solidFill>
              <a:round/>
              <a:headEnd/>
              <a:tailEnd/>
            </a:ln>
          </p:spPr>
          <p:txBody>
            <a:bodyPr lIns="0" tIns="0" rIns="0" bIns="0"/>
            <a:lstStyle/>
            <a:p>
              <a:endParaRPr lang="en-US"/>
            </a:p>
          </p:txBody>
        </p:sp>
        <p:sp>
          <p:nvSpPr>
            <p:cNvPr id="5694" name="Freeform 90"/>
            <p:cNvSpPr>
              <a:spLocks/>
            </p:cNvSpPr>
            <p:nvPr/>
          </p:nvSpPr>
          <p:spPr bwMode="auto">
            <a:xfrm>
              <a:off x="2300" y="1659"/>
              <a:ext cx="86" cy="47"/>
            </a:xfrm>
            <a:custGeom>
              <a:avLst/>
              <a:gdLst>
                <a:gd name="T0" fmla="*/ 34 w 86"/>
                <a:gd name="T1" fmla="*/ 2 h 47"/>
                <a:gd name="T2" fmla="*/ 10 w 86"/>
                <a:gd name="T3" fmla="*/ 9 h 47"/>
                <a:gd name="T4" fmla="*/ 3 w 86"/>
                <a:gd name="T5" fmla="*/ 20 h 47"/>
                <a:gd name="T6" fmla="*/ 1 w 86"/>
                <a:gd name="T7" fmla="*/ 18 h 47"/>
                <a:gd name="T8" fmla="*/ 0 w 86"/>
                <a:gd name="T9" fmla="*/ 23 h 47"/>
                <a:gd name="T10" fmla="*/ 0 w 86"/>
                <a:gd name="T11" fmla="*/ 28 h 47"/>
                <a:gd name="T12" fmla="*/ 1 w 86"/>
                <a:gd name="T13" fmla="*/ 34 h 47"/>
                <a:gd name="T14" fmla="*/ 4 w 86"/>
                <a:gd name="T15" fmla="*/ 32 h 47"/>
                <a:gd name="T16" fmla="*/ 11 w 86"/>
                <a:gd name="T17" fmla="*/ 46 h 47"/>
                <a:gd name="T18" fmla="*/ 14 w 86"/>
                <a:gd name="T19" fmla="*/ 44 h 47"/>
                <a:gd name="T20" fmla="*/ 9 w 86"/>
                <a:gd name="T21" fmla="*/ 32 h 47"/>
                <a:gd name="T22" fmla="*/ 28 w 86"/>
                <a:gd name="T23" fmla="*/ 26 h 47"/>
                <a:gd name="T24" fmla="*/ 31 w 86"/>
                <a:gd name="T25" fmla="*/ 18 h 47"/>
                <a:gd name="T26" fmla="*/ 26 w 86"/>
                <a:gd name="T27" fmla="*/ 22 h 47"/>
                <a:gd name="T28" fmla="*/ 5 w 86"/>
                <a:gd name="T29" fmla="*/ 30 h 47"/>
                <a:gd name="T30" fmla="*/ 3 w 86"/>
                <a:gd name="T31" fmla="*/ 27 h 47"/>
                <a:gd name="T32" fmla="*/ 8 w 86"/>
                <a:gd name="T33" fmla="*/ 18 h 47"/>
                <a:gd name="T34" fmla="*/ 13 w 86"/>
                <a:gd name="T35" fmla="*/ 12 h 47"/>
                <a:gd name="T36" fmla="*/ 31 w 86"/>
                <a:gd name="T37" fmla="*/ 9 h 47"/>
                <a:gd name="T38" fmla="*/ 30 w 86"/>
                <a:gd name="T39" fmla="*/ 15 h 47"/>
                <a:gd name="T40" fmla="*/ 37 w 86"/>
                <a:gd name="T41" fmla="*/ 12 h 47"/>
                <a:gd name="T42" fmla="*/ 41 w 86"/>
                <a:gd name="T43" fmla="*/ 12 h 47"/>
                <a:gd name="T44" fmla="*/ 38 w 86"/>
                <a:gd name="T45" fmla="*/ 20 h 47"/>
                <a:gd name="T46" fmla="*/ 41 w 86"/>
                <a:gd name="T47" fmla="*/ 23 h 47"/>
                <a:gd name="T48" fmla="*/ 45 w 86"/>
                <a:gd name="T49" fmla="*/ 23 h 47"/>
                <a:gd name="T50" fmla="*/ 75 w 86"/>
                <a:gd name="T51" fmla="*/ 23 h 47"/>
                <a:gd name="T52" fmla="*/ 78 w 86"/>
                <a:gd name="T53" fmla="*/ 18 h 47"/>
                <a:gd name="T54" fmla="*/ 85 w 86"/>
                <a:gd name="T55" fmla="*/ 44 h 47"/>
                <a:gd name="T56" fmla="*/ 79 w 86"/>
                <a:gd name="T57" fmla="*/ 10 h 47"/>
                <a:gd name="T58" fmla="*/ 77 w 86"/>
                <a:gd name="T59" fmla="*/ 9 h 47"/>
                <a:gd name="T60" fmla="*/ 72 w 86"/>
                <a:gd name="T61" fmla="*/ 18 h 47"/>
                <a:gd name="T62" fmla="*/ 59 w 86"/>
                <a:gd name="T63" fmla="*/ 18 h 47"/>
                <a:gd name="T64" fmla="*/ 43 w 86"/>
                <a:gd name="T65" fmla="*/ 20 h 47"/>
                <a:gd name="T66" fmla="*/ 52 w 86"/>
                <a:gd name="T67" fmla="*/ 3 h 47"/>
                <a:gd name="T68" fmla="*/ 66 w 86"/>
                <a:gd name="T69" fmla="*/ 2 h 47"/>
                <a:gd name="T70" fmla="*/ 75 w 86"/>
                <a:gd name="T71" fmla="*/ 3 h 47"/>
                <a:gd name="T72" fmla="*/ 82 w 86"/>
                <a:gd name="T73" fmla="*/ 8 h 47"/>
                <a:gd name="T74" fmla="*/ 83 w 86"/>
                <a:gd name="T75" fmla="*/ 3 h 47"/>
                <a:gd name="T76" fmla="*/ 73 w 86"/>
                <a:gd name="T77" fmla="*/ 2 h 47"/>
                <a:gd name="T78" fmla="*/ 56 w 86"/>
                <a:gd name="T79" fmla="*/ 0 h 47"/>
                <a:gd name="T80" fmla="*/ 45 w 86"/>
                <a:gd name="T81" fmla="*/ 2 h 47"/>
                <a:gd name="T82" fmla="*/ 43 w 86"/>
                <a:gd name="T83" fmla="*/ 10 h 47"/>
                <a:gd name="T84" fmla="*/ 34 w 86"/>
                <a:gd name="T85" fmla="*/ 10 h 47"/>
                <a:gd name="T86" fmla="*/ 37 w 86"/>
                <a:gd name="T87" fmla="*/ 2 h 47"/>
                <a:gd name="T88" fmla="*/ 34 w 86"/>
                <a:gd name="T89" fmla="*/ 2 h 47"/>
                <a:gd name="T90" fmla="*/ 34 w 86"/>
                <a:gd name="T91" fmla="*/ 2 h 4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6"/>
                <a:gd name="T139" fmla="*/ 0 h 47"/>
                <a:gd name="T140" fmla="*/ 86 w 86"/>
                <a:gd name="T141" fmla="*/ 47 h 4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6" h="47">
                  <a:moveTo>
                    <a:pt x="34" y="2"/>
                  </a:moveTo>
                  <a:lnTo>
                    <a:pt x="10" y="9"/>
                  </a:lnTo>
                  <a:lnTo>
                    <a:pt x="3" y="20"/>
                  </a:lnTo>
                  <a:lnTo>
                    <a:pt x="1" y="18"/>
                  </a:lnTo>
                  <a:lnTo>
                    <a:pt x="0" y="23"/>
                  </a:lnTo>
                  <a:lnTo>
                    <a:pt x="0" y="28"/>
                  </a:lnTo>
                  <a:lnTo>
                    <a:pt x="1" y="34"/>
                  </a:lnTo>
                  <a:lnTo>
                    <a:pt x="4" y="32"/>
                  </a:lnTo>
                  <a:lnTo>
                    <a:pt x="11" y="46"/>
                  </a:lnTo>
                  <a:lnTo>
                    <a:pt x="14" y="44"/>
                  </a:lnTo>
                  <a:lnTo>
                    <a:pt x="9" y="32"/>
                  </a:lnTo>
                  <a:lnTo>
                    <a:pt x="28" y="26"/>
                  </a:lnTo>
                  <a:lnTo>
                    <a:pt x="31" y="18"/>
                  </a:lnTo>
                  <a:lnTo>
                    <a:pt x="26" y="22"/>
                  </a:lnTo>
                  <a:lnTo>
                    <a:pt x="5" y="30"/>
                  </a:lnTo>
                  <a:lnTo>
                    <a:pt x="3" y="27"/>
                  </a:lnTo>
                  <a:lnTo>
                    <a:pt x="8" y="18"/>
                  </a:lnTo>
                  <a:lnTo>
                    <a:pt x="13" y="12"/>
                  </a:lnTo>
                  <a:lnTo>
                    <a:pt x="31" y="9"/>
                  </a:lnTo>
                  <a:lnTo>
                    <a:pt x="30" y="15"/>
                  </a:lnTo>
                  <a:lnTo>
                    <a:pt x="37" y="12"/>
                  </a:lnTo>
                  <a:lnTo>
                    <a:pt x="41" y="12"/>
                  </a:lnTo>
                  <a:lnTo>
                    <a:pt x="38" y="20"/>
                  </a:lnTo>
                  <a:lnTo>
                    <a:pt x="41" y="23"/>
                  </a:lnTo>
                  <a:lnTo>
                    <a:pt x="45" y="23"/>
                  </a:lnTo>
                  <a:lnTo>
                    <a:pt x="75" y="23"/>
                  </a:lnTo>
                  <a:lnTo>
                    <a:pt x="78" y="18"/>
                  </a:lnTo>
                  <a:lnTo>
                    <a:pt x="85" y="44"/>
                  </a:lnTo>
                  <a:lnTo>
                    <a:pt x="79" y="10"/>
                  </a:lnTo>
                  <a:lnTo>
                    <a:pt x="77" y="9"/>
                  </a:lnTo>
                  <a:lnTo>
                    <a:pt x="72" y="18"/>
                  </a:lnTo>
                  <a:lnTo>
                    <a:pt x="59" y="18"/>
                  </a:lnTo>
                  <a:lnTo>
                    <a:pt x="43" y="20"/>
                  </a:lnTo>
                  <a:lnTo>
                    <a:pt x="52" y="3"/>
                  </a:lnTo>
                  <a:lnTo>
                    <a:pt x="66" y="2"/>
                  </a:lnTo>
                  <a:lnTo>
                    <a:pt x="75" y="3"/>
                  </a:lnTo>
                  <a:lnTo>
                    <a:pt x="82" y="8"/>
                  </a:lnTo>
                  <a:lnTo>
                    <a:pt x="83" y="3"/>
                  </a:lnTo>
                  <a:lnTo>
                    <a:pt x="73" y="2"/>
                  </a:lnTo>
                  <a:lnTo>
                    <a:pt x="56" y="0"/>
                  </a:lnTo>
                  <a:lnTo>
                    <a:pt x="45" y="2"/>
                  </a:lnTo>
                  <a:lnTo>
                    <a:pt x="43" y="10"/>
                  </a:lnTo>
                  <a:lnTo>
                    <a:pt x="34" y="10"/>
                  </a:lnTo>
                  <a:lnTo>
                    <a:pt x="37" y="2"/>
                  </a:lnTo>
                  <a:lnTo>
                    <a:pt x="34" y="2"/>
                  </a:lnTo>
                </a:path>
              </a:pathLst>
            </a:custGeom>
            <a:solidFill>
              <a:srgbClr val="000000"/>
            </a:solidFill>
            <a:ln w="9207">
              <a:solidFill>
                <a:srgbClr val="000000"/>
              </a:solidFill>
              <a:round/>
              <a:headEnd/>
              <a:tailEnd/>
            </a:ln>
          </p:spPr>
          <p:txBody>
            <a:bodyPr lIns="0" tIns="0" rIns="0" bIns="0"/>
            <a:lstStyle/>
            <a:p>
              <a:endParaRPr lang="en-US"/>
            </a:p>
          </p:txBody>
        </p:sp>
        <p:sp>
          <p:nvSpPr>
            <p:cNvPr id="5695" name="Freeform 91"/>
            <p:cNvSpPr>
              <a:spLocks/>
            </p:cNvSpPr>
            <p:nvPr/>
          </p:nvSpPr>
          <p:spPr bwMode="auto">
            <a:xfrm>
              <a:off x="2330" y="1695"/>
              <a:ext cx="37" cy="14"/>
            </a:xfrm>
            <a:custGeom>
              <a:avLst/>
              <a:gdLst>
                <a:gd name="T0" fmla="*/ 6 w 37"/>
                <a:gd name="T1" fmla="*/ 13 h 14"/>
                <a:gd name="T2" fmla="*/ 20 w 37"/>
                <a:gd name="T3" fmla="*/ 5 h 14"/>
                <a:gd name="T4" fmla="*/ 26 w 37"/>
                <a:gd name="T5" fmla="*/ 4 h 14"/>
                <a:gd name="T6" fmla="*/ 33 w 37"/>
                <a:gd name="T7" fmla="*/ 7 h 14"/>
                <a:gd name="T8" fmla="*/ 36 w 37"/>
                <a:gd name="T9" fmla="*/ 11 h 14"/>
                <a:gd name="T10" fmla="*/ 32 w 37"/>
                <a:gd name="T11" fmla="*/ 3 h 14"/>
                <a:gd name="T12" fmla="*/ 22 w 37"/>
                <a:gd name="T13" fmla="*/ 0 h 14"/>
                <a:gd name="T14" fmla="*/ 11 w 37"/>
                <a:gd name="T15" fmla="*/ 3 h 14"/>
                <a:gd name="T16" fmla="*/ 0 w 37"/>
                <a:gd name="T17" fmla="*/ 10 h 14"/>
                <a:gd name="T18" fmla="*/ 6 w 37"/>
                <a:gd name="T19" fmla="*/ 13 h 14"/>
                <a:gd name="T20" fmla="*/ 6 w 37"/>
                <a:gd name="T21" fmla="*/ 13 h 1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7"/>
                <a:gd name="T34" fmla="*/ 0 h 14"/>
                <a:gd name="T35" fmla="*/ 37 w 37"/>
                <a:gd name="T36" fmla="*/ 14 h 1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7" h="14">
                  <a:moveTo>
                    <a:pt x="6" y="13"/>
                  </a:moveTo>
                  <a:lnTo>
                    <a:pt x="20" y="5"/>
                  </a:lnTo>
                  <a:lnTo>
                    <a:pt x="26" y="4"/>
                  </a:lnTo>
                  <a:lnTo>
                    <a:pt x="33" y="7"/>
                  </a:lnTo>
                  <a:lnTo>
                    <a:pt x="36" y="11"/>
                  </a:lnTo>
                  <a:lnTo>
                    <a:pt x="32" y="3"/>
                  </a:lnTo>
                  <a:lnTo>
                    <a:pt x="22" y="0"/>
                  </a:lnTo>
                  <a:lnTo>
                    <a:pt x="11" y="3"/>
                  </a:lnTo>
                  <a:lnTo>
                    <a:pt x="0" y="10"/>
                  </a:lnTo>
                  <a:lnTo>
                    <a:pt x="6" y="13"/>
                  </a:lnTo>
                </a:path>
              </a:pathLst>
            </a:custGeom>
            <a:solidFill>
              <a:srgbClr val="000000"/>
            </a:solidFill>
            <a:ln w="9207">
              <a:solidFill>
                <a:srgbClr val="000000"/>
              </a:solidFill>
              <a:round/>
              <a:headEnd/>
              <a:tailEnd/>
            </a:ln>
          </p:spPr>
          <p:txBody>
            <a:bodyPr lIns="0" tIns="0" rIns="0" bIns="0"/>
            <a:lstStyle/>
            <a:p>
              <a:endParaRPr lang="en-US"/>
            </a:p>
          </p:txBody>
        </p:sp>
        <p:sp>
          <p:nvSpPr>
            <p:cNvPr id="5696" name="Freeform 92"/>
            <p:cNvSpPr>
              <a:spLocks/>
            </p:cNvSpPr>
            <p:nvPr/>
          </p:nvSpPr>
          <p:spPr bwMode="auto">
            <a:xfrm>
              <a:off x="2364" y="1710"/>
              <a:ext cx="37" cy="74"/>
            </a:xfrm>
            <a:custGeom>
              <a:avLst/>
              <a:gdLst>
                <a:gd name="T0" fmla="*/ 8 w 37"/>
                <a:gd name="T1" fmla="*/ 9 h 74"/>
                <a:gd name="T2" fmla="*/ 27 w 37"/>
                <a:gd name="T3" fmla="*/ 0 h 74"/>
                <a:gd name="T4" fmla="*/ 27 w 37"/>
                <a:gd name="T5" fmla="*/ 9 h 74"/>
                <a:gd name="T6" fmla="*/ 32 w 37"/>
                <a:gd name="T7" fmla="*/ 7 h 74"/>
                <a:gd name="T8" fmla="*/ 35 w 37"/>
                <a:gd name="T9" fmla="*/ 14 h 74"/>
                <a:gd name="T10" fmla="*/ 19 w 37"/>
                <a:gd name="T11" fmla="*/ 17 h 74"/>
                <a:gd name="T12" fmla="*/ 36 w 37"/>
                <a:gd name="T13" fmla="*/ 16 h 74"/>
                <a:gd name="T14" fmla="*/ 35 w 37"/>
                <a:gd name="T15" fmla="*/ 22 h 74"/>
                <a:gd name="T16" fmla="*/ 28 w 37"/>
                <a:gd name="T17" fmla="*/ 23 h 74"/>
                <a:gd name="T18" fmla="*/ 35 w 37"/>
                <a:gd name="T19" fmla="*/ 24 h 74"/>
                <a:gd name="T20" fmla="*/ 33 w 37"/>
                <a:gd name="T21" fmla="*/ 27 h 74"/>
                <a:gd name="T22" fmla="*/ 30 w 37"/>
                <a:gd name="T23" fmla="*/ 39 h 74"/>
                <a:gd name="T24" fmla="*/ 22 w 37"/>
                <a:gd name="T25" fmla="*/ 54 h 74"/>
                <a:gd name="T26" fmla="*/ 11 w 37"/>
                <a:gd name="T27" fmla="*/ 64 h 74"/>
                <a:gd name="T28" fmla="*/ 4 w 37"/>
                <a:gd name="T29" fmla="*/ 68 h 74"/>
                <a:gd name="T30" fmla="*/ 3 w 37"/>
                <a:gd name="T31" fmla="*/ 73 h 74"/>
                <a:gd name="T32" fmla="*/ 0 w 37"/>
                <a:gd name="T33" fmla="*/ 72 h 74"/>
                <a:gd name="T34" fmla="*/ 2 w 37"/>
                <a:gd name="T35" fmla="*/ 64 h 74"/>
                <a:gd name="T36" fmla="*/ 3 w 37"/>
                <a:gd name="T37" fmla="*/ 45 h 74"/>
                <a:gd name="T38" fmla="*/ 2 w 37"/>
                <a:gd name="T39" fmla="*/ 24 h 74"/>
                <a:gd name="T40" fmla="*/ 3 w 37"/>
                <a:gd name="T41" fmla="*/ 25 h 74"/>
                <a:gd name="T42" fmla="*/ 7 w 37"/>
                <a:gd name="T43" fmla="*/ 63 h 74"/>
                <a:gd name="T44" fmla="*/ 17 w 37"/>
                <a:gd name="T45" fmla="*/ 52 h 74"/>
                <a:gd name="T46" fmla="*/ 13 w 37"/>
                <a:gd name="T47" fmla="*/ 51 h 74"/>
                <a:gd name="T48" fmla="*/ 18 w 37"/>
                <a:gd name="T49" fmla="*/ 46 h 74"/>
                <a:gd name="T50" fmla="*/ 15 w 37"/>
                <a:gd name="T51" fmla="*/ 41 h 74"/>
                <a:gd name="T52" fmla="*/ 8 w 37"/>
                <a:gd name="T53" fmla="*/ 41 h 74"/>
                <a:gd name="T54" fmla="*/ 25 w 37"/>
                <a:gd name="T55" fmla="*/ 33 h 74"/>
                <a:gd name="T56" fmla="*/ 27 w 37"/>
                <a:gd name="T57" fmla="*/ 28 h 74"/>
                <a:gd name="T58" fmla="*/ 12 w 37"/>
                <a:gd name="T59" fmla="*/ 34 h 74"/>
                <a:gd name="T60" fmla="*/ 12 w 37"/>
                <a:gd name="T61" fmla="*/ 25 h 74"/>
                <a:gd name="T62" fmla="*/ 7 w 37"/>
                <a:gd name="T63" fmla="*/ 24 h 74"/>
                <a:gd name="T64" fmla="*/ 18 w 37"/>
                <a:gd name="T65" fmla="*/ 14 h 74"/>
                <a:gd name="T66" fmla="*/ 9 w 37"/>
                <a:gd name="T67" fmla="*/ 16 h 74"/>
                <a:gd name="T68" fmla="*/ 8 w 37"/>
                <a:gd name="T69" fmla="*/ 9 h 74"/>
                <a:gd name="T70" fmla="*/ 8 w 37"/>
                <a:gd name="T71" fmla="*/ 9 h 7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37"/>
                <a:gd name="T109" fmla="*/ 0 h 74"/>
                <a:gd name="T110" fmla="*/ 37 w 37"/>
                <a:gd name="T111" fmla="*/ 74 h 74"/>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37" h="74">
                  <a:moveTo>
                    <a:pt x="8" y="9"/>
                  </a:moveTo>
                  <a:lnTo>
                    <a:pt x="27" y="0"/>
                  </a:lnTo>
                  <a:lnTo>
                    <a:pt x="27" y="9"/>
                  </a:lnTo>
                  <a:lnTo>
                    <a:pt x="32" y="7"/>
                  </a:lnTo>
                  <a:lnTo>
                    <a:pt x="35" y="14"/>
                  </a:lnTo>
                  <a:lnTo>
                    <a:pt x="19" y="17"/>
                  </a:lnTo>
                  <a:lnTo>
                    <a:pt x="36" y="16"/>
                  </a:lnTo>
                  <a:lnTo>
                    <a:pt x="35" y="22"/>
                  </a:lnTo>
                  <a:lnTo>
                    <a:pt x="28" y="23"/>
                  </a:lnTo>
                  <a:lnTo>
                    <a:pt x="35" y="24"/>
                  </a:lnTo>
                  <a:lnTo>
                    <a:pt x="33" y="27"/>
                  </a:lnTo>
                  <a:lnTo>
                    <a:pt x="30" y="39"/>
                  </a:lnTo>
                  <a:lnTo>
                    <a:pt x="22" y="54"/>
                  </a:lnTo>
                  <a:lnTo>
                    <a:pt x="11" y="64"/>
                  </a:lnTo>
                  <a:lnTo>
                    <a:pt x="4" y="68"/>
                  </a:lnTo>
                  <a:lnTo>
                    <a:pt x="3" y="73"/>
                  </a:lnTo>
                  <a:lnTo>
                    <a:pt x="0" y="72"/>
                  </a:lnTo>
                  <a:lnTo>
                    <a:pt x="2" y="64"/>
                  </a:lnTo>
                  <a:lnTo>
                    <a:pt x="3" y="45"/>
                  </a:lnTo>
                  <a:lnTo>
                    <a:pt x="2" y="24"/>
                  </a:lnTo>
                  <a:lnTo>
                    <a:pt x="3" y="25"/>
                  </a:lnTo>
                  <a:lnTo>
                    <a:pt x="7" y="63"/>
                  </a:lnTo>
                  <a:lnTo>
                    <a:pt x="17" y="52"/>
                  </a:lnTo>
                  <a:lnTo>
                    <a:pt x="13" y="51"/>
                  </a:lnTo>
                  <a:lnTo>
                    <a:pt x="18" y="46"/>
                  </a:lnTo>
                  <a:lnTo>
                    <a:pt x="15" y="41"/>
                  </a:lnTo>
                  <a:lnTo>
                    <a:pt x="8" y="41"/>
                  </a:lnTo>
                  <a:lnTo>
                    <a:pt x="25" y="33"/>
                  </a:lnTo>
                  <a:lnTo>
                    <a:pt x="27" y="28"/>
                  </a:lnTo>
                  <a:lnTo>
                    <a:pt x="12" y="34"/>
                  </a:lnTo>
                  <a:lnTo>
                    <a:pt x="12" y="25"/>
                  </a:lnTo>
                  <a:lnTo>
                    <a:pt x="7" y="24"/>
                  </a:lnTo>
                  <a:lnTo>
                    <a:pt x="18" y="14"/>
                  </a:lnTo>
                  <a:lnTo>
                    <a:pt x="9" y="16"/>
                  </a:lnTo>
                  <a:lnTo>
                    <a:pt x="8" y="9"/>
                  </a:lnTo>
                </a:path>
              </a:pathLst>
            </a:custGeom>
            <a:solidFill>
              <a:srgbClr val="000000"/>
            </a:solidFill>
            <a:ln w="9207">
              <a:solidFill>
                <a:srgbClr val="000000"/>
              </a:solidFill>
              <a:round/>
              <a:headEnd/>
              <a:tailEnd/>
            </a:ln>
          </p:spPr>
          <p:txBody>
            <a:bodyPr lIns="0" tIns="0" rIns="0" bIns="0"/>
            <a:lstStyle/>
            <a:p>
              <a:endParaRPr lang="en-US"/>
            </a:p>
          </p:txBody>
        </p:sp>
        <p:sp>
          <p:nvSpPr>
            <p:cNvPr id="5697" name="Freeform 93"/>
            <p:cNvSpPr>
              <a:spLocks/>
            </p:cNvSpPr>
            <p:nvPr/>
          </p:nvSpPr>
          <p:spPr bwMode="auto">
            <a:xfrm>
              <a:off x="2249" y="1662"/>
              <a:ext cx="32" cy="63"/>
            </a:xfrm>
            <a:custGeom>
              <a:avLst/>
              <a:gdLst>
                <a:gd name="T0" fmla="*/ 9 w 32"/>
                <a:gd name="T1" fmla="*/ 0 h 63"/>
                <a:gd name="T2" fmla="*/ 0 w 32"/>
                <a:gd name="T3" fmla="*/ 9 h 63"/>
                <a:gd name="T4" fmla="*/ 31 w 32"/>
                <a:gd name="T5" fmla="*/ 62 h 63"/>
                <a:gd name="T6" fmla="*/ 9 w 32"/>
                <a:gd name="T7" fmla="*/ 0 h 63"/>
                <a:gd name="T8" fmla="*/ 9 w 32"/>
                <a:gd name="T9" fmla="*/ 0 h 63"/>
                <a:gd name="T10" fmla="*/ 0 60000 65536"/>
                <a:gd name="T11" fmla="*/ 0 60000 65536"/>
                <a:gd name="T12" fmla="*/ 0 60000 65536"/>
                <a:gd name="T13" fmla="*/ 0 60000 65536"/>
                <a:gd name="T14" fmla="*/ 0 60000 65536"/>
                <a:gd name="T15" fmla="*/ 0 w 32"/>
                <a:gd name="T16" fmla="*/ 0 h 63"/>
                <a:gd name="T17" fmla="*/ 32 w 32"/>
                <a:gd name="T18" fmla="*/ 63 h 63"/>
              </a:gdLst>
              <a:ahLst/>
              <a:cxnLst>
                <a:cxn ang="T10">
                  <a:pos x="T0" y="T1"/>
                </a:cxn>
                <a:cxn ang="T11">
                  <a:pos x="T2" y="T3"/>
                </a:cxn>
                <a:cxn ang="T12">
                  <a:pos x="T4" y="T5"/>
                </a:cxn>
                <a:cxn ang="T13">
                  <a:pos x="T6" y="T7"/>
                </a:cxn>
                <a:cxn ang="T14">
                  <a:pos x="T8" y="T9"/>
                </a:cxn>
              </a:cxnLst>
              <a:rect l="T15" t="T16" r="T17" b="T18"/>
              <a:pathLst>
                <a:path w="32" h="63">
                  <a:moveTo>
                    <a:pt x="9" y="0"/>
                  </a:moveTo>
                  <a:lnTo>
                    <a:pt x="0" y="9"/>
                  </a:lnTo>
                  <a:lnTo>
                    <a:pt x="31" y="62"/>
                  </a:lnTo>
                  <a:lnTo>
                    <a:pt x="9" y="0"/>
                  </a:lnTo>
                </a:path>
              </a:pathLst>
            </a:custGeom>
            <a:solidFill>
              <a:srgbClr val="000000"/>
            </a:solidFill>
            <a:ln w="9207">
              <a:solidFill>
                <a:srgbClr val="000000"/>
              </a:solidFill>
              <a:round/>
              <a:headEnd/>
              <a:tailEnd/>
            </a:ln>
          </p:spPr>
          <p:txBody>
            <a:bodyPr lIns="0" tIns="0" rIns="0" bIns="0"/>
            <a:lstStyle/>
            <a:p>
              <a:endParaRPr lang="en-US"/>
            </a:p>
          </p:txBody>
        </p:sp>
        <p:sp>
          <p:nvSpPr>
            <p:cNvPr id="5698" name="Freeform 94"/>
            <p:cNvSpPr>
              <a:spLocks/>
            </p:cNvSpPr>
            <p:nvPr/>
          </p:nvSpPr>
          <p:spPr bwMode="auto">
            <a:xfrm>
              <a:off x="2209" y="1661"/>
              <a:ext cx="63" cy="69"/>
            </a:xfrm>
            <a:custGeom>
              <a:avLst/>
              <a:gdLst>
                <a:gd name="T0" fmla="*/ 7 w 63"/>
                <a:gd name="T1" fmla="*/ 0 h 69"/>
                <a:gd name="T2" fmla="*/ 0 w 63"/>
                <a:gd name="T3" fmla="*/ 16 h 69"/>
                <a:gd name="T4" fmla="*/ 62 w 63"/>
                <a:gd name="T5" fmla="*/ 68 h 69"/>
                <a:gd name="T6" fmla="*/ 7 w 63"/>
                <a:gd name="T7" fmla="*/ 0 h 69"/>
                <a:gd name="T8" fmla="*/ 7 w 63"/>
                <a:gd name="T9" fmla="*/ 0 h 69"/>
                <a:gd name="T10" fmla="*/ 0 60000 65536"/>
                <a:gd name="T11" fmla="*/ 0 60000 65536"/>
                <a:gd name="T12" fmla="*/ 0 60000 65536"/>
                <a:gd name="T13" fmla="*/ 0 60000 65536"/>
                <a:gd name="T14" fmla="*/ 0 60000 65536"/>
                <a:gd name="T15" fmla="*/ 0 w 63"/>
                <a:gd name="T16" fmla="*/ 0 h 69"/>
                <a:gd name="T17" fmla="*/ 63 w 63"/>
                <a:gd name="T18" fmla="*/ 69 h 69"/>
              </a:gdLst>
              <a:ahLst/>
              <a:cxnLst>
                <a:cxn ang="T10">
                  <a:pos x="T0" y="T1"/>
                </a:cxn>
                <a:cxn ang="T11">
                  <a:pos x="T2" y="T3"/>
                </a:cxn>
                <a:cxn ang="T12">
                  <a:pos x="T4" y="T5"/>
                </a:cxn>
                <a:cxn ang="T13">
                  <a:pos x="T6" y="T7"/>
                </a:cxn>
                <a:cxn ang="T14">
                  <a:pos x="T8" y="T9"/>
                </a:cxn>
              </a:cxnLst>
              <a:rect l="T15" t="T16" r="T17" b="T18"/>
              <a:pathLst>
                <a:path w="63" h="69">
                  <a:moveTo>
                    <a:pt x="7" y="0"/>
                  </a:moveTo>
                  <a:lnTo>
                    <a:pt x="0" y="16"/>
                  </a:lnTo>
                  <a:lnTo>
                    <a:pt x="62" y="68"/>
                  </a:lnTo>
                  <a:lnTo>
                    <a:pt x="7" y="0"/>
                  </a:lnTo>
                </a:path>
              </a:pathLst>
            </a:custGeom>
            <a:solidFill>
              <a:srgbClr val="000000"/>
            </a:solidFill>
            <a:ln w="9207">
              <a:solidFill>
                <a:srgbClr val="000000"/>
              </a:solidFill>
              <a:round/>
              <a:headEnd/>
              <a:tailEnd/>
            </a:ln>
          </p:spPr>
          <p:txBody>
            <a:bodyPr lIns="0" tIns="0" rIns="0" bIns="0"/>
            <a:lstStyle/>
            <a:p>
              <a:endParaRPr lang="en-US"/>
            </a:p>
          </p:txBody>
        </p:sp>
        <p:sp>
          <p:nvSpPr>
            <p:cNvPr id="5699" name="Freeform 95"/>
            <p:cNvSpPr>
              <a:spLocks/>
            </p:cNvSpPr>
            <p:nvPr/>
          </p:nvSpPr>
          <p:spPr bwMode="auto">
            <a:xfrm>
              <a:off x="2406" y="1689"/>
              <a:ext cx="28" cy="22"/>
            </a:xfrm>
            <a:custGeom>
              <a:avLst/>
              <a:gdLst>
                <a:gd name="T0" fmla="*/ 25 w 28"/>
                <a:gd name="T1" fmla="*/ 0 h 22"/>
                <a:gd name="T2" fmla="*/ 0 w 28"/>
                <a:gd name="T3" fmla="*/ 21 h 22"/>
                <a:gd name="T4" fmla="*/ 27 w 28"/>
                <a:gd name="T5" fmla="*/ 4 h 22"/>
                <a:gd name="T6" fmla="*/ 25 w 28"/>
                <a:gd name="T7" fmla="*/ 0 h 22"/>
                <a:gd name="T8" fmla="*/ 25 w 28"/>
                <a:gd name="T9" fmla="*/ 0 h 22"/>
                <a:gd name="T10" fmla="*/ 0 60000 65536"/>
                <a:gd name="T11" fmla="*/ 0 60000 65536"/>
                <a:gd name="T12" fmla="*/ 0 60000 65536"/>
                <a:gd name="T13" fmla="*/ 0 60000 65536"/>
                <a:gd name="T14" fmla="*/ 0 60000 65536"/>
                <a:gd name="T15" fmla="*/ 0 w 28"/>
                <a:gd name="T16" fmla="*/ 0 h 22"/>
                <a:gd name="T17" fmla="*/ 28 w 28"/>
                <a:gd name="T18" fmla="*/ 22 h 22"/>
              </a:gdLst>
              <a:ahLst/>
              <a:cxnLst>
                <a:cxn ang="T10">
                  <a:pos x="T0" y="T1"/>
                </a:cxn>
                <a:cxn ang="T11">
                  <a:pos x="T2" y="T3"/>
                </a:cxn>
                <a:cxn ang="T12">
                  <a:pos x="T4" y="T5"/>
                </a:cxn>
                <a:cxn ang="T13">
                  <a:pos x="T6" y="T7"/>
                </a:cxn>
                <a:cxn ang="T14">
                  <a:pos x="T8" y="T9"/>
                </a:cxn>
              </a:cxnLst>
              <a:rect l="T15" t="T16" r="T17" b="T18"/>
              <a:pathLst>
                <a:path w="28" h="22">
                  <a:moveTo>
                    <a:pt x="25" y="0"/>
                  </a:moveTo>
                  <a:lnTo>
                    <a:pt x="0" y="21"/>
                  </a:lnTo>
                  <a:lnTo>
                    <a:pt x="27" y="4"/>
                  </a:lnTo>
                  <a:lnTo>
                    <a:pt x="25" y="0"/>
                  </a:lnTo>
                </a:path>
              </a:pathLst>
            </a:custGeom>
            <a:solidFill>
              <a:srgbClr val="000000"/>
            </a:solidFill>
            <a:ln w="9207">
              <a:solidFill>
                <a:srgbClr val="000000"/>
              </a:solidFill>
              <a:round/>
              <a:headEnd/>
              <a:tailEnd/>
            </a:ln>
          </p:spPr>
          <p:txBody>
            <a:bodyPr lIns="0" tIns="0" rIns="0" bIns="0"/>
            <a:lstStyle/>
            <a:p>
              <a:endParaRPr lang="en-US"/>
            </a:p>
          </p:txBody>
        </p:sp>
        <p:sp>
          <p:nvSpPr>
            <p:cNvPr id="5700" name="Freeform 96"/>
            <p:cNvSpPr>
              <a:spLocks/>
            </p:cNvSpPr>
            <p:nvPr/>
          </p:nvSpPr>
          <p:spPr bwMode="auto">
            <a:xfrm>
              <a:off x="2452" y="1749"/>
              <a:ext cx="39" cy="56"/>
            </a:xfrm>
            <a:custGeom>
              <a:avLst/>
              <a:gdLst>
                <a:gd name="T0" fmla="*/ 0 w 39"/>
                <a:gd name="T1" fmla="*/ 2 h 56"/>
                <a:gd name="T2" fmla="*/ 5 w 39"/>
                <a:gd name="T3" fmla="*/ 0 h 56"/>
                <a:gd name="T4" fmla="*/ 38 w 39"/>
                <a:gd name="T5" fmla="*/ 42 h 56"/>
                <a:gd name="T6" fmla="*/ 33 w 39"/>
                <a:gd name="T7" fmla="*/ 47 h 56"/>
                <a:gd name="T8" fmla="*/ 33 w 39"/>
                <a:gd name="T9" fmla="*/ 53 h 56"/>
                <a:gd name="T10" fmla="*/ 29 w 39"/>
                <a:gd name="T11" fmla="*/ 55 h 56"/>
                <a:gd name="T12" fmla="*/ 24 w 39"/>
                <a:gd name="T13" fmla="*/ 42 h 56"/>
                <a:gd name="T14" fmla="*/ 15 w 39"/>
                <a:gd name="T15" fmla="*/ 26 h 56"/>
                <a:gd name="T16" fmla="*/ 32 w 39"/>
                <a:gd name="T17" fmla="*/ 46 h 56"/>
                <a:gd name="T18" fmla="*/ 34 w 39"/>
                <a:gd name="T19" fmla="*/ 44 h 56"/>
                <a:gd name="T20" fmla="*/ 0 w 39"/>
                <a:gd name="T21" fmla="*/ 2 h 56"/>
                <a:gd name="T22" fmla="*/ 0 w 39"/>
                <a:gd name="T23" fmla="*/ 2 h 5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9"/>
                <a:gd name="T37" fmla="*/ 0 h 56"/>
                <a:gd name="T38" fmla="*/ 39 w 39"/>
                <a:gd name="T39" fmla="*/ 56 h 5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9" h="56">
                  <a:moveTo>
                    <a:pt x="0" y="2"/>
                  </a:moveTo>
                  <a:lnTo>
                    <a:pt x="5" y="0"/>
                  </a:lnTo>
                  <a:lnTo>
                    <a:pt x="38" y="42"/>
                  </a:lnTo>
                  <a:lnTo>
                    <a:pt x="33" y="47"/>
                  </a:lnTo>
                  <a:lnTo>
                    <a:pt x="33" y="53"/>
                  </a:lnTo>
                  <a:lnTo>
                    <a:pt x="29" y="55"/>
                  </a:lnTo>
                  <a:lnTo>
                    <a:pt x="24" y="42"/>
                  </a:lnTo>
                  <a:lnTo>
                    <a:pt x="15" y="26"/>
                  </a:lnTo>
                  <a:lnTo>
                    <a:pt x="32" y="46"/>
                  </a:lnTo>
                  <a:lnTo>
                    <a:pt x="34" y="44"/>
                  </a:lnTo>
                  <a:lnTo>
                    <a:pt x="0" y="2"/>
                  </a:lnTo>
                </a:path>
              </a:pathLst>
            </a:custGeom>
            <a:solidFill>
              <a:srgbClr val="000000"/>
            </a:solidFill>
            <a:ln w="9207">
              <a:solidFill>
                <a:srgbClr val="000000"/>
              </a:solidFill>
              <a:round/>
              <a:headEnd/>
              <a:tailEnd/>
            </a:ln>
          </p:spPr>
          <p:txBody>
            <a:bodyPr lIns="0" tIns="0" rIns="0" bIns="0"/>
            <a:lstStyle/>
            <a:p>
              <a:endParaRPr lang="en-US"/>
            </a:p>
          </p:txBody>
        </p:sp>
        <p:sp>
          <p:nvSpPr>
            <p:cNvPr id="5701" name="Freeform 97"/>
            <p:cNvSpPr>
              <a:spLocks/>
            </p:cNvSpPr>
            <p:nvPr/>
          </p:nvSpPr>
          <p:spPr bwMode="auto">
            <a:xfrm>
              <a:off x="2451" y="1719"/>
              <a:ext cx="41" cy="53"/>
            </a:xfrm>
            <a:custGeom>
              <a:avLst/>
              <a:gdLst>
                <a:gd name="T0" fmla="*/ 0 w 41"/>
                <a:gd name="T1" fmla="*/ 25 h 53"/>
                <a:gd name="T2" fmla="*/ 7 w 41"/>
                <a:gd name="T3" fmla="*/ 1 h 53"/>
                <a:gd name="T4" fmla="*/ 34 w 41"/>
                <a:gd name="T5" fmla="*/ 0 h 53"/>
                <a:gd name="T6" fmla="*/ 40 w 41"/>
                <a:gd name="T7" fmla="*/ 19 h 53"/>
                <a:gd name="T8" fmla="*/ 33 w 41"/>
                <a:gd name="T9" fmla="*/ 30 h 53"/>
                <a:gd name="T10" fmla="*/ 40 w 41"/>
                <a:gd name="T11" fmla="*/ 46 h 53"/>
                <a:gd name="T12" fmla="*/ 37 w 41"/>
                <a:gd name="T13" fmla="*/ 47 h 53"/>
                <a:gd name="T14" fmla="*/ 34 w 41"/>
                <a:gd name="T15" fmla="*/ 39 h 53"/>
                <a:gd name="T16" fmla="*/ 26 w 41"/>
                <a:gd name="T17" fmla="*/ 29 h 53"/>
                <a:gd name="T18" fmla="*/ 32 w 41"/>
                <a:gd name="T19" fmla="*/ 43 h 53"/>
                <a:gd name="T20" fmla="*/ 32 w 41"/>
                <a:gd name="T21" fmla="*/ 52 h 53"/>
                <a:gd name="T22" fmla="*/ 29 w 41"/>
                <a:gd name="T23" fmla="*/ 50 h 53"/>
                <a:gd name="T24" fmla="*/ 26 w 41"/>
                <a:gd name="T25" fmla="*/ 41 h 53"/>
                <a:gd name="T26" fmla="*/ 21 w 41"/>
                <a:gd name="T27" fmla="*/ 27 h 53"/>
                <a:gd name="T28" fmla="*/ 15 w 41"/>
                <a:gd name="T29" fmla="*/ 16 h 53"/>
                <a:gd name="T30" fmla="*/ 16 w 41"/>
                <a:gd name="T31" fmla="*/ 15 h 53"/>
                <a:gd name="T32" fmla="*/ 24 w 41"/>
                <a:gd name="T33" fmla="*/ 18 h 53"/>
                <a:gd name="T34" fmla="*/ 29 w 41"/>
                <a:gd name="T35" fmla="*/ 25 h 53"/>
                <a:gd name="T36" fmla="*/ 34 w 41"/>
                <a:gd name="T37" fmla="*/ 24 h 53"/>
                <a:gd name="T38" fmla="*/ 32 w 41"/>
                <a:gd name="T39" fmla="*/ 5 h 53"/>
                <a:gd name="T40" fmla="*/ 12 w 41"/>
                <a:gd name="T41" fmla="*/ 5 h 53"/>
                <a:gd name="T42" fmla="*/ 5 w 41"/>
                <a:gd name="T43" fmla="*/ 25 h 53"/>
                <a:gd name="T44" fmla="*/ 0 w 41"/>
                <a:gd name="T45" fmla="*/ 25 h 53"/>
                <a:gd name="T46" fmla="*/ 0 w 41"/>
                <a:gd name="T47" fmla="*/ 25 h 5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41"/>
                <a:gd name="T73" fmla="*/ 0 h 53"/>
                <a:gd name="T74" fmla="*/ 41 w 41"/>
                <a:gd name="T75" fmla="*/ 53 h 53"/>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41" h="53">
                  <a:moveTo>
                    <a:pt x="0" y="25"/>
                  </a:moveTo>
                  <a:lnTo>
                    <a:pt x="7" y="1"/>
                  </a:lnTo>
                  <a:lnTo>
                    <a:pt x="34" y="0"/>
                  </a:lnTo>
                  <a:lnTo>
                    <a:pt x="40" y="19"/>
                  </a:lnTo>
                  <a:lnTo>
                    <a:pt x="33" y="30"/>
                  </a:lnTo>
                  <a:lnTo>
                    <a:pt x="40" y="46"/>
                  </a:lnTo>
                  <a:lnTo>
                    <a:pt x="37" y="47"/>
                  </a:lnTo>
                  <a:lnTo>
                    <a:pt x="34" y="39"/>
                  </a:lnTo>
                  <a:lnTo>
                    <a:pt x="26" y="29"/>
                  </a:lnTo>
                  <a:lnTo>
                    <a:pt x="32" y="43"/>
                  </a:lnTo>
                  <a:lnTo>
                    <a:pt x="32" y="52"/>
                  </a:lnTo>
                  <a:lnTo>
                    <a:pt x="29" y="50"/>
                  </a:lnTo>
                  <a:lnTo>
                    <a:pt x="26" y="41"/>
                  </a:lnTo>
                  <a:lnTo>
                    <a:pt x="21" y="27"/>
                  </a:lnTo>
                  <a:lnTo>
                    <a:pt x="15" y="16"/>
                  </a:lnTo>
                  <a:lnTo>
                    <a:pt x="16" y="15"/>
                  </a:lnTo>
                  <a:lnTo>
                    <a:pt x="24" y="18"/>
                  </a:lnTo>
                  <a:lnTo>
                    <a:pt x="29" y="25"/>
                  </a:lnTo>
                  <a:lnTo>
                    <a:pt x="34" y="24"/>
                  </a:lnTo>
                  <a:lnTo>
                    <a:pt x="32" y="5"/>
                  </a:lnTo>
                  <a:lnTo>
                    <a:pt x="12" y="5"/>
                  </a:lnTo>
                  <a:lnTo>
                    <a:pt x="5" y="25"/>
                  </a:lnTo>
                  <a:lnTo>
                    <a:pt x="0" y="25"/>
                  </a:lnTo>
                </a:path>
              </a:pathLst>
            </a:custGeom>
            <a:solidFill>
              <a:srgbClr val="000000"/>
            </a:solidFill>
            <a:ln w="9207">
              <a:solidFill>
                <a:srgbClr val="000000"/>
              </a:solidFill>
              <a:round/>
              <a:headEnd/>
              <a:tailEnd/>
            </a:ln>
          </p:spPr>
          <p:txBody>
            <a:bodyPr lIns="0" tIns="0" rIns="0" bIns="0"/>
            <a:lstStyle/>
            <a:p>
              <a:endParaRPr lang="en-US"/>
            </a:p>
          </p:txBody>
        </p:sp>
        <p:sp>
          <p:nvSpPr>
            <p:cNvPr id="5702" name="Freeform 98"/>
            <p:cNvSpPr>
              <a:spLocks/>
            </p:cNvSpPr>
            <p:nvPr/>
          </p:nvSpPr>
          <p:spPr bwMode="auto">
            <a:xfrm>
              <a:off x="2486" y="1708"/>
              <a:ext cx="41" cy="55"/>
            </a:xfrm>
            <a:custGeom>
              <a:avLst/>
              <a:gdLst>
                <a:gd name="T0" fmla="*/ 0 w 41"/>
                <a:gd name="T1" fmla="*/ 11 h 55"/>
                <a:gd name="T2" fmla="*/ 11 w 41"/>
                <a:gd name="T3" fmla="*/ 0 h 55"/>
                <a:gd name="T4" fmla="*/ 23 w 41"/>
                <a:gd name="T5" fmla="*/ 12 h 55"/>
                <a:gd name="T6" fmla="*/ 19 w 41"/>
                <a:gd name="T7" fmla="*/ 16 h 55"/>
                <a:gd name="T8" fmla="*/ 35 w 41"/>
                <a:gd name="T9" fmla="*/ 16 h 55"/>
                <a:gd name="T10" fmla="*/ 37 w 41"/>
                <a:gd name="T11" fmla="*/ 35 h 55"/>
                <a:gd name="T12" fmla="*/ 40 w 41"/>
                <a:gd name="T13" fmla="*/ 36 h 55"/>
                <a:gd name="T14" fmla="*/ 40 w 41"/>
                <a:gd name="T15" fmla="*/ 49 h 55"/>
                <a:gd name="T16" fmla="*/ 7 w 41"/>
                <a:gd name="T17" fmla="*/ 54 h 55"/>
                <a:gd name="T18" fmla="*/ 7 w 41"/>
                <a:gd name="T19" fmla="*/ 47 h 55"/>
                <a:gd name="T20" fmla="*/ 10 w 41"/>
                <a:gd name="T21" fmla="*/ 52 h 55"/>
                <a:gd name="T22" fmla="*/ 33 w 41"/>
                <a:gd name="T23" fmla="*/ 49 h 55"/>
                <a:gd name="T24" fmla="*/ 35 w 41"/>
                <a:gd name="T25" fmla="*/ 38 h 55"/>
                <a:gd name="T26" fmla="*/ 13 w 41"/>
                <a:gd name="T27" fmla="*/ 41 h 55"/>
                <a:gd name="T28" fmla="*/ 35 w 41"/>
                <a:gd name="T29" fmla="*/ 35 h 55"/>
                <a:gd name="T30" fmla="*/ 33 w 41"/>
                <a:gd name="T31" fmla="*/ 19 h 55"/>
                <a:gd name="T32" fmla="*/ 13 w 41"/>
                <a:gd name="T33" fmla="*/ 22 h 55"/>
                <a:gd name="T34" fmla="*/ 11 w 41"/>
                <a:gd name="T35" fmla="*/ 38 h 55"/>
                <a:gd name="T36" fmla="*/ 9 w 41"/>
                <a:gd name="T37" fmla="*/ 22 h 55"/>
                <a:gd name="T38" fmla="*/ 18 w 41"/>
                <a:gd name="T39" fmla="*/ 12 h 55"/>
                <a:gd name="T40" fmla="*/ 12 w 41"/>
                <a:gd name="T41" fmla="*/ 3 h 55"/>
                <a:gd name="T42" fmla="*/ 3 w 41"/>
                <a:gd name="T43" fmla="*/ 16 h 55"/>
                <a:gd name="T44" fmla="*/ 0 w 41"/>
                <a:gd name="T45" fmla="*/ 11 h 55"/>
                <a:gd name="T46" fmla="*/ 0 w 41"/>
                <a:gd name="T47" fmla="*/ 11 h 5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41"/>
                <a:gd name="T73" fmla="*/ 0 h 55"/>
                <a:gd name="T74" fmla="*/ 41 w 41"/>
                <a:gd name="T75" fmla="*/ 55 h 5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41" h="55">
                  <a:moveTo>
                    <a:pt x="0" y="11"/>
                  </a:moveTo>
                  <a:lnTo>
                    <a:pt x="11" y="0"/>
                  </a:lnTo>
                  <a:lnTo>
                    <a:pt x="23" y="12"/>
                  </a:lnTo>
                  <a:lnTo>
                    <a:pt x="19" y="16"/>
                  </a:lnTo>
                  <a:lnTo>
                    <a:pt x="35" y="16"/>
                  </a:lnTo>
                  <a:lnTo>
                    <a:pt x="37" y="35"/>
                  </a:lnTo>
                  <a:lnTo>
                    <a:pt x="40" y="36"/>
                  </a:lnTo>
                  <a:lnTo>
                    <a:pt x="40" y="49"/>
                  </a:lnTo>
                  <a:lnTo>
                    <a:pt x="7" y="54"/>
                  </a:lnTo>
                  <a:lnTo>
                    <a:pt x="7" y="47"/>
                  </a:lnTo>
                  <a:lnTo>
                    <a:pt x="10" y="52"/>
                  </a:lnTo>
                  <a:lnTo>
                    <a:pt x="33" y="49"/>
                  </a:lnTo>
                  <a:lnTo>
                    <a:pt x="35" y="38"/>
                  </a:lnTo>
                  <a:lnTo>
                    <a:pt x="13" y="41"/>
                  </a:lnTo>
                  <a:lnTo>
                    <a:pt x="35" y="35"/>
                  </a:lnTo>
                  <a:lnTo>
                    <a:pt x="33" y="19"/>
                  </a:lnTo>
                  <a:lnTo>
                    <a:pt x="13" y="22"/>
                  </a:lnTo>
                  <a:lnTo>
                    <a:pt x="11" y="38"/>
                  </a:lnTo>
                  <a:lnTo>
                    <a:pt x="9" y="22"/>
                  </a:lnTo>
                  <a:lnTo>
                    <a:pt x="18" y="12"/>
                  </a:lnTo>
                  <a:lnTo>
                    <a:pt x="12" y="3"/>
                  </a:lnTo>
                  <a:lnTo>
                    <a:pt x="3" y="16"/>
                  </a:lnTo>
                  <a:lnTo>
                    <a:pt x="0" y="11"/>
                  </a:lnTo>
                </a:path>
              </a:pathLst>
            </a:custGeom>
            <a:solidFill>
              <a:srgbClr val="000000"/>
            </a:solidFill>
            <a:ln w="9207">
              <a:solidFill>
                <a:srgbClr val="000000"/>
              </a:solidFill>
              <a:round/>
              <a:headEnd/>
              <a:tailEnd/>
            </a:ln>
          </p:spPr>
          <p:txBody>
            <a:bodyPr lIns="0" tIns="0" rIns="0" bIns="0"/>
            <a:lstStyle/>
            <a:p>
              <a:endParaRPr lang="en-US"/>
            </a:p>
          </p:txBody>
        </p:sp>
        <p:sp>
          <p:nvSpPr>
            <p:cNvPr id="5703" name="Freeform 99"/>
            <p:cNvSpPr>
              <a:spLocks/>
            </p:cNvSpPr>
            <p:nvPr/>
          </p:nvSpPr>
          <p:spPr bwMode="auto">
            <a:xfrm>
              <a:off x="2528" y="1756"/>
              <a:ext cx="19" cy="14"/>
            </a:xfrm>
            <a:custGeom>
              <a:avLst/>
              <a:gdLst>
                <a:gd name="T0" fmla="*/ 4 w 19"/>
                <a:gd name="T1" fmla="*/ 0 h 14"/>
                <a:gd name="T2" fmla="*/ 18 w 19"/>
                <a:gd name="T3" fmla="*/ 1 h 14"/>
                <a:gd name="T4" fmla="*/ 11 w 19"/>
                <a:gd name="T5" fmla="*/ 13 h 14"/>
                <a:gd name="T6" fmla="*/ 11 w 19"/>
                <a:gd name="T7" fmla="*/ 4 h 14"/>
                <a:gd name="T8" fmla="*/ 0 w 19"/>
                <a:gd name="T9" fmla="*/ 2 h 14"/>
                <a:gd name="T10" fmla="*/ 4 w 19"/>
                <a:gd name="T11" fmla="*/ 0 h 14"/>
                <a:gd name="T12" fmla="*/ 4 w 19"/>
                <a:gd name="T13" fmla="*/ 0 h 14"/>
                <a:gd name="T14" fmla="*/ 0 60000 65536"/>
                <a:gd name="T15" fmla="*/ 0 60000 65536"/>
                <a:gd name="T16" fmla="*/ 0 60000 65536"/>
                <a:gd name="T17" fmla="*/ 0 60000 65536"/>
                <a:gd name="T18" fmla="*/ 0 60000 65536"/>
                <a:gd name="T19" fmla="*/ 0 60000 65536"/>
                <a:gd name="T20" fmla="*/ 0 60000 65536"/>
                <a:gd name="T21" fmla="*/ 0 w 19"/>
                <a:gd name="T22" fmla="*/ 0 h 14"/>
                <a:gd name="T23" fmla="*/ 19 w 19"/>
                <a:gd name="T24" fmla="*/ 14 h 1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9" h="14">
                  <a:moveTo>
                    <a:pt x="4" y="0"/>
                  </a:moveTo>
                  <a:lnTo>
                    <a:pt x="18" y="1"/>
                  </a:lnTo>
                  <a:lnTo>
                    <a:pt x="11" y="13"/>
                  </a:lnTo>
                  <a:lnTo>
                    <a:pt x="11" y="4"/>
                  </a:lnTo>
                  <a:lnTo>
                    <a:pt x="0" y="2"/>
                  </a:lnTo>
                  <a:lnTo>
                    <a:pt x="4" y="0"/>
                  </a:lnTo>
                </a:path>
              </a:pathLst>
            </a:custGeom>
            <a:solidFill>
              <a:srgbClr val="000000"/>
            </a:solidFill>
            <a:ln w="9207">
              <a:solidFill>
                <a:srgbClr val="000000"/>
              </a:solidFill>
              <a:round/>
              <a:headEnd/>
              <a:tailEnd/>
            </a:ln>
          </p:spPr>
          <p:txBody>
            <a:bodyPr lIns="0" tIns="0" rIns="0" bIns="0"/>
            <a:lstStyle/>
            <a:p>
              <a:endParaRPr lang="en-US"/>
            </a:p>
          </p:txBody>
        </p:sp>
        <p:sp>
          <p:nvSpPr>
            <p:cNvPr id="5704" name="Freeform 100"/>
            <p:cNvSpPr>
              <a:spLocks/>
            </p:cNvSpPr>
            <p:nvPr/>
          </p:nvSpPr>
          <p:spPr bwMode="auto">
            <a:xfrm>
              <a:off x="2432" y="1668"/>
              <a:ext cx="59" cy="49"/>
            </a:xfrm>
            <a:custGeom>
              <a:avLst/>
              <a:gdLst>
                <a:gd name="T0" fmla="*/ 58 w 59"/>
                <a:gd name="T1" fmla="*/ 47 h 49"/>
                <a:gd name="T2" fmla="*/ 41 w 59"/>
                <a:gd name="T3" fmla="*/ 23 h 49"/>
                <a:gd name="T4" fmla="*/ 0 w 59"/>
                <a:gd name="T5" fmla="*/ 0 h 49"/>
                <a:gd name="T6" fmla="*/ 2 w 59"/>
                <a:gd name="T7" fmla="*/ 3 h 49"/>
                <a:gd name="T8" fmla="*/ 16 w 59"/>
                <a:gd name="T9" fmla="*/ 34 h 49"/>
                <a:gd name="T10" fmla="*/ 11 w 59"/>
                <a:gd name="T11" fmla="*/ 14 h 49"/>
                <a:gd name="T12" fmla="*/ 16 w 59"/>
                <a:gd name="T13" fmla="*/ 14 h 49"/>
                <a:gd name="T14" fmla="*/ 16 w 59"/>
                <a:gd name="T15" fmla="*/ 11 h 49"/>
                <a:gd name="T16" fmla="*/ 39 w 59"/>
                <a:gd name="T17" fmla="*/ 27 h 49"/>
                <a:gd name="T18" fmla="*/ 57 w 59"/>
                <a:gd name="T19" fmla="*/ 48 h 49"/>
                <a:gd name="T20" fmla="*/ 58 w 59"/>
                <a:gd name="T21" fmla="*/ 47 h 49"/>
                <a:gd name="T22" fmla="*/ 58 w 59"/>
                <a:gd name="T23" fmla="*/ 47 h 4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9"/>
                <a:gd name="T37" fmla="*/ 0 h 49"/>
                <a:gd name="T38" fmla="*/ 59 w 59"/>
                <a:gd name="T39" fmla="*/ 49 h 4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9" h="49">
                  <a:moveTo>
                    <a:pt x="58" y="47"/>
                  </a:moveTo>
                  <a:lnTo>
                    <a:pt x="41" y="23"/>
                  </a:lnTo>
                  <a:lnTo>
                    <a:pt x="0" y="0"/>
                  </a:lnTo>
                  <a:lnTo>
                    <a:pt x="2" y="3"/>
                  </a:lnTo>
                  <a:lnTo>
                    <a:pt x="16" y="34"/>
                  </a:lnTo>
                  <a:lnTo>
                    <a:pt x="11" y="14"/>
                  </a:lnTo>
                  <a:lnTo>
                    <a:pt x="16" y="14"/>
                  </a:lnTo>
                  <a:lnTo>
                    <a:pt x="16" y="11"/>
                  </a:lnTo>
                  <a:lnTo>
                    <a:pt x="39" y="27"/>
                  </a:lnTo>
                  <a:lnTo>
                    <a:pt x="57" y="48"/>
                  </a:lnTo>
                  <a:lnTo>
                    <a:pt x="58" y="47"/>
                  </a:lnTo>
                </a:path>
              </a:pathLst>
            </a:custGeom>
            <a:solidFill>
              <a:srgbClr val="000000"/>
            </a:solidFill>
            <a:ln w="9207">
              <a:solidFill>
                <a:srgbClr val="000000"/>
              </a:solidFill>
              <a:round/>
              <a:headEnd/>
              <a:tailEnd/>
            </a:ln>
          </p:spPr>
          <p:txBody>
            <a:bodyPr lIns="0" tIns="0" rIns="0" bIns="0"/>
            <a:lstStyle/>
            <a:p>
              <a:endParaRPr lang="en-US"/>
            </a:p>
          </p:txBody>
        </p:sp>
        <p:sp>
          <p:nvSpPr>
            <p:cNvPr id="5705" name="Freeform 101"/>
            <p:cNvSpPr>
              <a:spLocks/>
            </p:cNvSpPr>
            <p:nvPr/>
          </p:nvSpPr>
          <p:spPr bwMode="auto">
            <a:xfrm>
              <a:off x="2463" y="1695"/>
              <a:ext cx="23" cy="23"/>
            </a:xfrm>
            <a:custGeom>
              <a:avLst/>
              <a:gdLst>
                <a:gd name="T0" fmla="*/ 22 w 23"/>
                <a:gd name="T1" fmla="*/ 22 h 23"/>
                <a:gd name="T2" fmla="*/ 1 w 23"/>
                <a:gd name="T3" fmla="*/ 0 h 23"/>
                <a:gd name="T4" fmla="*/ 0 w 23"/>
                <a:gd name="T5" fmla="*/ 1 h 23"/>
                <a:gd name="T6" fmla="*/ 22 w 23"/>
                <a:gd name="T7" fmla="*/ 22 h 23"/>
                <a:gd name="T8" fmla="*/ 22 w 23"/>
                <a:gd name="T9" fmla="*/ 22 h 23"/>
                <a:gd name="T10" fmla="*/ 0 60000 65536"/>
                <a:gd name="T11" fmla="*/ 0 60000 65536"/>
                <a:gd name="T12" fmla="*/ 0 60000 65536"/>
                <a:gd name="T13" fmla="*/ 0 60000 65536"/>
                <a:gd name="T14" fmla="*/ 0 60000 65536"/>
                <a:gd name="T15" fmla="*/ 0 w 23"/>
                <a:gd name="T16" fmla="*/ 0 h 23"/>
                <a:gd name="T17" fmla="*/ 23 w 23"/>
                <a:gd name="T18" fmla="*/ 23 h 23"/>
              </a:gdLst>
              <a:ahLst/>
              <a:cxnLst>
                <a:cxn ang="T10">
                  <a:pos x="T0" y="T1"/>
                </a:cxn>
                <a:cxn ang="T11">
                  <a:pos x="T2" y="T3"/>
                </a:cxn>
                <a:cxn ang="T12">
                  <a:pos x="T4" y="T5"/>
                </a:cxn>
                <a:cxn ang="T13">
                  <a:pos x="T6" y="T7"/>
                </a:cxn>
                <a:cxn ang="T14">
                  <a:pos x="T8" y="T9"/>
                </a:cxn>
              </a:cxnLst>
              <a:rect l="T15" t="T16" r="T17" b="T18"/>
              <a:pathLst>
                <a:path w="23" h="23">
                  <a:moveTo>
                    <a:pt x="22" y="22"/>
                  </a:moveTo>
                  <a:lnTo>
                    <a:pt x="1" y="0"/>
                  </a:lnTo>
                  <a:lnTo>
                    <a:pt x="0" y="1"/>
                  </a:lnTo>
                  <a:lnTo>
                    <a:pt x="22" y="22"/>
                  </a:lnTo>
                </a:path>
              </a:pathLst>
            </a:custGeom>
            <a:solidFill>
              <a:srgbClr val="000000"/>
            </a:solidFill>
            <a:ln w="9207">
              <a:solidFill>
                <a:srgbClr val="000000"/>
              </a:solidFill>
              <a:round/>
              <a:headEnd/>
              <a:tailEnd/>
            </a:ln>
          </p:spPr>
          <p:txBody>
            <a:bodyPr lIns="0" tIns="0" rIns="0" bIns="0"/>
            <a:lstStyle/>
            <a:p>
              <a:endParaRPr lang="en-US"/>
            </a:p>
          </p:txBody>
        </p:sp>
        <p:sp>
          <p:nvSpPr>
            <p:cNvPr id="5706" name="Freeform 102"/>
            <p:cNvSpPr>
              <a:spLocks/>
            </p:cNvSpPr>
            <p:nvPr/>
          </p:nvSpPr>
          <p:spPr bwMode="auto">
            <a:xfrm>
              <a:off x="2456" y="1700"/>
              <a:ext cx="20" cy="18"/>
            </a:xfrm>
            <a:custGeom>
              <a:avLst/>
              <a:gdLst>
                <a:gd name="T0" fmla="*/ 19 w 20"/>
                <a:gd name="T1" fmla="*/ 17 h 18"/>
                <a:gd name="T2" fmla="*/ 2 w 20"/>
                <a:gd name="T3" fmla="*/ 0 h 18"/>
                <a:gd name="T4" fmla="*/ 0 w 20"/>
                <a:gd name="T5" fmla="*/ 2 h 18"/>
                <a:gd name="T6" fmla="*/ 19 w 20"/>
                <a:gd name="T7" fmla="*/ 17 h 18"/>
                <a:gd name="T8" fmla="*/ 19 w 20"/>
                <a:gd name="T9" fmla="*/ 17 h 18"/>
                <a:gd name="T10" fmla="*/ 0 60000 65536"/>
                <a:gd name="T11" fmla="*/ 0 60000 65536"/>
                <a:gd name="T12" fmla="*/ 0 60000 65536"/>
                <a:gd name="T13" fmla="*/ 0 60000 65536"/>
                <a:gd name="T14" fmla="*/ 0 60000 65536"/>
                <a:gd name="T15" fmla="*/ 0 w 20"/>
                <a:gd name="T16" fmla="*/ 0 h 18"/>
                <a:gd name="T17" fmla="*/ 20 w 20"/>
                <a:gd name="T18" fmla="*/ 18 h 18"/>
              </a:gdLst>
              <a:ahLst/>
              <a:cxnLst>
                <a:cxn ang="T10">
                  <a:pos x="T0" y="T1"/>
                </a:cxn>
                <a:cxn ang="T11">
                  <a:pos x="T2" y="T3"/>
                </a:cxn>
                <a:cxn ang="T12">
                  <a:pos x="T4" y="T5"/>
                </a:cxn>
                <a:cxn ang="T13">
                  <a:pos x="T6" y="T7"/>
                </a:cxn>
                <a:cxn ang="T14">
                  <a:pos x="T8" y="T9"/>
                </a:cxn>
              </a:cxnLst>
              <a:rect l="T15" t="T16" r="T17" b="T18"/>
              <a:pathLst>
                <a:path w="20" h="18">
                  <a:moveTo>
                    <a:pt x="19" y="17"/>
                  </a:moveTo>
                  <a:lnTo>
                    <a:pt x="2" y="0"/>
                  </a:lnTo>
                  <a:lnTo>
                    <a:pt x="0" y="2"/>
                  </a:lnTo>
                  <a:lnTo>
                    <a:pt x="19" y="17"/>
                  </a:lnTo>
                </a:path>
              </a:pathLst>
            </a:custGeom>
            <a:solidFill>
              <a:srgbClr val="000000"/>
            </a:solidFill>
            <a:ln w="9207">
              <a:solidFill>
                <a:srgbClr val="000000"/>
              </a:solidFill>
              <a:round/>
              <a:headEnd/>
              <a:tailEnd/>
            </a:ln>
          </p:spPr>
          <p:txBody>
            <a:bodyPr lIns="0" tIns="0" rIns="0" bIns="0"/>
            <a:lstStyle/>
            <a:p>
              <a:endParaRPr lang="en-US"/>
            </a:p>
          </p:txBody>
        </p:sp>
        <p:sp>
          <p:nvSpPr>
            <p:cNvPr id="5707" name="Freeform 103"/>
            <p:cNvSpPr>
              <a:spLocks/>
            </p:cNvSpPr>
            <p:nvPr/>
          </p:nvSpPr>
          <p:spPr bwMode="auto">
            <a:xfrm>
              <a:off x="2448" y="1703"/>
              <a:ext cx="20" cy="17"/>
            </a:xfrm>
            <a:custGeom>
              <a:avLst/>
              <a:gdLst>
                <a:gd name="T0" fmla="*/ 19 w 20"/>
                <a:gd name="T1" fmla="*/ 16 h 17"/>
                <a:gd name="T2" fmla="*/ 3 w 20"/>
                <a:gd name="T3" fmla="*/ 0 h 17"/>
                <a:gd name="T4" fmla="*/ 0 w 20"/>
                <a:gd name="T5" fmla="*/ 0 h 17"/>
                <a:gd name="T6" fmla="*/ 19 w 20"/>
                <a:gd name="T7" fmla="*/ 16 h 17"/>
                <a:gd name="T8" fmla="*/ 19 w 20"/>
                <a:gd name="T9" fmla="*/ 16 h 17"/>
                <a:gd name="T10" fmla="*/ 0 60000 65536"/>
                <a:gd name="T11" fmla="*/ 0 60000 65536"/>
                <a:gd name="T12" fmla="*/ 0 60000 65536"/>
                <a:gd name="T13" fmla="*/ 0 60000 65536"/>
                <a:gd name="T14" fmla="*/ 0 60000 65536"/>
                <a:gd name="T15" fmla="*/ 0 w 20"/>
                <a:gd name="T16" fmla="*/ 0 h 17"/>
                <a:gd name="T17" fmla="*/ 20 w 20"/>
                <a:gd name="T18" fmla="*/ 17 h 17"/>
              </a:gdLst>
              <a:ahLst/>
              <a:cxnLst>
                <a:cxn ang="T10">
                  <a:pos x="T0" y="T1"/>
                </a:cxn>
                <a:cxn ang="T11">
                  <a:pos x="T2" y="T3"/>
                </a:cxn>
                <a:cxn ang="T12">
                  <a:pos x="T4" y="T5"/>
                </a:cxn>
                <a:cxn ang="T13">
                  <a:pos x="T6" y="T7"/>
                </a:cxn>
                <a:cxn ang="T14">
                  <a:pos x="T8" y="T9"/>
                </a:cxn>
              </a:cxnLst>
              <a:rect l="T15" t="T16" r="T17" b="T18"/>
              <a:pathLst>
                <a:path w="20" h="17">
                  <a:moveTo>
                    <a:pt x="19" y="16"/>
                  </a:moveTo>
                  <a:lnTo>
                    <a:pt x="3" y="0"/>
                  </a:lnTo>
                  <a:lnTo>
                    <a:pt x="0" y="0"/>
                  </a:lnTo>
                  <a:lnTo>
                    <a:pt x="19" y="16"/>
                  </a:lnTo>
                </a:path>
              </a:pathLst>
            </a:custGeom>
            <a:solidFill>
              <a:srgbClr val="000000"/>
            </a:solidFill>
            <a:ln w="9207">
              <a:solidFill>
                <a:srgbClr val="000000"/>
              </a:solidFill>
              <a:round/>
              <a:headEnd/>
              <a:tailEnd/>
            </a:ln>
          </p:spPr>
          <p:txBody>
            <a:bodyPr lIns="0" tIns="0" rIns="0" bIns="0"/>
            <a:lstStyle/>
            <a:p>
              <a:endParaRPr lang="en-US"/>
            </a:p>
          </p:txBody>
        </p:sp>
        <p:sp>
          <p:nvSpPr>
            <p:cNvPr id="5708" name="Freeform 104"/>
            <p:cNvSpPr>
              <a:spLocks/>
            </p:cNvSpPr>
            <p:nvPr/>
          </p:nvSpPr>
          <p:spPr bwMode="auto">
            <a:xfrm>
              <a:off x="2497" y="1757"/>
              <a:ext cx="40" cy="46"/>
            </a:xfrm>
            <a:custGeom>
              <a:avLst/>
              <a:gdLst>
                <a:gd name="T0" fmla="*/ 0 w 40"/>
                <a:gd name="T1" fmla="*/ 8 h 46"/>
                <a:gd name="T2" fmla="*/ 10 w 40"/>
                <a:gd name="T3" fmla="*/ 28 h 46"/>
                <a:gd name="T4" fmla="*/ 7 w 40"/>
                <a:gd name="T5" fmla="*/ 28 h 46"/>
                <a:gd name="T6" fmla="*/ 10 w 40"/>
                <a:gd name="T7" fmla="*/ 30 h 46"/>
                <a:gd name="T8" fmla="*/ 15 w 40"/>
                <a:gd name="T9" fmla="*/ 37 h 46"/>
                <a:gd name="T10" fmla="*/ 14 w 40"/>
                <a:gd name="T11" fmla="*/ 38 h 46"/>
                <a:gd name="T12" fmla="*/ 16 w 40"/>
                <a:gd name="T13" fmla="*/ 42 h 46"/>
                <a:gd name="T14" fmla="*/ 24 w 40"/>
                <a:gd name="T15" fmla="*/ 45 h 46"/>
                <a:gd name="T16" fmla="*/ 35 w 40"/>
                <a:gd name="T17" fmla="*/ 41 h 46"/>
                <a:gd name="T18" fmla="*/ 39 w 40"/>
                <a:gd name="T19" fmla="*/ 30 h 46"/>
                <a:gd name="T20" fmla="*/ 37 w 40"/>
                <a:gd name="T21" fmla="*/ 26 h 46"/>
                <a:gd name="T22" fmla="*/ 28 w 40"/>
                <a:gd name="T23" fmla="*/ 38 h 46"/>
                <a:gd name="T24" fmla="*/ 24 w 40"/>
                <a:gd name="T25" fmla="*/ 39 h 46"/>
                <a:gd name="T26" fmla="*/ 18 w 40"/>
                <a:gd name="T27" fmla="*/ 36 h 46"/>
                <a:gd name="T28" fmla="*/ 29 w 40"/>
                <a:gd name="T29" fmla="*/ 33 h 46"/>
                <a:gd name="T30" fmla="*/ 37 w 40"/>
                <a:gd name="T31" fmla="*/ 24 h 46"/>
                <a:gd name="T32" fmla="*/ 35 w 40"/>
                <a:gd name="T33" fmla="*/ 21 h 46"/>
                <a:gd name="T34" fmla="*/ 31 w 40"/>
                <a:gd name="T35" fmla="*/ 24 h 46"/>
                <a:gd name="T36" fmla="*/ 22 w 40"/>
                <a:gd name="T37" fmla="*/ 30 h 46"/>
                <a:gd name="T38" fmla="*/ 17 w 40"/>
                <a:gd name="T39" fmla="*/ 30 h 46"/>
                <a:gd name="T40" fmla="*/ 27 w 40"/>
                <a:gd name="T41" fmla="*/ 24 h 46"/>
                <a:gd name="T42" fmla="*/ 33 w 40"/>
                <a:gd name="T43" fmla="*/ 17 h 46"/>
                <a:gd name="T44" fmla="*/ 31 w 40"/>
                <a:gd name="T45" fmla="*/ 12 h 46"/>
                <a:gd name="T46" fmla="*/ 30 w 40"/>
                <a:gd name="T47" fmla="*/ 16 h 46"/>
                <a:gd name="T48" fmla="*/ 19 w 40"/>
                <a:gd name="T49" fmla="*/ 3 h 46"/>
                <a:gd name="T50" fmla="*/ 29 w 40"/>
                <a:gd name="T51" fmla="*/ 18 h 46"/>
                <a:gd name="T52" fmla="*/ 24 w 40"/>
                <a:gd name="T53" fmla="*/ 20 h 46"/>
                <a:gd name="T54" fmla="*/ 14 w 40"/>
                <a:gd name="T55" fmla="*/ 3 h 46"/>
                <a:gd name="T56" fmla="*/ 24 w 40"/>
                <a:gd name="T57" fmla="*/ 22 h 46"/>
                <a:gd name="T58" fmla="*/ 19 w 40"/>
                <a:gd name="T59" fmla="*/ 24 h 46"/>
                <a:gd name="T60" fmla="*/ 4 w 40"/>
                <a:gd name="T61" fmla="*/ 0 h 46"/>
                <a:gd name="T62" fmla="*/ 17 w 40"/>
                <a:gd name="T63" fmla="*/ 24 h 46"/>
                <a:gd name="T64" fmla="*/ 14 w 40"/>
                <a:gd name="T65" fmla="*/ 25 h 46"/>
                <a:gd name="T66" fmla="*/ 0 w 40"/>
                <a:gd name="T67" fmla="*/ 8 h 46"/>
                <a:gd name="T68" fmla="*/ 0 w 40"/>
                <a:gd name="T69" fmla="*/ 8 h 4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40"/>
                <a:gd name="T106" fmla="*/ 0 h 46"/>
                <a:gd name="T107" fmla="*/ 40 w 40"/>
                <a:gd name="T108" fmla="*/ 46 h 4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40" h="46">
                  <a:moveTo>
                    <a:pt x="0" y="8"/>
                  </a:moveTo>
                  <a:lnTo>
                    <a:pt x="10" y="28"/>
                  </a:lnTo>
                  <a:lnTo>
                    <a:pt x="7" y="28"/>
                  </a:lnTo>
                  <a:lnTo>
                    <a:pt x="10" y="30"/>
                  </a:lnTo>
                  <a:lnTo>
                    <a:pt x="15" y="37"/>
                  </a:lnTo>
                  <a:lnTo>
                    <a:pt x="14" y="38"/>
                  </a:lnTo>
                  <a:lnTo>
                    <a:pt x="16" y="42"/>
                  </a:lnTo>
                  <a:lnTo>
                    <a:pt x="24" y="45"/>
                  </a:lnTo>
                  <a:lnTo>
                    <a:pt x="35" y="41"/>
                  </a:lnTo>
                  <a:lnTo>
                    <a:pt x="39" y="30"/>
                  </a:lnTo>
                  <a:lnTo>
                    <a:pt x="37" y="26"/>
                  </a:lnTo>
                  <a:lnTo>
                    <a:pt x="28" y="38"/>
                  </a:lnTo>
                  <a:lnTo>
                    <a:pt x="24" y="39"/>
                  </a:lnTo>
                  <a:lnTo>
                    <a:pt x="18" y="36"/>
                  </a:lnTo>
                  <a:lnTo>
                    <a:pt x="29" y="33"/>
                  </a:lnTo>
                  <a:lnTo>
                    <a:pt x="37" y="24"/>
                  </a:lnTo>
                  <a:lnTo>
                    <a:pt x="35" y="21"/>
                  </a:lnTo>
                  <a:lnTo>
                    <a:pt x="31" y="24"/>
                  </a:lnTo>
                  <a:lnTo>
                    <a:pt x="22" y="30"/>
                  </a:lnTo>
                  <a:lnTo>
                    <a:pt x="17" y="30"/>
                  </a:lnTo>
                  <a:lnTo>
                    <a:pt x="27" y="24"/>
                  </a:lnTo>
                  <a:lnTo>
                    <a:pt x="33" y="17"/>
                  </a:lnTo>
                  <a:lnTo>
                    <a:pt x="31" y="12"/>
                  </a:lnTo>
                  <a:lnTo>
                    <a:pt x="30" y="16"/>
                  </a:lnTo>
                  <a:lnTo>
                    <a:pt x="19" y="3"/>
                  </a:lnTo>
                  <a:lnTo>
                    <a:pt x="29" y="18"/>
                  </a:lnTo>
                  <a:lnTo>
                    <a:pt x="24" y="20"/>
                  </a:lnTo>
                  <a:lnTo>
                    <a:pt x="14" y="3"/>
                  </a:lnTo>
                  <a:lnTo>
                    <a:pt x="24" y="22"/>
                  </a:lnTo>
                  <a:lnTo>
                    <a:pt x="19" y="24"/>
                  </a:lnTo>
                  <a:lnTo>
                    <a:pt x="4" y="0"/>
                  </a:lnTo>
                  <a:lnTo>
                    <a:pt x="17" y="24"/>
                  </a:lnTo>
                  <a:lnTo>
                    <a:pt x="14" y="25"/>
                  </a:lnTo>
                  <a:lnTo>
                    <a:pt x="0" y="8"/>
                  </a:lnTo>
                </a:path>
              </a:pathLst>
            </a:custGeom>
            <a:solidFill>
              <a:srgbClr val="000000"/>
            </a:solidFill>
            <a:ln w="9207">
              <a:solidFill>
                <a:srgbClr val="000000"/>
              </a:solidFill>
              <a:round/>
              <a:headEnd/>
              <a:tailEnd/>
            </a:ln>
          </p:spPr>
          <p:txBody>
            <a:bodyPr lIns="0" tIns="0" rIns="0" bIns="0"/>
            <a:lstStyle/>
            <a:p>
              <a:endParaRPr lang="en-US"/>
            </a:p>
          </p:txBody>
        </p:sp>
        <p:sp>
          <p:nvSpPr>
            <p:cNvPr id="5709" name="Freeform 105"/>
            <p:cNvSpPr>
              <a:spLocks/>
            </p:cNvSpPr>
            <p:nvPr/>
          </p:nvSpPr>
          <p:spPr bwMode="auto">
            <a:xfrm>
              <a:off x="2434" y="1806"/>
              <a:ext cx="140" cy="119"/>
            </a:xfrm>
            <a:custGeom>
              <a:avLst/>
              <a:gdLst>
                <a:gd name="T0" fmla="*/ 71 w 140"/>
                <a:gd name="T1" fmla="*/ 0 h 119"/>
                <a:gd name="T2" fmla="*/ 40 w 140"/>
                <a:gd name="T3" fmla="*/ 28 h 119"/>
                <a:gd name="T4" fmla="*/ 17 w 140"/>
                <a:gd name="T5" fmla="*/ 45 h 119"/>
                <a:gd name="T6" fmla="*/ 0 w 140"/>
                <a:gd name="T7" fmla="*/ 53 h 119"/>
                <a:gd name="T8" fmla="*/ 3 w 140"/>
                <a:gd name="T9" fmla="*/ 55 h 119"/>
                <a:gd name="T10" fmla="*/ 6 w 140"/>
                <a:gd name="T11" fmla="*/ 55 h 119"/>
                <a:gd name="T12" fmla="*/ 29 w 140"/>
                <a:gd name="T13" fmla="*/ 88 h 119"/>
                <a:gd name="T14" fmla="*/ 37 w 140"/>
                <a:gd name="T15" fmla="*/ 108 h 119"/>
                <a:gd name="T16" fmla="*/ 40 w 140"/>
                <a:gd name="T17" fmla="*/ 117 h 119"/>
                <a:gd name="T18" fmla="*/ 47 w 140"/>
                <a:gd name="T19" fmla="*/ 118 h 119"/>
                <a:gd name="T20" fmla="*/ 71 w 140"/>
                <a:gd name="T21" fmla="*/ 104 h 119"/>
                <a:gd name="T22" fmla="*/ 108 w 140"/>
                <a:gd name="T23" fmla="*/ 77 h 119"/>
                <a:gd name="T24" fmla="*/ 139 w 140"/>
                <a:gd name="T25" fmla="*/ 45 h 119"/>
                <a:gd name="T26" fmla="*/ 100 w 140"/>
                <a:gd name="T27" fmla="*/ 77 h 119"/>
                <a:gd name="T28" fmla="*/ 45 w 140"/>
                <a:gd name="T29" fmla="*/ 113 h 119"/>
                <a:gd name="T30" fmla="*/ 27 w 140"/>
                <a:gd name="T31" fmla="*/ 80 h 119"/>
                <a:gd name="T32" fmla="*/ 7 w 140"/>
                <a:gd name="T33" fmla="*/ 54 h 119"/>
                <a:gd name="T34" fmla="*/ 40 w 140"/>
                <a:gd name="T35" fmla="*/ 34 h 119"/>
                <a:gd name="T36" fmla="*/ 67 w 140"/>
                <a:gd name="T37" fmla="*/ 7 h 119"/>
                <a:gd name="T38" fmla="*/ 71 w 140"/>
                <a:gd name="T39" fmla="*/ 0 h 119"/>
                <a:gd name="T40" fmla="*/ 71 w 140"/>
                <a:gd name="T41" fmla="*/ 0 h 11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40"/>
                <a:gd name="T64" fmla="*/ 0 h 119"/>
                <a:gd name="T65" fmla="*/ 140 w 140"/>
                <a:gd name="T66" fmla="*/ 119 h 11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40" h="119">
                  <a:moveTo>
                    <a:pt x="71" y="0"/>
                  </a:moveTo>
                  <a:lnTo>
                    <a:pt x="40" y="28"/>
                  </a:lnTo>
                  <a:lnTo>
                    <a:pt x="17" y="45"/>
                  </a:lnTo>
                  <a:lnTo>
                    <a:pt x="0" y="53"/>
                  </a:lnTo>
                  <a:lnTo>
                    <a:pt x="3" y="55"/>
                  </a:lnTo>
                  <a:lnTo>
                    <a:pt x="6" y="55"/>
                  </a:lnTo>
                  <a:lnTo>
                    <a:pt x="29" y="88"/>
                  </a:lnTo>
                  <a:lnTo>
                    <a:pt x="37" y="108"/>
                  </a:lnTo>
                  <a:lnTo>
                    <a:pt x="40" y="117"/>
                  </a:lnTo>
                  <a:lnTo>
                    <a:pt x="47" y="118"/>
                  </a:lnTo>
                  <a:lnTo>
                    <a:pt x="71" y="104"/>
                  </a:lnTo>
                  <a:lnTo>
                    <a:pt x="108" y="77"/>
                  </a:lnTo>
                  <a:lnTo>
                    <a:pt x="139" y="45"/>
                  </a:lnTo>
                  <a:lnTo>
                    <a:pt x="100" y="77"/>
                  </a:lnTo>
                  <a:lnTo>
                    <a:pt x="45" y="113"/>
                  </a:lnTo>
                  <a:lnTo>
                    <a:pt x="27" y="80"/>
                  </a:lnTo>
                  <a:lnTo>
                    <a:pt x="7" y="54"/>
                  </a:lnTo>
                  <a:lnTo>
                    <a:pt x="40" y="34"/>
                  </a:lnTo>
                  <a:lnTo>
                    <a:pt x="67" y="7"/>
                  </a:lnTo>
                  <a:lnTo>
                    <a:pt x="71" y="0"/>
                  </a:lnTo>
                </a:path>
              </a:pathLst>
            </a:custGeom>
            <a:solidFill>
              <a:srgbClr val="000000"/>
            </a:solidFill>
            <a:ln w="9207">
              <a:solidFill>
                <a:srgbClr val="000000"/>
              </a:solidFill>
              <a:round/>
              <a:headEnd/>
              <a:tailEnd/>
            </a:ln>
          </p:spPr>
          <p:txBody>
            <a:bodyPr lIns="0" tIns="0" rIns="0" bIns="0"/>
            <a:lstStyle/>
            <a:p>
              <a:endParaRPr lang="en-US"/>
            </a:p>
          </p:txBody>
        </p:sp>
        <p:sp>
          <p:nvSpPr>
            <p:cNvPr id="5710" name="Freeform 106"/>
            <p:cNvSpPr>
              <a:spLocks/>
            </p:cNvSpPr>
            <p:nvPr/>
          </p:nvSpPr>
          <p:spPr bwMode="auto">
            <a:xfrm>
              <a:off x="2539" y="1796"/>
              <a:ext cx="52" cy="59"/>
            </a:xfrm>
            <a:custGeom>
              <a:avLst/>
              <a:gdLst>
                <a:gd name="T0" fmla="*/ 0 w 52"/>
                <a:gd name="T1" fmla="*/ 0 h 59"/>
                <a:gd name="T2" fmla="*/ 22 w 52"/>
                <a:gd name="T3" fmla="*/ 28 h 59"/>
                <a:gd name="T4" fmla="*/ 51 w 52"/>
                <a:gd name="T5" fmla="*/ 55 h 59"/>
                <a:gd name="T6" fmla="*/ 48 w 52"/>
                <a:gd name="T7" fmla="*/ 58 h 59"/>
                <a:gd name="T8" fmla="*/ 18 w 52"/>
                <a:gd name="T9" fmla="*/ 27 h 59"/>
                <a:gd name="T10" fmla="*/ 0 w 52"/>
                <a:gd name="T11" fmla="*/ 0 h 59"/>
                <a:gd name="T12" fmla="*/ 0 w 52"/>
                <a:gd name="T13" fmla="*/ 0 h 59"/>
                <a:gd name="T14" fmla="*/ 0 60000 65536"/>
                <a:gd name="T15" fmla="*/ 0 60000 65536"/>
                <a:gd name="T16" fmla="*/ 0 60000 65536"/>
                <a:gd name="T17" fmla="*/ 0 60000 65536"/>
                <a:gd name="T18" fmla="*/ 0 60000 65536"/>
                <a:gd name="T19" fmla="*/ 0 60000 65536"/>
                <a:gd name="T20" fmla="*/ 0 60000 65536"/>
                <a:gd name="T21" fmla="*/ 0 w 52"/>
                <a:gd name="T22" fmla="*/ 0 h 59"/>
                <a:gd name="T23" fmla="*/ 52 w 52"/>
                <a:gd name="T24" fmla="*/ 59 h 5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2" h="59">
                  <a:moveTo>
                    <a:pt x="0" y="0"/>
                  </a:moveTo>
                  <a:lnTo>
                    <a:pt x="22" y="28"/>
                  </a:lnTo>
                  <a:lnTo>
                    <a:pt x="51" y="55"/>
                  </a:lnTo>
                  <a:lnTo>
                    <a:pt x="48" y="58"/>
                  </a:lnTo>
                  <a:lnTo>
                    <a:pt x="18" y="27"/>
                  </a:lnTo>
                  <a:lnTo>
                    <a:pt x="0" y="0"/>
                  </a:lnTo>
                </a:path>
              </a:pathLst>
            </a:custGeom>
            <a:solidFill>
              <a:srgbClr val="000000"/>
            </a:solidFill>
            <a:ln w="9207">
              <a:solidFill>
                <a:srgbClr val="000000"/>
              </a:solidFill>
              <a:round/>
              <a:headEnd/>
              <a:tailEnd/>
            </a:ln>
          </p:spPr>
          <p:txBody>
            <a:bodyPr lIns="0" tIns="0" rIns="0" bIns="0"/>
            <a:lstStyle/>
            <a:p>
              <a:endParaRPr lang="en-US"/>
            </a:p>
          </p:txBody>
        </p:sp>
        <p:sp>
          <p:nvSpPr>
            <p:cNvPr id="5711" name="Freeform 107"/>
            <p:cNvSpPr>
              <a:spLocks/>
            </p:cNvSpPr>
            <p:nvPr/>
          </p:nvSpPr>
          <p:spPr bwMode="auto">
            <a:xfrm>
              <a:off x="2095" y="1977"/>
              <a:ext cx="114" cy="68"/>
            </a:xfrm>
            <a:custGeom>
              <a:avLst/>
              <a:gdLst>
                <a:gd name="T0" fmla="*/ 58 w 114"/>
                <a:gd name="T1" fmla="*/ 0 h 68"/>
                <a:gd name="T2" fmla="*/ 30 w 114"/>
                <a:gd name="T3" fmla="*/ 11 h 68"/>
                <a:gd name="T4" fmla="*/ 2 w 114"/>
                <a:gd name="T5" fmla="*/ 28 h 68"/>
                <a:gd name="T6" fmla="*/ 0 w 114"/>
                <a:gd name="T7" fmla="*/ 34 h 68"/>
                <a:gd name="T8" fmla="*/ 33 w 114"/>
                <a:gd name="T9" fmla="*/ 38 h 68"/>
                <a:gd name="T10" fmla="*/ 72 w 114"/>
                <a:gd name="T11" fmla="*/ 48 h 68"/>
                <a:gd name="T12" fmla="*/ 113 w 114"/>
                <a:gd name="T13" fmla="*/ 67 h 68"/>
                <a:gd name="T14" fmla="*/ 113 w 114"/>
                <a:gd name="T15" fmla="*/ 64 h 68"/>
                <a:gd name="T16" fmla="*/ 72 w 114"/>
                <a:gd name="T17" fmla="*/ 48 h 68"/>
                <a:gd name="T18" fmla="*/ 8 w 114"/>
                <a:gd name="T19" fmla="*/ 34 h 68"/>
                <a:gd name="T20" fmla="*/ 29 w 114"/>
                <a:gd name="T21" fmla="*/ 15 h 68"/>
                <a:gd name="T22" fmla="*/ 51 w 114"/>
                <a:gd name="T23" fmla="*/ 5 h 68"/>
                <a:gd name="T24" fmla="*/ 58 w 114"/>
                <a:gd name="T25" fmla="*/ 0 h 68"/>
                <a:gd name="T26" fmla="*/ 58 w 114"/>
                <a:gd name="T27" fmla="*/ 0 h 6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14"/>
                <a:gd name="T43" fmla="*/ 0 h 68"/>
                <a:gd name="T44" fmla="*/ 114 w 114"/>
                <a:gd name="T45" fmla="*/ 68 h 6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14" h="68">
                  <a:moveTo>
                    <a:pt x="58" y="0"/>
                  </a:moveTo>
                  <a:lnTo>
                    <a:pt x="30" y="11"/>
                  </a:lnTo>
                  <a:lnTo>
                    <a:pt x="2" y="28"/>
                  </a:lnTo>
                  <a:lnTo>
                    <a:pt x="0" y="34"/>
                  </a:lnTo>
                  <a:lnTo>
                    <a:pt x="33" y="38"/>
                  </a:lnTo>
                  <a:lnTo>
                    <a:pt x="72" y="48"/>
                  </a:lnTo>
                  <a:lnTo>
                    <a:pt x="113" y="67"/>
                  </a:lnTo>
                  <a:lnTo>
                    <a:pt x="113" y="64"/>
                  </a:lnTo>
                  <a:lnTo>
                    <a:pt x="72" y="48"/>
                  </a:lnTo>
                  <a:lnTo>
                    <a:pt x="8" y="34"/>
                  </a:lnTo>
                  <a:lnTo>
                    <a:pt x="29" y="15"/>
                  </a:lnTo>
                  <a:lnTo>
                    <a:pt x="51" y="5"/>
                  </a:lnTo>
                  <a:lnTo>
                    <a:pt x="58" y="0"/>
                  </a:lnTo>
                </a:path>
              </a:pathLst>
            </a:custGeom>
            <a:solidFill>
              <a:srgbClr val="000000"/>
            </a:solidFill>
            <a:ln w="9207">
              <a:solidFill>
                <a:srgbClr val="000000"/>
              </a:solidFill>
              <a:round/>
              <a:headEnd/>
              <a:tailEnd/>
            </a:ln>
          </p:spPr>
          <p:txBody>
            <a:bodyPr lIns="0" tIns="0" rIns="0" bIns="0"/>
            <a:lstStyle/>
            <a:p>
              <a:endParaRPr lang="en-US"/>
            </a:p>
          </p:txBody>
        </p:sp>
        <p:sp>
          <p:nvSpPr>
            <p:cNvPr id="5712" name="Freeform 108"/>
            <p:cNvSpPr>
              <a:spLocks/>
            </p:cNvSpPr>
            <p:nvPr/>
          </p:nvSpPr>
          <p:spPr bwMode="auto">
            <a:xfrm>
              <a:off x="2205" y="1960"/>
              <a:ext cx="111" cy="92"/>
            </a:xfrm>
            <a:custGeom>
              <a:avLst/>
              <a:gdLst>
                <a:gd name="T0" fmla="*/ 45 w 111"/>
                <a:gd name="T1" fmla="*/ 7 h 92"/>
                <a:gd name="T2" fmla="*/ 109 w 111"/>
                <a:gd name="T3" fmla="*/ 28 h 92"/>
                <a:gd name="T4" fmla="*/ 110 w 111"/>
                <a:gd name="T5" fmla="*/ 30 h 92"/>
                <a:gd name="T6" fmla="*/ 90 w 111"/>
                <a:gd name="T7" fmla="*/ 33 h 92"/>
                <a:gd name="T8" fmla="*/ 73 w 111"/>
                <a:gd name="T9" fmla="*/ 42 h 92"/>
                <a:gd name="T10" fmla="*/ 95 w 111"/>
                <a:gd name="T11" fmla="*/ 45 h 92"/>
                <a:gd name="T12" fmla="*/ 96 w 111"/>
                <a:gd name="T13" fmla="*/ 48 h 92"/>
                <a:gd name="T14" fmla="*/ 69 w 111"/>
                <a:gd name="T15" fmla="*/ 53 h 92"/>
                <a:gd name="T16" fmla="*/ 37 w 111"/>
                <a:gd name="T17" fmla="*/ 71 h 92"/>
                <a:gd name="T18" fmla="*/ 8 w 111"/>
                <a:gd name="T19" fmla="*/ 91 h 92"/>
                <a:gd name="T20" fmla="*/ 10 w 111"/>
                <a:gd name="T21" fmla="*/ 89 h 92"/>
                <a:gd name="T22" fmla="*/ 82 w 111"/>
                <a:gd name="T23" fmla="*/ 47 h 92"/>
                <a:gd name="T24" fmla="*/ 69 w 111"/>
                <a:gd name="T25" fmla="*/ 43 h 92"/>
                <a:gd name="T26" fmla="*/ 41 w 111"/>
                <a:gd name="T27" fmla="*/ 61 h 92"/>
                <a:gd name="T28" fmla="*/ 0 w 111"/>
                <a:gd name="T29" fmla="*/ 89 h 92"/>
                <a:gd name="T30" fmla="*/ 47 w 111"/>
                <a:gd name="T31" fmla="*/ 52 h 92"/>
                <a:gd name="T32" fmla="*/ 82 w 111"/>
                <a:gd name="T33" fmla="*/ 33 h 92"/>
                <a:gd name="T34" fmla="*/ 96 w 111"/>
                <a:gd name="T35" fmla="*/ 28 h 92"/>
                <a:gd name="T36" fmla="*/ 11 w 111"/>
                <a:gd name="T37" fmla="*/ 0 h 92"/>
                <a:gd name="T38" fmla="*/ 45 w 111"/>
                <a:gd name="T39" fmla="*/ 7 h 92"/>
                <a:gd name="T40" fmla="*/ 45 w 111"/>
                <a:gd name="T41" fmla="*/ 7 h 9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11"/>
                <a:gd name="T64" fmla="*/ 0 h 92"/>
                <a:gd name="T65" fmla="*/ 111 w 111"/>
                <a:gd name="T66" fmla="*/ 92 h 92"/>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11" h="92">
                  <a:moveTo>
                    <a:pt x="45" y="7"/>
                  </a:moveTo>
                  <a:lnTo>
                    <a:pt x="109" y="28"/>
                  </a:lnTo>
                  <a:lnTo>
                    <a:pt x="110" y="30"/>
                  </a:lnTo>
                  <a:lnTo>
                    <a:pt x="90" y="33"/>
                  </a:lnTo>
                  <a:lnTo>
                    <a:pt x="73" y="42"/>
                  </a:lnTo>
                  <a:lnTo>
                    <a:pt x="95" y="45"/>
                  </a:lnTo>
                  <a:lnTo>
                    <a:pt x="96" y="48"/>
                  </a:lnTo>
                  <a:lnTo>
                    <a:pt x="69" y="53"/>
                  </a:lnTo>
                  <a:lnTo>
                    <a:pt x="37" y="71"/>
                  </a:lnTo>
                  <a:lnTo>
                    <a:pt x="8" y="91"/>
                  </a:lnTo>
                  <a:lnTo>
                    <a:pt x="10" y="89"/>
                  </a:lnTo>
                  <a:lnTo>
                    <a:pt x="82" y="47"/>
                  </a:lnTo>
                  <a:lnTo>
                    <a:pt x="69" y="43"/>
                  </a:lnTo>
                  <a:lnTo>
                    <a:pt x="41" y="61"/>
                  </a:lnTo>
                  <a:lnTo>
                    <a:pt x="0" y="89"/>
                  </a:lnTo>
                  <a:lnTo>
                    <a:pt x="47" y="52"/>
                  </a:lnTo>
                  <a:lnTo>
                    <a:pt x="82" y="33"/>
                  </a:lnTo>
                  <a:lnTo>
                    <a:pt x="96" y="28"/>
                  </a:lnTo>
                  <a:lnTo>
                    <a:pt x="11" y="0"/>
                  </a:lnTo>
                  <a:lnTo>
                    <a:pt x="45" y="7"/>
                  </a:lnTo>
                </a:path>
              </a:pathLst>
            </a:custGeom>
            <a:solidFill>
              <a:srgbClr val="000000"/>
            </a:solidFill>
            <a:ln w="9207">
              <a:solidFill>
                <a:srgbClr val="000000"/>
              </a:solidFill>
              <a:round/>
              <a:headEnd/>
              <a:tailEnd/>
            </a:ln>
          </p:spPr>
          <p:txBody>
            <a:bodyPr lIns="0" tIns="0" rIns="0" bIns="0"/>
            <a:lstStyle/>
            <a:p>
              <a:endParaRPr lang="en-US"/>
            </a:p>
          </p:txBody>
        </p:sp>
        <p:sp>
          <p:nvSpPr>
            <p:cNvPr id="5713" name="Freeform 109"/>
            <p:cNvSpPr>
              <a:spLocks/>
            </p:cNvSpPr>
            <p:nvPr/>
          </p:nvSpPr>
          <p:spPr bwMode="auto">
            <a:xfrm>
              <a:off x="2051" y="1716"/>
              <a:ext cx="153" cy="191"/>
            </a:xfrm>
            <a:custGeom>
              <a:avLst/>
              <a:gdLst>
                <a:gd name="T0" fmla="*/ 86 w 153"/>
                <a:gd name="T1" fmla="*/ 10 h 191"/>
                <a:gd name="T2" fmla="*/ 33 w 153"/>
                <a:gd name="T3" fmla="*/ 48 h 191"/>
                <a:gd name="T4" fmla="*/ 32 w 153"/>
                <a:gd name="T5" fmla="*/ 45 h 191"/>
                <a:gd name="T6" fmla="*/ 31 w 153"/>
                <a:gd name="T7" fmla="*/ 49 h 191"/>
                <a:gd name="T8" fmla="*/ 24 w 153"/>
                <a:gd name="T9" fmla="*/ 53 h 191"/>
                <a:gd name="T10" fmla="*/ 29 w 153"/>
                <a:gd name="T11" fmla="*/ 53 h 191"/>
                <a:gd name="T12" fmla="*/ 37 w 153"/>
                <a:gd name="T13" fmla="*/ 79 h 191"/>
                <a:gd name="T14" fmla="*/ 54 w 153"/>
                <a:gd name="T15" fmla="*/ 109 h 191"/>
                <a:gd name="T16" fmla="*/ 93 w 153"/>
                <a:gd name="T17" fmla="*/ 153 h 191"/>
                <a:gd name="T18" fmla="*/ 128 w 153"/>
                <a:gd name="T19" fmla="*/ 122 h 191"/>
                <a:gd name="T20" fmla="*/ 124 w 153"/>
                <a:gd name="T21" fmla="*/ 126 h 191"/>
                <a:gd name="T22" fmla="*/ 125 w 153"/>
                <a:gd name="T23" fmla="*/ 129 h 191"/>
                <a:gd name="T24" fmla="*/ 105 w 153"/>
                <a:gd name="T25" fmla="*/ 164 h 191"/>
                <a:gd name="T26" fmla="*/ 99 w 153"/>
                <a:gd name="T27" fmla="*/ 184 h 191"/>
                <a:gd name="T28" fmla="*/ 44 w 153"/>
                <a:gd name="T29" fmla="*/ 162 h 191"/>
                <a:gd name="T30" fmla="*/ 3 w 153"/>
                <a:gd name="T31" fmla="*/ 132 h 191"/>
                <a:gd name="T32" fmla="*/ 37 w 153"/>
                <a:gd name="T33" fmla="*/ 90 h 191"/>
                <a:gd name="T34" fmla="*/ 35 w 153"/>
                <a:gd name="T35" fmla="*/ 91 h 191"/>
                <a:gd name="T36" fmla="*/ 0 w 153"/>
                <a:gd name="T37" fmla="*/ 132 h 191"/>
                <a:gd name="T38" fmla="*/ 37 w 153"/>
                <a:gd name="T39" fmla="*/ 162 h 191"/>
                <a:gd name="T40" fmla="*/ 104 w 153"/>
                <a:gd name="T41" fmla="*/ 190 h 191"/>
                <a:gd name="T42" fmla="*/ 109 w 153"/>
                <a:gd name="T43" fmla="*/ 164 h 191"/>
                <a:gd name="T44" fmla="*/ 129 w 153"/>
                <a:gd name="T45" fmla="*/ 125 h 191"/>
                <a:gd name="T46" fmla="*/ 145 w 153"/>
                <a:gd name="T47" fmla="*/ 111 h 191"/>
                <a:gd name="T48" fmla="*/ 152 w 153"/>
                <a:gd name="T49" fmla="*/ 111 h 191"/>
                <a:gd name="T50" fmla="*/ 147 w 153"/>
                <a:gd name="T51" fmla="*/ 104 h 191"/>
                <a:gd name="T52" fmla="*/ 150 w 153"/>
                <a:gd name="T53" fmla="*/ 100 h 191"/>
                <a:gd name="T54" fmla="*/ 144 w 153"/>
                <a:gd name="T55" fmla="*/ 100 h 191"/>
                <a:gd name="T56" fmla="*/ 124 w 153"/>
                <a:gd name="T57" fmla="*/ 75 h 191"/>
                <a:gd name="T58" fmla="*/ 110 w 153"/>
                <a:gd name="T59" fmla="*/ 45 h 191"/>
                <a:gd name="T60" fmla="*/ 104 w 153"/>
                <a:gd name="T61" fmla="*/ 0 h 191"/>
                <a:gd name="T62" fmla="*/ 100 w 153"/>
                <a:gd name="T63" fmla="*/ 0 h 191"/>
                <a:gd name="T64" fmla="*/ 105 w 153"/>
                <a:gd name="T65" fmla="*/ 30 h 191"/>
                <a:gd name="T66" fmla="*/ 121 w 153"/>
                <a:gd name="T67" fmla="*/ 78 h 191"/>
                <a:gd name="T68" fmla="*/ 143 w 153"/>
                <a:gd name="T69" fmla="*/ 107 h 191"/>
                <a:gd name="T70" fmla="*/ 93 w 153"/>
                <a:gd name="T71" fmla="*/ 147 h 191"/>
                <a:gd name="T72" fmla="*/ 56 w 153"/>
                <a:gd name="T73" fmla="*/ 107 h 191"/>
                <a:gd name="T74" fmla="*/ 35 w 153"/>
                <a:gd name="T75" fmla="*/ 62 h 191"/>
                <a:gd name="T76" fmla="*/ 37 w 153"/>
                <a:gd name="T77" fmla="*/ 49 h 191"/>
                <a:gd name="T78" fmla="*/ 75 w 153"/>
                <a:gd name="T79" fmla="*/ 21 h 191"/>
                <a:gd name="T80" fmla="*/ 86 w 153"/>
                <a:gd name="T81" fmla="*/ 10 h 191"/>
                <a:gd name="T82" fmla="*/ 86 w 153"/>
                <a:gd name="T83" fmla="*/ 10 h 191"/>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53"/>
                <a:gd name="T127" fmla="*/ 0 h 191"/>
                <a:gd name="T128" fmla="*/ 153 w 153"/>
                <a:gd name="T129" fmla="*/ 191 h 191"/>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53" h="191">
                  <a:moveTo>
                    <a:pt x="86" y="10"/>
                  </a:moveTo>
                  <a:lnTo>
                    <a:pt x="33" y="48"/>
                  </a:lnTo>
                  <a:lnTo>
                    <a:pt x="32" y="45"/>
                  </a:lnTo>
                  <a:lnTo>
                    <a:pt x="31" y="49"/>
                  </a:lnTo>
                  <a:lnTo>
                    <a:pt x="24" y="53"/>
                  </a:lnTo>
                  <a:lnTo>
                    <a:pt x="29" y="53"/>
                  </a:lnTo>
                  <a:lnTo>
                    <a:pt x="37" y="79"/>
                  </a:lnTo>
                  <a:lnTo>
                    <a:pt x="54" y="109"/>
                  </a:lnTo>
                  <a:lnTo>
                    <a:pt x="93" y="153"/>
                  </a:lnTo>
                  <a:lnTo>
                    <a:pt x="128" y="122"/>
                  </a:lnTo>
                  <a:lnTo>
                    <a:pt x="124" y="126"/>
                  </a:lnTo>
                  <a:lnTo>
                    <a:pt x="125" y="129"/>
                  </a:lnTo>
                  <a:lnTo>
                    <a:pt x="105" y="164"/>
                  </a:lnTo>
                  <a:lnTo>
                    <a:pt x="99" y="184"/>
                  </a:lnTo>
                  <a:lnTo>
                    <a:pt x="44" y="162"/>
                  </a:lnTo>
                  <a:lnTo>
                    <a:pt x="3" y="132"/>
                  </a:lnTo>
                  <a:lnTo>
                    <a:pt x="37" y="90"/>
                  </a:lnTo>
                  <a:lnTo>
                    <a:pt x="35" y="91"/>
                  </a:lnTo>
                  <a:lnTo>
                    <a:pt x="0" y="132"/>
                  </a:lnTo>
                  <a:lnTo>
                    <a:pt x="37" y="162"/>
                  </a:lnTo>
                  <a:lnTo>
                    <a:pt x="104" y="190"/>
                  </a:lnTo>
                  <a:lnTo>
                    <a:pt x="109" y="164"/>
                  </a:lnTo>
                  <a:lnTo>
                    <a:pt x="129" y="125"/>
                  </a:lnTo>
                  <a:lnTo>
                    <a:pt x="145" y="111"/>
                  </a:lnTo>
                  <a:lnTo>
                    <a:pt x="152" y="111"/>
                  </a:lnTo>
                  <a:lnTo>
                    <a:pt x="147" y="104"/>
                  </a:lnTo>
                  <a:lnTo>
                    <a:pt x="150" y="100"/>
                  </a:lnTo>
                  <a:lnTo>
                    <a:pt x="144" y="100"/>
                  </a:lnTo>
                  <a:lnTo>
                    <a:pt x="124" y="75"/>
                  </a:lnTo>
                  <a:lnTo>
                    <a:pt x="110" y="45"/>
                  </a:lnTo>
                  <a:lnTo>
                    <a:pt x="104" y="0"/>
                  </a:lnTo>
                  <a:lnTo>
                    <a:pt x="100" y="0"/>
                  </a:lnTo>
                  <a:lnTo>
                    <a:pt x="105" y="30"/>
                  </a:lnTo>
                  <a:lnTo>
                    <a:pt x="121" y="78"/>
                  </a:lnTo>
                  <a:lnTo>
                    <a:pt x="143" y="107"/>
                  </a:lnTo>
                  <a:lnTo>
                    <a:pt x="93" y="147"/>
                  </a:lnTo>
                  <a:lnTo>
                    <a:pt x="56" y="107"/>
                  </a:lnTo>
                  <a:lnTo>
                    <a:pt x="35" y="62"/>
                  </a:lnTo>
                  <a:lnTo>
                    <a:pt x="37" y="49"/>
                  </a:lnTo>
                  <a:lnTo>
                    <a:pt x="75" y="21"/>
                  </a:lnTo>
                  <a:lnTo>
                    <a:pt x="86" y="10"/>
                  </a:lnTo>
                </a:path>
              </a:pathLst>
            </a:custGeom>
            <a:solidFill>
              <a:srgbClr val="000000"/>
            </a:solidFill>
            <a:ln w="9207">
              <a:solidFill>
                <a:srgbClr val="000000"/>
              </a:solidFill>
              <a:round/>
              <a:headEnd/>
              <a:tailEnd/>
            </a:ln>
          </p:spPr>
          <p:txBody>
            <a:bodyPr lIns="0" tIns="0" rIns="0" bIns="0"/>
            <a:lstStyle/>
            <a:p>
              <a:endParaRPr lang="en-US"/>
            </a:p>
          </p:txBody>
        </p:sp>
      </p:grpSp>
      <p:sp>
        <p:nvSpPr>
          <p:cNvPr id="5127" name="Text Box 110"/>
          <p:cNvSpPr txBox="1">
            <a:spLocks noChangeArrowheads="1"/>
          </p:cNvSpPr>
          <p:nvPr/>
        </p:nvSpPr>
        <p:spPr bwMode="auto">
          <a:xfrm>
            <a:off x="5810250" y="2236788"/>
            <a:ext cx="1820863" cy="754062"/>
          </a:xfrm>
          <a:prstGeom prst="rect">
            <a:avLst/>
          </a:prstGeom>
          <a:noFill/>
          <a:ln w="9525">
            <a:noFill/>
            <a:miter lim="800000"/>
            <a:headEnd/>
            <a:tailEnd/>
          </a:ln>
        </p:spPr>
        <p:txBody>
          <a:bodyPr lIns="0" tIns="0" rIns="0" bIns="0"/>
          <a:lstStyle/>
          <a:p>
            <a:pPr algn="ctr" defTabSz="371475">
              <a:buClr>
                <a:srgbClr val="FF0000"/>
              </a:buClr>
              <a:buSzPct val="90000"/>
              <a:buFont typeface="Monotype Sorts" pitchFamily="2" charset="2"/>
              <a:buNone/>
            </a:pPr>
            <a:r>
              <a:rPr lang="en-US" altLang="en-US" sz="1400" i="0">
                <a:solidFill>
                  <a:srgbClr val="4000A2"/>
                </a:solidFill>
              </a:rPr>
              <a:t>Version Control Problems</a:t>
            </a:r>
            <a:endParaRPr lang="en-US" altLang="en-US" sz="1400" b="0" i="0">
              <a:solidFill>
                <a:schemeClr val="tx1"/>
              </a:solidFill>
              <a:latin typeface="Times New Roman" pitchFamily="18" charset="0"/>
            </a:endParaRPr>
          </a:p>
        </p:txBody>
      </p:sp>
      <p:grpSp>
        <p:nvGrpSpPr>
          <p:cNvPr id="5128" name="Group 111"/>
          <p:cNvGrpSpPr>
            <a:grpSpLocks/>
          </p:cNvGrpSpPr>
          <p:nvPr/>
        </p:nvGrpSpPr>
        <p:grpSpPr bwMode="auto">
          <a:xfrm>
            <a:off x="3365500" y="3181350"/>
            <a:ext cx="1673225" cy="557213"/>
            <a:chOff x="893" y="2602"/>
            <a:chExt cx="703" cy="278"/>
          </a:xfrm>
        </p:grpSpPr>
        <p:sp>
          <p:nvSpPr>
            <p:cNvPr id="5267" name="Line 112"/>
            <p:cNvSpPr>
              <a:spLocks noChangeShapeType="1"/>
            </p:cNvSpPr>
            <p:nvPr/>
          </p:nvSpPr>
          <p:spPr bwMode="auto">
            <a:xfrm>
              <a:off x="1151" y="2733"/>
              <a:ext cx="0" cy="54"/>
            </a:xfrm>
            <a:prstGeom prst="line">
              <a:avLst/>
            </a:prstGeom>
            <a:noFill/>
            <a:ln w="18970">
              <a:solidFill>
                <a:srgbClr val="BF4100"/>
              </a:solidFill>
              <a:round/>
              <a:headEnd/>
              <a:tailEnd/>
            </a:ln>
          </p:spPr>
          <p:txBody>
            <a:bodyPr lIns="0" tIns="0" rIns="0" bIns="0"/>
            <a:lstStyle/>
            <a:p>
              <a:endParaRPr lang="en-US"/>
            </a:p>
          </p:txBody>
        </p:sp>
        <p:sp>
          <p:nvSpPr>
            <p:cNvPr id="5268" name="Line 113"/>
            <p:cNvSpPr>
              <a:spLocks noChangeShapeType="1"/>
            </p:cNvSpPr>
            <p:nvPr/>
          </p:nvSpPr>
          <p:spPr bwMode="auto">
            <a:xfrm flipV="1">
              <a:off x="926" y="2688"/>
              <a:ext cx="54" cy="23"/>
            </a:xfrm>
            <a:prstGeom prst="line">
              <a:avLst/>
            </a:prstGeom>
            <a:noFill/>
            <a:ln w="18970">
              <a:solidFill>
                <a:srgbClr val="BF4100"/>
              </a:solidFill>
              <a:round/>
              <a:headEnd/>
              <a:tailEnd/>
            </a:ln>
          </p:spPr>
          <p:txBody>
            <a:bodyPr lIns="0" tIns="0" rIns="0" bIns="0"/>
            <a:lstStyle/>
            <a:p>
              <a:endParaRPr lang="en-US"/>
            </a:p>
          </p:txBody>
        </p:sp>
        <p:sp>
          <p:nvSpPr>
            <p:cNvPr id="5269" name="Oval 114"/>
            <p:cNvSpPr>
              <a:spLocks noChangeArrowheads="1"/>
            </p:cNvSpPr>
            <p:nvPr/>
          </p:nvSpPr>
          <p:spPr bwMode="auto">
            <a:xfrm>
              <a:off x="1457" y="2813"/>
              <a:ext cx="110" cy="50"/>
            </a:xfrm>
            <a:prstGeom prst="ellipse">
              <a:avLst/>
            </a:prstGeom>
            <a:solidFill>
              <a:srgbClr val="FFFFFF"/>
            </a:solidFill>
            <a:ln w="18970">
              <a:solidFill>
                <a:srgbClr val="A1009F"/>
              </a:solidFill>
              <a:round/>
              <a:headEnd/>
              <a:tailEnd/>
            </a:ln>
          </p:spPr>
          <p:txBody>
            <a:bodyPr lIns="0" tIns="0" rIns="0" bIns="0"/>
            <a:lstStyle/>
            <a:p>
              <a:endParaRPr lang="en-US" altLang="en-US"/>
            </a:p>
          </p:txBody>
        </p:sp>
        <p:sp>
          <p:nvSpPr>
            <p:cNvPr id="5270" name="AutoShape 115"/>
            <p:cNvSpPr>
              <a:spLocks noChangeArrowheads="1"/>
            </p:cNvSpPr>
            <p:nvPr/>
          </p:nvSpPr>
          <p:spPr bwMode="auto">
            <a:xfrm flipV="1">
              <a:off x="1130" y="2778"/>
              <a:ext cx="51" cy="71"/>
            </a:xfrm>
            <a:prstGeom prst="roundRect">
              <a:avLst>
                <a:gd name="adj" fmla="val 0"/>
              </a:avLst>
            </a:prstGeom>
            <a:solidFill>
              <a:srgbClr val="C0C0C0"/>
            </a:solidFill>
            <a:ln w="9207">
              <a:solidFill>
                <a:srgbClr val="A2A2A2"/>
              </a:solidFill>
              <a:round/>
              <a:headEnd/>
              <a:tailEnd/>
            </a:ln>
          </p:spPr>
          <p:txBody>
            <a:bodyPr lIns="0" tIns="0" rIns="0" bIns="0"/>
            <a:lstStyle/>
            <a:p>
              <a:endParaRPr lang="en-US" altLang="en-US"/>
            </a:p>
          </p:txBody>
        </p:sp>
        <p:sp>
          <p:nvSpPr>
            <p:cNvPr id="5271" name="AutoShape 116"/>
            <p:cNvSpPr>
              <a:spLocks noChangeArrowheads="1"/>
            </p:cNvSpPr>
            <p:nvPr/>
          </p:nvSpPr>
          <p:spPr bwMode="auto">
            <a:xfrm flipV="1">
              <a:off x="1130" y="2849"/>
              <a:ext cx="50" cy="2"/>
            </a:xfrm>
            <a:prstGeom prst="roundRect">
              <a:avLst>
                <a:gd name="adj" fmla="val 0"/>
              </a:avLst>
            </a:prstGeom>
            <a:solidFill>
              <a:srgbClr val="000000"/>
            </a:solidFill>
            <a:ln w="9207">
              <a:solidFill>
                <a:srgbClr val="000000"/>
              </a:solidFill>
              <a:round/>
              <a:headEnd/>
              <a:tailEnd/>
            </a:ln>
          </p:spPr>
          <p:txBody>
            <a:bodyPr lIns="0" tIns="0" rIns="0" bIns="0"/>
            <a:lstStyle/>
            <a:p>
              <a:endParaRPr lang="en-US" altLang="en-US"/>
            </a:p>
          </p:txBody>
        </p:sp>
        <p:sp>
          <p:nvSpPr>
            <p:cNvPr id="5272" name="Line 117"/>
            <p:cNvSpPr>
              <a:spLocks noChangeShapeType="1"/>
            </p:cNvSpPr>
            <p:nvPr/>
          </p:nvSpPr>
          <p:spPr bwMode="auto">
            <a:xfrm>
              <a:off x="1131" y="2778"/>
              <a:ext cx="0" cy="71"/>
            </a:xfrm>
            <a:prstGeom prst="line">
              <a:avLst/>
            </a:prstGeom>
            <a:noFill/>
            <a:ln w="9207">
              <a:solidFill>
                <a:srgbClr val="2F2F2F"/>
              </a:solidFill>
              <a:round/>
              <a:headEnd/>
              <a:tailEnd/>
            </a:ln>
          </p:spPr>
          <p:txBody>
            <a:bodyPr lIns="0" tIns="0" rIns="0" bIns="0"/>
            <a:lstStyle/>
            <a:p>
              <a:endParaRPr lang="en-US"/>
            </a:p>
          </p:txBody>
        </p:sp>
        <p:sp>
          <p:nvSpPr>
            <p:cNvPr id="5273" name="Freeform 118"/>
            <p:cNvSpPr>
              <a:spLocks/>
            </p:cNvSpPr>
            <p:nvPr/>
          </p:nvSpPr>
          <p:spPr bwMode="auto">
            <a:xfrm>
              <a:off x="1132" y="2779"/>
              <a:ext cx="48" cy="70"/>
            </a:xfrm>
            <a:custGeom>
              <a:avLst/>
              <a:gdLst>
                <a:gd name="T0" fmla="*/ 0 w 48"/>
                <a:gd name="T1" fmla="*/ 69 h 70"/>
                <a:gd name="T2" fmla="*/ 0 w 48"/>
                <a:gd name="T3" fmla="*/ 0 h 70"/>
                <a:gd name="T4" fmla="*/ 47 w 48"/>
                <a:gd name="T5" fmla="*/ 0 h 70"/>
                <a:gd name="T6" fmla="*/ 0 60000 65536"/>
                <a:gd name="T7" fmla="*/ 0 60000 65536"/>
                <a:gd name="T8" fmla="*/ 0 60000 65536"/>
                <a:gd name="T9" fmla="*/ 0 w 48"/>
                <a:gd name="T10" fmla="*/ 0 h 70"/>
                <a:gd name="T11" fmla="*/ 48 w 48"/>
                <a:gd name="T12" fmla="*/ 70 h 70"/>
              </a:gdLst>
              <a:ahLst/>
              <a:cxnLst>
                <a:cxn ang="T6">
                  <a:pos x="T0" y="T1"/>
                </a:cxn>
                <a:cxn ang="T7">
                  <a:pos x="T2" y="T3"/>
                </a:cxn>
                <a:cxn ang="T8">
                  <a:pos x="T4" y="T5"/>
                </a:cxn>
              </a:cxnLst>
              <a:rect l="T9" t="T10" r="T11" b="T12"/>
              <a:pathLst>
                <a:path w="48" h="70">
                  <a:moveTo>
                    <a:pt x="0" y="69"/>
                  </a:moveTo>
                  <a:lnTo>
                    <a:pt x="0" y="0"/>
                  </a:lnTo>
                  <a:lnTo>
                    <a:pt x="47" y="0"/>
                  </a:lnTo>
                </a:path>
              </a:pathLst>
            </a:custGeom>
            <a:noFill/>
            <a:ln w="9207">
              <a:solidFill>
                <a:srgbClr val="FFFFFF"/>
              </a:solidFill>
              <a:round/>
              <a:headEnd/>
              <a:tailEnd/>
            </a:ln>
          </p:spPr>
          <p:txBody>
            <a:bodyPr lIns="0" tIns="0" rIns="0" bIns="0"/>
            <a:lstStyle/>
            <a:p>
              <a:endParaRPr lang="en-US"/>
            </a:p>
          </p:txBody>
        </p:sp>
        <p:sp>
          <p:nvSpPr>
            <p:cNvPr id="5274" name="Freeform 119"/>
            <p:cNvSpPr>
              <a:spLocks/>
            </p:cNvSpPr>
            <p:nvPr/>
          </p:nvSpPr>
          <p:spPr bwMode="auto">
            <a:xfrm>
              <a:off x="1130" y="2779"/>
              <a:ext cx="2" cy="70"/>
            </a:xfrm>
            <a:custGeom>
              <a:avLst/>
              <a:gdLst>
                <a:gd name="T0" fmla="*/ 0 w 2"/>
                <a:gd name="T1" fmla="*/ 69 h 70"/>
                <a:gd name="T2" fmla="*/ 0 w 2"/>
                <a:gd name="T3" fmla="*/ 0 h 70"/>
                <a:gd name="T4" fmla="*/ 1 w 2"/>
                <a:gd name="T5" fmla="*/ 0 h 70"/>
                <a:gd name="T6" fmla="*/ 0 60000 65536"/>
                <a:gd name="T7" fmla="*/ 0 60000 65536"/>
                <a:gd name="T8" fmla="*/ 0 60000 65536"/>
                <a:gd name="T9" fmla="*/ 0 w 2"/>
                <a:gd name="T10" fmla="*/ 0 h 70"/>
                <a:gd name="T11" fmla="*/ 2 w 2"/>
                <a:gd name="T12" fmla="*/ 70 h 70"/>
              </a:gdLst>
              <a:ahLst/>
              <a:cxnLst>
                <a:cxn ang="T6">
                  <a:pos x="T0" y="T1"/>
                </a:cxn>
                <a:cxn ang="T7">
                  <a:pos x="T2" y="T3"/>
                </a:cxn>
                <a:cxn ang="T8">
                  <a:pos x="T4" y="T5"/>
                </a:cxn>
              </a:cxnLst>
              <a:rect l="T9" t="T10" r="T11" b="T12"/>
              <a:pathLst>
                <a:path w="2" h="70">
                  <a:moveTo>
                    <a:pt x="0" y="69"/>
                  </a:moveTo>
                  <a:lnTo>
                    <a:pt x="0" y="0"/>
                  </a:lnTo>
                  <a:lnTo>
                    <a:pt x="1" y="0"/>
                  </a:lnTo>
                </a:path>
              </a:pathLst>
            </a:custGeom>
            <a:noFill/>
            <a:ln w="9207">
              <a:solidFill>
                <a:srgbClr val="FFFFFF"/>
              </a:solidFill>
              <a:round/>
              <a:headEnd/>
              <a:tailEnd/>
            </a:ln>
          </p:spPr>
          <p:txBody>
            <a:bodyPr lIns="0" tIns="0" rIns="0" bIns="0"/>
            <a:lstStyle/>
            <a:p>
              <a:endParaRPr lang="en-US"/>
            </a:p>
          </p:txBody>
        </p:sp>
        <p:sp>
          <p:nvSpPr>
            <p:cNvPr id="5275" name="Freeform 120"/>
            <p:cNvSpPr>
              <a:spLocks/>
            </p:cNvSpPr>
            <p:nvPr/>
          </p:nvSpPr>
          <p:spPr bwMode="auto">
            <a:xfrm>
              <a:off x="1179" y="2779"/>
              <a:ext cx="2" cy="70"/>
            </a:xfrm>
            <a:custGeom>
              <a:avLst/>
              <a:gdLst>
                <a:gd name="T0" fmla="*/ 0 w 2"/>
                <a:gd name="T1" fmla="*/ 0 h 70"/>
                <a:gd name="T2" fmla="*/ 1 w 2"/>
                <a:gd name="T3" fmla="*/ 0 h 70"/>
                <a:gd name="T4" fmla="*/ 1 w 2"/>
                <a:gd name="T5" fmla="*/ 69 h 70"/>
                <a:gd name="T6" fmla="*/ 0 60000 65536"/>
                <a:gd name="T7" fmla="*/ 0 60000 65536"/>
                <a:gd name="T8" fmla="*/ 0 60000 65536"/>
                <a:gd name="T9" fmla="*/ 0 w 2"/>
                <a:gd name="T10" fmla="*/ 0 h 70"/>
                <a:gd name="T11" fmla="*/ 2 w 2"/>
                <a:gd name="T12" fmla="*/ 70 h 70"/>
              </a:gdLst>
              <a:ahLst/>
              <a:cxnLst>
                <a:cxn ang="T6">
                  <a:pos x="T0" y="T1"/>
                </a:cxn>
                <a:cxn ang="T7">
                  <a:pos x="T2" y="T3"/>
                </a:cxn>
                <a:cxn ang="T8">
                  <a:pos x="T4" y="T5"/>
                </a:cxn>
              </a:cxnLst>
              <a:rect l="T9" t="T10" r="T11" b="T12"/>
              <a:pathLst>
                <a:path w="2" h="70">
                  <a:moveTo>
                    <a:pt x="0" y="0"/>
                  </a:moveTo>
                  <a:lnTo>
                    <a:pt x="1" y="0"/>
                  </a:lnTo>
                  <a:lnTo>
                    <a:pt x="1" y="69"/>
                  </a:lnTo>
                </a:path>
              </a:pathLst>
            </a:custGeom>
            <a:noFill/>
            <a:ln w="9207">
              <a:solidFill>
                <a:srgbClr val="FFFFFF"/>
              </a:solidFill>
              <a:round/>
              <a:headEnd/>
              <a:tailEnd/>
            </a:ln>
          </p:spPr>
          <p:txBody>
            <a:bodyPr lIns="0" tIns="0" rIns="0" bIns="0"/>
            <a:lstStyle/>
            <a:p>
              <a:endParaRPr lang="en-US"/>
            </a:p>
          </p:txBody>
        </p:sp>
        <p:sp>
          <p:nvSpPr>
            <p:cNvPr id="5276" name="Line 121"/>
            <p:cNvSpPr>
              <a:spLocks noChangeShapeType="1"/>
            </p:cNvSpPr>
            <p:nvPr/>
          </p:nvSpPr>
          <p:spPr bwMode="auto">
            <a:xfrm>
              <a:off x="1179" y="2778"/>
              <a:ext cx="0" cy="71"/>
            </a:xfrm>
            <a:prstGeom prst="line">
              <a:avLst/>
            </a:prstGeom>
            <a:noFill/>
            <a:ln w="9207">
              <a:solidFill>
                <a:srgbClr val="2F2F2F"/>
              </a:solidFill>
              <a:round/>
              <a:headEnd/>
              <a:tailEnd/>
            </a:ln>
          </p:spPr>
          <p:txBody>
            <a:bodyPr lIns="0" tIns="0" rIns="0" bIns="0"/>
            <a:lstStyle/>
            <a:p>
              <a:endParaRPr lang="en-US"/>
            </a:p>
          </p:txBody>
        </p:sp>
        <p:sp>
          <p:nvSpPr>
            <p:cNvPr id="5277" name="AutoShape 122"/>
            <p:cNvSpPr>
              <a:spLocks noChangeArrowheads="1"/>
            </p:cNvSpPr>
            <p:nvPr/>
          </p:nvSpPr>
          <p:spPr bwMode="auto">
            <a:xfrm flipV="1">
              <a:off x="1133" y="2784"/>
              <a:ext cx="9" cy="15"/>
            </a:xfrm>
            <a:prstGeom prst="roundRect">
              <a:avLst>
                <a:gd name="adj" fmla="val 0"/>
              </a:avLst>
            </a:prstGeom>
            <a:solidFill>
              <a:srgbClr val="E1E1E1"/>
            </a:solidFill>
            <a:ln w="9525">
              <a:noFill/>
              <a:round/>
              <a:headEnd/>
              <a:tailEnd/>
            </a:ln>
          </p:spPr>
          <p:txBody>
            <a:bodyPr lIns="0" tIns="0" rIns="0" bIns="0"/>
            <a:lstStyle/>
            <a:p>
              <a:endParaRPr lang="en-US" altLang="en-US"/>
            </a:p>
          </p:txBody>
        </p:sp>
        <p:sp>
          <p:nvSpPr>
            <p:cNvPr id="5278" name="AutoShape 123"/>
            <p:cNvSpPr>
              <a:spLocks noChangeArrowheads="1"/>
            </p:cNvSpPr>
            <p:nvPr/>
          </p:nvSpPr>
          <p:spPr bwMode="auto">
            <a:xfrm flipV="1">
              <a:off x="1134" y="2785"/>
              <a:ext cx="7" cy="14"/>
            </a:xfrm>
            <a:prstGeom prst="roundRect">
              <a:avLst>
                <a:gd name="adj" fmla="val 0"/>
              </a:avLst>
            </a:prstGeom>
            <a:solidFill>
              <a:srgbClr val="C0C0C0"/>
            </a:solidFill>
            <a:ln w="9207">
              <a:solidFill>
                <a:srgbClr val="404040"/>
              </a:solidFill>
              <a:round/>
              <a:headEnd/>
              <a:tailEnd/>
            </a:ln>
          </p:spPr>
          <p:txBody>
            <a:bodyPr lIns="0" tIns="0" rIns="0" bIns="0"/>
            <a:lstStyle/>
            <a:p>
              <a:endParaRPr lang="en-US" altLang="en-US"/>
            </a:p>
          </p:txBody>
        </p:sp>
        <p:sp>
          <p:nvSpPr>
            <p:cNvPr id="5279" name="AutoShape 124"/>
            <p:cNvSpPr>
              <a:spLocks noChangeArrowheads="1"/>
            </p:cNvSpPr>
            <p:nvPr/>
          </p:nvSpPr>
          <p:spPr bwMode="auto">
            <a:xfrm flipV="1">
              <a:off x="1134" y="2795"/>
              <a:ext cx="7" cy="3"/>
            </a:xfrm>
            <a:prstGeom prst="roundRect">
              <a:avLst>
                <a:gd name="adj" fmla="val 0"/>
              </a:avLst>
            </a:prstGeom>
            <a:solidFill>
              <a:srgbClr val="C0C0C0"/>
            </a:solidFill>
            <a:ln w="9207">
              <a:solidFill>
                <a:srgbClr val="5F5F5F"/>
              </a:solidFill>
              <a:round/>
              <a:headEnd/>
              <a:tailEnd/>
            </a:ln>
          </p:spPr>
          <p:txBody>
            <a:bodyPr lIns="0" tIns="0" rIns="0" bIns="0"/>
            <a:lstStyle/>
            <a:p>
              <a:endParaRPr lang="en-US" altLang="en-US"/>
            </a:p>
          </p:txBody>
        </p:sp>
        <p:sp>
          <p:nvSpPr>
            <p:cNvPr id="5280" name="AutoShape 125"/>
            <p:cNvSpPr>
              <a:spLocks noChangeArrowheads="1"/>
            </p:cNvSpPr>
            <p:nvPr/>
          </p:nvSpPr>
          <p:spPr bwMode="auto">
            <a:xfrm flipV="1">
              <a:off x="1134" y="2785"/>
              <a:ext cx="5" cy="9"/>
            </a:xfrm>
            <a:prstGeom prst="roundRect">
              <a:avLst>
                <a:gd name="adj" fmla="val 0"/>
              </a:avLst>
            </a:prstGeom>
            <a:solidFill>
              <a:srgbClr val="C0C0C0"/>
            </a:solidFill>
            <a:ln w="9207">
              <a:solidFill>
                <a:srgbClr val="404040"/>
              </a:solidFill>
              <a:round/>
              <a:headEnd/>
              <a:tailEnd/>
            </a:ln>
          </p:spPr>
          <p:txBody>
            <a:bodyPr lIns="0" tIns="0" rIns="0" bIns="0"/>
            <a:lstStyle/>
            <a:p>
              <a:endParaRPr lang="en-US" altLang="en-US"/>
            </a:p>
          </p:txBody>
        </p:sp>
        <p:sp>
          <p:nvSpPr>
            <p:cNvPr id="5281" name="AutoShape 126"/>
            <p:cNvSpPr>
              <a:spLocks noChangeArrowheads="1"/>
            </p:cNvSpPr>
            <p:nvPr/>
          </p:nvSpPr>
          <p:spPr bwMode="auto">
            <a:xfrm flipV="1">
              <a:off x="1140" y="2785"/>
              <a:ext cx="1" cy="8"/>
            </a:xfrm>
            <a:prstGeom prst="roundRect">
              <a:avLst>
                <a:gd name="adj" fmla="val 0"/>
              </a:avLst>
            </a:prstGeom>
            <a:solidFill>
              <a:srgbClr val="404040"/>
            </a:solidFill>
            <a:ln w="9207">
              <a:solidFill>
                <a:srgbClr val="404040"/>
              </a:solidFill>
              <a:round/>
              <a:headEnd/>
              <a:tailEnd/>
            </a:ln>
          </p:spPr>
          <p:txBody>
            <a:bodyPr lIns="0" tIns="0" rIns="0" bIns="0"/>
            <a:lstStyle/>
            <a:p>
              <a:endParaRPr lang="en-US" altLang="en-US"/>
            </a:p>
          </p:txBody>
        </p:sp>
        <p:sp>
          <p:nvSpPr>
            <p:cNvPr id="5282" name="AutoShape 127"/>
            <p:cNvSpPr>
              <a:spLocks noChangeArrowheads="1"/>
            </p:cNvSpPr>
            <p:nvPr/>
          </p:nvSpPr>
          <p:spPr bwMode="auto">
            <a:xfrm flipV="1">
              <a:off x="1135" y="2787"/>
              <a:ext cx="1" cy="7"/>
            </a:xfrm>
            <a:prstGeom prst="roundRect">
              <a:avLst>
                <a:gd name="adj" fmla="val 0"/>
              </a:avLst>
            </a:prstGeom>
            <a:solidFill>
              <a:srgbClr val="808080"/>
            </a:solidFill>
            <a:ln w="9207">
              <a:solidFill>
                <a:srgbClr val="404040"/>
              </a:solidFill>
              <a:round/>
              <a:headEnd/>
              <a:tailEnd/>
            </a:ln>
          </p:spPr>
          <p:txBody>
            <a:bodyPr lIns="0" tIns="0" rIns="0" bIns="0"/>
            <a:lstStyle/>
            <a:p>
              <a:endParaRPr lang="en-US" altLang="en-US"/>
            </a:p>
          </p:txBody>
        </p:sp>
        <p:sp>
          <p:nvSpPr>
            <p:cNvPr id="5283" name="AutoShape 128"/>
            <p:cNvSpPr>
              <a:spLocks noChangeArrowheads="1"/>
            </p:cNvSpPr>
            <p:nvPr/>
          </p:nvSpPr>
          <p:spPr bwMode="auto">
            <a:xfrm flipV="1">
              <a:off x="1135" y="2787"/>
              <a:ext cx="1" cy="0"/>
            </a:xfrm>
            <a:prstGeom prst="roundRect">
              <a:avLst>
                <a:gd name="adj" fmla="val 0"/>
              </a:avLst>
            </a:prstGeom>
            <a:solidFill>
              <a:srgbClr val="404040"/>
            </a:solidFill>
            <a:ln w="9207">
              <a:solidFill>
                <a:srgbClr val="404040"/>
              </a:solidFill>
              <a:round/>
              <a:headEnd/>
              <a:tailEnd/>
            </a:ln>
          </p:spPr>
          <p:txBody>
            <a:bodyPr lIns="0" tIns="0" rIns="0" bIns="0"/>
            <a:lstStyle/>
            <a:p>
              <a:endParaRPr lang="en-US" altLang="en-US"/>
            </a:p>
          </p:txBody>
        </p:sp>
        <p:sp>
          <p:nvSpPr>
            <p:cNvPr id="5284" name="AutoShape 129"/>
            <p:cNvSpPr>
              <a:spLocks noChangeArrowheads="1"/>
            </p:cNvSpPr>
            <p:nvPr/>
          </p:nvSpPr>
          <p:spPr bwMode="auto">
            <a:xfrm flipV="1">
              <a:off x="1139" y="2785"/>
              <a:ext cx="0" cy="9"/>
            </a:xfrm>
            <a:prstGeom prst="roundRect">
              <a:avLst>
                <a:gd name="adj" fmla="val 0"/>
              </a:avLst>
            </a:prstGeom>
            <a:solidFill>
              <a:srgbClr val="404040"/>
            </a:solidFill>
            <a:ln w="9207">
              <a:solidFill>
                <a:srgbClr val="404040"/>
              </a:solidFill>
              <a:round/>
              <a:headEnd/>
              <a:tailEnd/>
            </a:ln>
          </p:spPr>
          <p:txBody>
            <a:bodyPr lIns="0" tIns="0" rIns="0" bIns="0"/>
            <a:lstStyle/>
            <a:p>
              <a:endParaRPr lang="en-US" altLang="en-US"/>
            </a:p>
          </p:txBody>
        </p:sp>
        <p:sp>
          <p:nvSpPr>
            <p:cNvPr id="5285" name="AutoShape 130"/>
            <p:cNvSpPr>
              <a:spLocks noChangeArrowheads="1"/>
            </p:cNvSpPr>
            <p:nvPr/>
          </p:nvSpPr>
          <p:spPr bwMode="auto">
            <a:xfrm flipV="1">
              <a:off x="1140" y="2785"/>
              <a:ext cx="0" cy="8"/>
            </a:xfrm>
            <a:prstGeom prst="roundRect">
              <a:avLst>
                <a:gd name="adj" fmla="val 0"/>
              </a:avLst>
            </a:prstGeom>
            <a:solidFill>
              <a:srgbClr val="E1E1E1"/>
            </a:solidFill>
            <a:ln w="9207">
              <a:solidFill>
                <a:srgbClr val="404040"/>
              </a:solidFill>
              <a:round/>
              <a:headEnd/>
              <a:tailEnd/>
            </a:ln>
          </p:spPr>
          <p:txBody>
            <a:bodyPr lIns="0" tIns="0" rIns="0" bIns="0"/>
            <a:lstStyle/>
            <a:p>
              <a:endParaRPr lang="en-US" altLang="en-US"/>
            </a:p>
          </p:txBody>
        </p:sp>
        <p:sp>
          <p:nvSpPr>
            <p:cNvPr id="5286" name="AutoShape 131"/>
            <p:cNvSpPr>
              <a:spLocks noChangeArrowheads="1"/>
            </p:cNvSpPr>
            <p:nvPr/>
          </p:nvSpPr>
          <p:spPr bwMode="auto">
            <a:xfrm flipV="1">
              <a:off x="1136" y="2795"/>
              <a:ext cx="0" cy="2"/>
            </a:xfrm>
            <a:prstGeom prst="roundRect">
              <a:avLst>
                <a:gd name="adj" fmla="val 0"/>
              </a:avLst>
            </a:prstGeom>
            <a:solidFill>
              <a:srgbClr val="E1E1E1"/>
            </a:solidFill>
            <a:ln w="9207">
              <a:solidFill>
                <a:srgbClr val="8F8F8F"/>
              </a:solidFill>
              <a:round/>
              <a:headEnd/>
              <a:tailEnd/>
            </a:ln>
          </p:spPr>
          <p:txBody>
            <a:bodyPr lIns="0" tIns="0" rIns="0" bIns="0"/>
            <a:lstStyle/>
            <a:p>
              <a:endParaRPr lang="en-US" altLang="en-US"/>
            </a:p>
          </p:txBody>
        </p:sp>
        <p:sp>
          <p:nvSpPr>
            <p:cNvPr id="5287" name="Oval 132"/>
            <p:cNvSpPr>
              <a:spLocks noChangeArrowheads="1"/>
            </p:cNvSpPr>
            <p:nvPr/>
          </p:nvSpPr>
          <p:spPr bwMode="auto">
            <a:xfrm>
              <a:off x="1135" y="2796"/>
              <a:ext cx="0" cy="1"/>
            </a:xfrm>
            <a:prstGeom prst="ellipse">
              <a:avLst/>
            </a:prstGeom>
            <a:solidFill>
              <a:srgbClr val="404040"/>
            </a:solidFill>
            <a:ln w="9207">
              <a:solidFill>
                <a:srgbClr val="404040"/>
              </a:solidFill>
              <a:round/>
              <a:headEnd/>
              <a:tailEnd/>
            </a:ln>
          </p:spPr>
          <p:txBody>
            <a:bodyPr lIns="0" tIns="0" rIns="0" bIns="0"/>
            <a:lstStyle/>
            <a:p>
              <a:endParaRPr lang="en-US" altLang="en-US"/>
            </a:p>
          </p:txBody>
        </p:sp>
        <p:sp>
          <p:nvSpPr>
            <p:cNvPr id="5288" name="Freeform 133"/>
            <p:cNvSpPr>
              <a:spLocks/>
            </p:cNvSpPr>
            <p:nvPr/>
          </p:nvSpPr>
          <p:spPr bwMode="auto">
            <a:xfrm>
              <a:off x="1133" y="2784"/>
              <a:ext cx="10" cy="17"/>
            </a:xfrm>
            <a:custGeom>
              <a:avLst/>
              <a:gdLst>
                <a:gd name="T0" fmla="*/ 9 w 10"/>
                <a:gd name="T1" fmla="*/ 0 h 17"/>
                <a:gd name="T2" fmla="*/ 9 w 10"/>
                <a:gd name="T3" fmla="*/ 16 h 17"/>
                <a:gd name="T4" fmla="*/ 0 w 10"/>
                <a:gd name="T5" fmla="*/ 16 h 17"/>
                <a:gd name="T6" fmla="*/ 0 60000 65536"/>
                <a:gd name="T7" fmla="*/ 0 60000 65536"/>
                <a:gd name="T8" fmla="*/ 0 60000 65536"/>
                <a:gd name="T9" fmla="*/ 0 w 10"/>
                <a:gd name="T10" fmla="*/ 0 h 17"/>
                <a:gd name="T11" fmla="*/ 10 w 10"/>
                <a:gd name="T12" fmla="*/ 17 h 17"/>
              </a:gdLst>
              <a:ahLst/>
              <a:cxnLst>
                <a:cxn ang="T6">
                  <a:pos x="T0" y="T1"/>
                </a:cxn>
                <a:cxn ang="T7">
                  <a:pos x="T2" y="T3"/>
                </a:cxn>
                <a:cxn ang="T8">
                  <a:pos x="T4" y="T5"/>
                </a:cxn>
              </a:cxnLst>
              <a:rect l="T9" t="T10" r="T11" b="T12"/>
              <a:pathLst>
                <a:path w="10" h="17">
                  <a:moveTo>
                    <a:pt x="9" y="0"/>
                  </a:moveTo>
                  <a:lnTo>
                    <a:pt x="9" y="16"/>
                  </a:lnTo>
                  <a:lnTo>
                    <a:pt x="0" y="16"/>
                  </a:lnTo>
                </a:path>
              </a:pathLst>
            </a:custGeom>
            <a:noFill/>
            <a:ln w="9207">
              <a:solidFill>
                <a:srgbClr val="404040"/>
              </a:solidFill>
              <a:round/>
              <a:headEnd/>
              <a:tailEnd/>
            </a:ln>
          </p:spPr>
          <p:txBody>
            <a:bodyPr lIns="0" tIns="0" rIns="0" bIns="0"/>
            <a:lstStyle/>
            <a:p>
              <a:endParaRPr lang="en-US"/>
            </a:p>
          </p:txBody>
        </p:sp>
        <p:sp>
          <p:nvSpPr>
            <p:cNvPr id="5289" name="AutoShape 134"/>
            <p:cNvSpPr>
              <a:spLocks noChangeArrowheads="1"/>
            </p:cNvSpPr>
            <p:nvPr/>
          </p:nvSpPr>
          <p:spPr bwMode="auto">
            <a:xfrm>
              <a:off x="1140" y="2795"/>
              <a:ext cx="0" cy="0"/>
            </a:xfrm>
            <a:prstGeom prst="roundRect">
              <a:avLst>
                <a:gd name="adj" fmla="val 0"/>
              </a:avLst>
            </a:prstGeom>
            <a:solidFill>
              <a:srgbClr val="E1E1E1"/>
            </a:solidFill>
            <a:ln w="9207">
              <a:solidFill>
                <a:srgbClr val="8F8F8F"/>
              </a:solidFill>
              <a:round/>
              <a:headEnd/>
              <a:tailEnd/>
            </a:ln>
          </p:spPr>
          <p:txBody>
            <a:bodyPr lIns="0" tIns="0" rIns="0" bIns="0"/>
            <a:lstStyle/>
            <a:p>
              <a:endParaRPr lang="en-US" altLang="en-US"/>
            </a:p>
          </p:txBody>
        </p:sp>
        <p:sp>
          <p:nvSpPr>
            <p:cNvPr id="5290" name="AutoShape 135"/>
            <p:cNvSpPr>
              <a:spLocks noChangeArrowheads="1"/>
            </p:cNvSpPr>
            <p:nvPr/>
          </p:nvSpPr>
          <p:spPr bwMode="auto">
            <a:xfrm flipV="1">
              <a:off x="1145" y="2785"/>
              <a:ext cx="32" cy="14"/>
            </a:xfrm>
            <a:prstGeom prst="roundRect">
              <a:avLst>
                <a:gd name="adj" fmla="val 0"/>
              </a:avLst>
            </a:prstGeom>
            <a:solidFill>
              <a:srgbClr val="FFFFFF"/>
            </a:solidFill>
            <a:ln w="9207">
              <a:solidFill>
                <a:srgbClr val="000000"/>
              </a:solidFill>
              <a:round/>
              <a:headEnd/>
              <a:tailEnd/>
            </a:ln>
          </p:spPr>
          <p:txBody>
            <a:bodyPr lIns="0" tIns="0" rIns="0" bIns="0"/>
            <a:lstStyle/>
            <a:p>
              <a:endParaRPr lang="en-US" altLang="en-US"/>
            </a:p>
          </p:txBody>
        </p:sp>
        <p:sp>
          <p:nvSpPr>
            <p:cNvPr id="5291" name="AutoShape 136"/>
            <p:cNvSpPr>
              <a:spLocks noChangeArrowheads="1"/>
            </p:cNvSpPr>
            <p:nvPr/>
          </p:nvSpPr>
          <p:spPr bwMode="auto">
            <a:xfrm>
              <a:off x="1145" y="2787"/>
              <a:ext cx="32" cy="0"/>
            </a:xfrm>
            <a:prstGeom prst="roundRect">
              <a:avLst>
                <a:gd name="adj" fmla="val 0"/>
              </a:avLst>
            </a:prstGeom>
            <a:solidFill>
              <a:srgbClr val="E1E1E1"/>
            </a:solidFill>
            <a:ln w="9207">
              <a:solidFill>
                <a:srgbClr val="E1E1E1"/>
              </a:solidFill>
              <a:round/>
              <a:headEnd/>
              <a:tailEnd/>
            </a:ln>
          </p:spPr>
          <p:txBody>
            <a:bodyPr lIns="0" tIns="0" rIns="0" bIns="0"/>
            <a:lstStyle/>
            <a:p>
              <a:endParaRPr lang="en-US" altLang="en-US"/>
            </a:p>
          </p:txBody>
        </p:sp>
        <p:sp>
          <p:nvSpPr>
            <p:cNvPr id="5292" name="AutoShape 137"/>
            <p:cNvSpPr>
              <a:spLocks noChangeArrowheads="1"/>
            </p:cNvSpPr>
            <p:nvPr/>
          </p:nvSpPr>
          <p:spPr bwMode="auto">
            <a:xfrm>
              <a:off x="1145" y="2790"/>
              <a:ext cx="32" cy="0"/>
            </a:xfrm>
            <a:prstGeom prst="roundRect">
              <a:avLst>
                <a:gd name="adj" fmla="val 0"/>
              </a:avLst>
            </a:prstGeom>
            <a:solidFill>
              <a:srgbClr val="E1E1E1"/>
            </a:solidFill>
            <a:ln w="9207">
              <a:solidFill>
                <a:srgbClr val="E1E1E1"/>
              </a:solidFill>
              <a:round/>
              <a:headEnd/>
              <a:tailEnd/>
            </a:ln>
          </p:spPr>
          <p:txBody>
            <a:bodyPr lIns="0" tIns="0" rIns="0" bIns="0"/>
            <a:lstStyle/>
            <a:p>
              <a:endParaRPr lang="en-US" altLang="en-US"/>
            </a:p>
          </p:txBody>
        </p:sp>
        <p:sp>
          <p:nvSpPr>
            <p:cNvPr id="5293" name="AutoShape 138"/>
            <p:cNvSpPr>
              <a:spLocks noChangeArrowheads="1"/>
            </p:cNvSpPr>
            <p:nvPr/>
          </p:nvSpPr>
          <p:spPr bwMode="auto">
            <a:xfrm flipV="1">
              <a:off x="1145" y="2793"/>
              <a:ext cx="32" cy="1"/>
            </a:xfrm>
            <a:prstGeom prst="roundRect">
              <a:avLst>
                <a:gd name="adj" fmla="val 0"/>
              </a:avLst>
            </a:prstGeom>
            <a:solidFill>
              <a:srgbClr val="E1E1E1"/>
            </a:solidFill>
            <a:ln w="9207">
              <a:solidFill>
                <a:srgbClr val="E1E1E1"/>
              </a:solidFill>
              <a:round/>
              <a:headEnd/>
              <a:tailEnd/>
            </a:ln>
          </p:spPr>
          <p:txBody>
            <a:bodyPr lIns="0" tIns="0" rIns="0" bIns="0"/>
            <a:lstStyle/>
            <a:p>
              <a:endParaRPr lang="en-US" altLang="en-US"/>
            </a:p>
          </p:txBody>
        </p:sp>
        <p:sp>
          <p:nvSpPr>
            <p:cNvPr id="5294" name="AutoShape 139"/>
            <p:cNvSpPr>
              <a:spLocks noChangeArrowheads="1"/>
            </p:cNvSpPr>
            <p:nvPr/>
          </p:nvSpPr>
          <p:spPr bwMode="auto">
            <a:xfrm flipV="1">
              <a:off x="1145" y="2795"/>
              <a:ext cx="32" cy="1"/>
            </a:xfrm>
            <a:prstGeom prst="roundRect">
              <a:avLst>
                <a:gd name="adj" fmla="val 0"/>
              </a:avLst>
            </a:prstGeom>
            <a:solidFill>
              <a:srgbClr val="E1E1E1"/>
            </a:solidFill>
            <a:ln w="9207">
              <a:solidFill>
                <a:srgbClr val="E1E1E1"/>
              </a:solidFill>
              <a:round/>
              <a:headEnd/>
              <a:tailEnd/>
            </a:ln>
          </p:spPr>
          <p:txBody>
            <a:bodyPr lIns="0" tIns="0" rIns="0" bIns="0"/>
            <a:lstStyle/>
            <a:p>
              <a:endParaRPr lang="en-US" altLang="en-US"/>
            </a:p>
          </p:txBody>
        </p:sp>
        <p:sp>
          <p:nvSpPr>
            <p:cNvPr id="5295" name="Line 140"/>
            <p:cNvSpPr>
              <a:spLocks noChangeShapeType="1"/>
            </p:cNvSpPr>
            <p:nvPr/>
          </p:nvSpPr>
          <p:spPr bwMode="auto">
            <a:xfrm>
              <a:off x="1148" y="2785"/>
              <a:ext cx="0" cy="14"/>
            </a:xfrm>
            <a:prstGeom prst="line">
              <a:avLst/>
            </a:prstGeom>
            <a:noFill/>
            <a:ln w="18970">
              <a:solidFill>
                <a:srgbClr val="808080"/>
              </a:solidFill>
              <a:round/>
              <a:headEnd/>
              <a:tailEnd/>
            </a:ln>
          </p:spPr>
          <p:txBody>
            <a:bodyPr lIns="0" tIns="0" rIns="0" bIns="0"/>
            <a:lstStyle/>
            <a:p>
              <a:endParaRPr lang="en-US"/>
            </a:p>
          </p:txBody>
        </p:sp>
        <p:sp>
          <p:nvSpPr>
            <p:cNvPr id="5296" name="Line 141"/>
            <p:cNvSpPr>
              <a:spLocks noChangeShapeType="1"/>
            </p:cNvSpPr>
            <p:nvPr/>
          </p:nvSpPr>
          <p:spPr bwMode="auto">
            <a:xfrm>
              <a:off x="1149" y="2785"/>
              <a:ext cx="0" cy="14"/>
            </a:xfrm>
            <a:prstGeom prst="line">
              <a:avLst/>
            </a:prstGeom>
            <a:noFill/>
            <a:ln w="18970">
              <a:solidFill>
                <a:srgbClr val="808080"/>
              </a:solidFill>
              <a:round/>
              <a:headEnd/>
              <a:tailEnd/>
            </a:ln>
          </p:spPr>
          <p:txBody>
            <a:bodyPr lIns="0" tIns="0" rIns="0" bIns="0"/>
            <a:lstStyle/>
            <a:p>
              <a:endParaRPr lang="en-US"/>
            </a:p>
          </p:txBody>
        </p:sp>
        <p:sp>
          <p:nvSpPr>
            <p:cNvPr id="5297" name="Line 142"/>
            <p:cNvSpPr>
              <a:spLocks noChangeShapeType="1"/>
            </p:cNvSpPr>
            <p:nvPr/>
          </p:nvSpPr>
          <p:spPr bwMode="auto">
            <a:xfrm>
              <a:off x="1150" y="2785"/>
              <a:ext cx="0" cy="14"/>
            </a:xfrm>
            <a:prstGeom prst="line">
              <a:avLst/>
            </a:prstGeom>
            <a:noFill/>
            <a:ln w="18970">
              <a:solidFill>
                <a:srgbClr val="808080"/>
              </a:solidFill>
              <a:round/>
              <a:headEnd/>
              <a:tailEnd/>
            </a:ln>
          </p:spPr>
          <p:txBody>
            <a:bodyPr lIns="0" tIns="0" rIns="0" bIns="0"/>
            <a:lstStyle/>
            <a:p>
              <a:endParaRPr lang="en-US"/>
            </a:p>
          </p:txBody>
        </p:sp>
        <p:sp>
          <p:nvSpPr>
            <p:cNvPr id="5298" name="Line 143"/>
            <p:cNvSpPr>
              <a:spLocks noChangeShapeType="1"/>
            </p:cNvSpPr>
            <p:nvPr/>
          </p:nvSpPr>
          <p:spPr bwMode="auto">
            <a:xfrm>
              <a:off x="1151" y="2785"/>
              <a:ext cx="0" cy="14"/>
            </a:xfrm>
            <a:prstGeom prst="line">
              <a:avLst/>
            </a:prstGeom>
            <a:noFill/>
            <a:ln w="18970">
              <a:solidFill>
                <a:srgbClr val="808080"/>
              </a:solidFill>
              <a:round/>
              <a:headEnd/>
              <a:tailEnd/>
            </a:ln>
          </p:spPr>
          <p:txBody>
            <a:bodyPr lIns="0" tIns="0" rIns="0" bIns="0"/>
            <a:lstStyle/>
            <a:p>
              <a:endParaRPr lang="en-US"/>
            </a:p>
          </p:txBody>
        </p:sp>
        <p:sp>
          <p:nvSpPr>
            <p:cNvPr id="5299" name="Line 144"/>
            <p:cNvSpPr>
              <a:spLocks noChangeShapeType="1"/>
            </p:cNvSpPr>
            <p:nvPr/>
          </p:nvSpPr>
          <p:spPr bwMode="auto">
            <a:xfrm>
              <a:off x="1153" y="2785"/>
              <a:ext cx="0" cy="14"/>
            </a:xfrm>
            <a:prstGeom prst="line">
              <a:avLst/>
            </a:prstGeom>
            <a:noFill/>
            <a:ln w="18970">
              <a:solidFill>
                <a:srgbClr val="808080"/>
              </a:solidFill>
              <a:round/>
              <a:headEnd/>
              <a:tailEnd/>
            </a:ln>
          </p:spPr>
          <p:txBody>
            <a:bodyPr lIns="0" tIns="0" rIns="0" bIns="0"/>
            <a:lstStyle/>
            <a:p>
              <a:endParaRPr lang="en-US"/>
            </a:p>
          </p:txBody>
        </p:sp>
        <p:sp>
          <p:nvSpPr>
            <p:cNvPr id="5300" name="Line 145"/>
            <p:cNvSpPr>
              <a:spLocks noChangeShapeType="1"/>
            </p:cNvSpPr>
            <p:nvPr/>
          </p:nvSpPr>
          <p:spPr bwMode="auto">
            <a:xfrm>
              <a:off x="1155" y="2785"/>
              <a:ext cx="0" cy="14"/>
            </a:xfrm>
            <a:prstGeom prst="line">
              <a:avLst/>
            </a:prstGeom>
            <a:noFill/>
            <a:ln w="18970">
              <a:solidFill>
                <a:srgbClr val="808080"/>
              </a:solidFill>
              <a:round/>
              <a:headEnd/>
              <a:tailEnd/>
            </a:ln>
          </p:spPr>
          <p:txBody>
            <a:bodyPr lIns="0" tIns="0" rIns="0" bIns="0"/>
            <a:lstStyle/>
            <a:p>
              <a:endParaRPr lang="en-US"/>
            </a:p>
          </p:txBody>
        </p:sp>
        <p:sp>
          <p:nvSpPr>
            <p:cNvPr id="5301" name="Line 146"/>
            <p:cNvSpPr>
              <a:spLocks noChangeShapeType="1"/>
            </p:cNvSpPr>
            <p:nvPr/>
          </p:nvSpPr>
          <p:spPr bwMode="auto">
            <a:xfrm>
              <a:off x="1156" y="2785"/>
              <a:ext cx="0" cy="14"/>
            </a:xfrm>
            <a:prstGeom prst="line">
              <a:avLst/>
            </a:prstGeom>
            <a:noFill/>
            <a:ln w="18970">
              <a:solidFill>
                <a:srgbClr val="808080"/>
              </a:solidFill>
              <a:round/>
              <a:headEnd/>
              <a:tailEnd/>
            </a:ln>
          </p:spPr>
          <p:txBody>
            <a:bodyPr lIns="0" tIns="0" rIns="0" bIns="0"/>
            <a:lstStyle/>
            <a:p>
              <a:endParaRPr lang="en-US"/>
            </a:p>
          </p:txBody>
        </p:sp>
        <p:sp>
          <p:nvSpPr>
            <p:cNvPr id="5302" name="Line 147"/>
            <p:cNvSpPr>
              <a:spLocks noChangeShapeType="1"/>
            </p:cNvSpPr>
            <p:nvPr/>
          </p:nvSpPr>
          <p:spPr bwMode="auto">
            <a:xfrm>
              <a:off x="1157" y="2785"/>
              <a:ext cx="0" cy="14"/>
            </a:xfrm>
            <a:prstGeom prst="line">
              <a:avLst/>
            </a:prstGeom>
            <a:noFill/>
            <a:ln w="18970">
              <a:solidFill>
                <a:srgbClr val="808080"/>
              </a:solidFill>
              <a:round/>
              <a:headEnd/>
              <a:tailEnd/>
            </a:ln>
          </p:spPr>
          <p:txBody>
            <a:bodyPr lIns="0" tIns="0" rIns="0" bIns="0"/>
            <a:lstStyle/>
            <a:p>
              <a:endParaRPr lang="en-US"/>
            </a:p>
          </p:txBody>
        </p:sp>
        <p:sp>
          <p:nvSpPr>
            <p:cNvPr id="5303" name="Line 148"/>
            <p:cNvSpPr>
              <a:spLocks noChangeShapeType="1"/>
            </p:cNvSpPr>
            <p:nvPr/>
          </p:nvSpPr>
          <p:spPr bwMode="auto">
            <a:xfrm>
              <a:off x="1160" y="2785"/>
              <a:ext cx="0" cy="14"/>
            </a:xfrm>
            <a:prstGeom prst="line">
              <a:avLst/>
            </a:prstGeom>
            <a:noFill/>
            <a:ln w="18970">
              <a:solidFill>
                <a:srgbClr val="808080"/>
              </a:solidFill>
              <a:round/>
              <a:headEnd/>
              <a:tailEnd/>
            </a:ln>
          </p:spPr>
          <p:txBody>
            <a:bodyPr lIns="0" tIns="0" rIns="0" bIns="0"/>
            <a:lstStyle/>
            <a:p>
              <a:endParaRPr lang="en-US"/>
            </a:p>
          </p:txBody>
        </p:sp>
        <p:sp>
          <p:nvSpPr>
            <p:cNvPr id="5304" name="Line 149"/>
            <p:cNvSpPr>
              <a:spLocks noChangeShapeType="1"/>
            </p:cNvSpPr>
            <p:nvPr/>
          </p:nvSpPr>
          <p:spPr bwMode="auto">
            <a:xfrm>
              <a:off x="1161" y="2785"/>
              <a:ext cx="0" cy="14"/>
            </a:xfrm>
            <a:prstGeom prst="line">
              <a:avLst/>
            </a:prstGeom>
            <a:noFill/>
            <a:ln w="18970">
              <a:solidFill>
                <a:srgbClr val="808080"/>
              </a:solidFill>
              <a:round/>
              <a:headEnd/>
              <a:tailEnd/>
            </a:ln>
          </p:spPr>
          <p:txBody>
            <a:bodyPr lIns="0" tIns="0" rIns="0" bIns="0"/>
            <a:lstStyle/>
            <a:p>
              <a:endParaRPr lang="en-US"/>
            </a:p>
          </p:txBody>
        </p:sp>
        <p:sp>
          <p:nvSpPr>
            <p:cNvPr id="5305" name="Line 150"/>
            <p:cNvSpPr>
              <a:spLocks noChangeShapeType="1"/>
            </p:cNvSpPr>
            <p:nvPr/>
          </p:nvSpPr>
          <p:spPr bwMode="auto">
            <a:xfrm>
              <a:off x="1162" y="2785"/>
              <a:ext cx="0" cy="14"/>
            </a:xfrm>
            <a:prstGeom prst="line">
              <a:avLst/>
            </a:prstGeom>
            <a:noFill/>
            <a:ln w="18970">
              <a:solidFill>
                <a:srgbClr val="808080"/>
              </a:solidFill>
              <a:round/>
              <a:headEnd/>
              <a:tailEnd/>
            </a:ln>
          </p:spPr>
          <p:txBody>
            <a:bodyPr lIns="0" tIns="0" rIns="0" bIns="0"/>
            <a:lstStyle/>
            <a:p>
              <a:endParaRPr lang="en-US"/>
            </a:p>
          </p:txBody>
        </p:sp>
        <p:sp>
          <p:nvSpPr>
            <p:cNvPr id="5306" name="Line 151"/>
            <p:cNvSpPr>
              <a:spLocks noChangeShapeType="1"/>
            </p:cNvSpPr>
            <p:nvPr/>
          </p:nvSpPr>
          <p:spPr bwMode="auto">
            <a:xfrm>
              <a:off x="1163" y="2785"/>
              <a:ext cx="0" cy="14"/>
            </a:xfrm>
            <a:prstGeom prst="line">
              <a:avLst/>
            </a:prstGeom>
            <a:noFill/>
            <a:ln w="18970">
              <a:solidFill>
                <a:srgbClr val="808080"/>
              </a:solidFill>
              <a:round/>
              <a:headEnd/>
              <a:tailEnd/>
            </a:ln>
          </p:spPr>
          <p:txBody>
            <a:bodyPr lIns="0" tIns="0" rIns="0" bIns="0"/>
            <a:lstStyle/>
            <a:p>
              <a:endParaRPr lang="en-US"/>
            </a:p>
          </p:txBody>
        </p:sp>
        <p:sp>
          <p:nvSpPr>
            <p:cNvPr id="5307" name="Line 152"/>
            <p:cNvSpPr>
              <a:spLocks noChangeShapeType="1"/>
            </p:cNvSpPr>
            <p:nvPr/>
          </p:nvSpPr>
          <p:spPr bwMode="auto">
            <a:xfrm>
              <a:off x="1165" y="2785"/>
              <a:ext cx="0" cy="14"/>
            </a:xfrm>
            <a:prstGeom prst="line">
              <a:avLst/>
            </a:prstGeom>
            <a:noFill/>
            <a:ln w="18970">
              <a:solidFill>
                <a:srgbClr val="808080"/>
              </a:solidFill>
              <a:round/>
              <a:headEnd/>
              <a:tailEnd/>
            </a:ln>
          </p:spPr>
          <p:txBody>
            <a:bodyPr lIns="0" tIns="0" rIns="0" bIns="0"/>
            <a:lstStyle/>
            <a:p>
              <a:endParaRPr lang="en-US"/>
            </a:p>
          </p:txBody>
        </p:sp>
        <p:sp>
          <p:nvSpPr>
            <p:cNvPr id="5308" name="Line 153"/>
            <p:cNvSpPr>
              <a:spLocks noChangeShapeType="1"/>
            </p:cNvSpPr>
            <p:nvPr/>
          </p:nvSpPr>
          <p:spPr bwMode="auto">
            <a:xfrm>
              <a:off x="1166" y="2785"/>
              <a:ext cx="0" cy="14"/>
            </a:xfrm>
            <a:prstGeom prst="line">
              <a:avLst/>
            </a:prstGeom>
            <a:noFill/>
            <a:ln w="18970">
              <a:solidFill>
                <a:srgbClr val="808080"/>
              </a:solidFill>
              <a:round/>
              <a:headEnd/>
              <a:tailEnd/>
            </a:ln>
          </p:spPr>
          <p:txBody>
            <a:bodyPr lIns="0" tIns="0" rIns="0" bIns="0"/>
            <a:lstStyle/>
            <a:p>
              <a:endParaRPr lang="en-US"/>
            </a:p>
          </p:txBody>
        </p:sp>
        <p:sp>
          <p:nvSpPr>
            <p:cNvPr id="5309" name="Line 154"/>
            <p:cNvSpPr>
              <a:spLocks noChangeShapeType="1"/>
            </p:cNvSpPr>
            <p:nvPr/>
          </p:nvSpPr>
          <p:spPr bwMode="auto">
            <a:xfrm>
              <a:off x="1167" y="2785"/>
              <a:ext cx="0" cy="14"/>
            </a:xfrm>
            <a:prstGeom prst="line">
              <a:avLst/>
            </a:prstGeom>
            <a:noFill/>
            <a:ln w="18970">
              <a:solidFill>
                <a:srgbClr val="808080"/>
              </a:solidFill>
              <a:round/>
              <a:headEnd/>
              <a:tailEnd/>
            </a:ln>
          </p:spPr>
          <p:txBody>
            <a:bodyPr lIns="0" tIns="0" rIns="0" bIns="0"/>
            <a:lstStyle/>
            <a:p>
              <a:endParaRPr lang="en-US"/>
            </a:p>
          </p:txBody>
        </p:sp>
        <p:sp>
          <p:nvSpPr>
            <p:cNvPr id="5310" name="Line 155"/>
            <p:cNvSpPr>
              <a:spLocks noChangeShapeType="1"/>
            </p:cNvSpPr>
            <p:nvPr/>
          </p:nvSpPr>
          <p:spPr bwMode="auto">
            <a:xfrm>
              <a:off x="1170" y="2785"/>
              <a:ext cx="0" cy="14"/>
            </a:xfrm>
            <a:prstGeom prst="line">
              <a:avLst/>
            </a:prstGeom>
            <a:noFill/>
            <a:ln w="18970">
              <a:solidFill>
                <a:srgbClr val="808080"/>
              </a:solidFill>
              <a:round/>
              <a:headEnd/>
              <a:tailEnd/>
            </a:ln>
          </p:spPr>
          <p:txBody>
            <a:bodyPr lIns="0" tIns="0" rIns="0" bIns="0"/>
            <a:lstStyle/>
            <a:p>
              <a:endParaRPr lang="en-US"/>
            </a:p>
          </p:txBody>
        </p:sp>
        <p:sp>
          <p:nvSpPr>
            <p:cNvPr id="5311" name="Line 156"/>
            <p:cNvSpPr>
              <a:spLocks noChangeShapeType="1"/>
            </p:cNvSpPr>
            <p:nvPr/>
          </p:nvSpPr>
          <p:spPr bwMode="auto">
            <a:xfrm>
              <a:off x="1171" y="2785"/>
              <a:ext cx="0" cy="14"/>
            </a:xfrm>
            <a:prstGeom prst="line">
              <a:avLst/>
            </a:prstGeom>
            <a:noFill/>
            <a:ln w="18970">
              <a:solidFill>
                <a:srgbClr val="808080"/>
              </a:solidFill>
              <a:round/>
              <a:headEnd/>
              <a:tailEnd/>
            </a:ln>
          </p:spPr>
          <p:txBody>
            <a:bodyPr lIns="0" tIns="0" rIns="0" bIns="0"/>
            <a:lstStyle/>
            <a:p>
              <a:endParaRPr lang="en-US"/>
            </a:p>
          </p:txBody>
        </p:sp>
        <p:sp>
          <p:nvSpPr>
            <p:cNvPr id="5312" name="Line 157"/>
            <p:cNvSpPr>
              <a:spLocks noChangeShapeType="1"/>
            </p:cNvSpPr>
            <p:nvPr/>
          </p:nvSpPr>
          <p:spPr bwMode="auto">
            <a:xfrm>
              <a:off x="1172" y="2785"/>
              <a:ext cx="0" cy="14"/>
            </a:xfrm>
            <a:prstGeom prst="line">
              <a:avLst/>
            </a:prstGeom>
            <a:noFill/>
            <a:ln w="18970">
              <a:solidFill>
                <a:srgbClr val="808080"/>
              </a:solidFill>
              <a:round/>
              <a:headEnd/>
              <a:tailEnd/>
            </a:ln>
          </p:spPr>
          <p:txBody>
            <a:bodyPr lIns="0" tIns="0" rIns="0" bIns="0"/>
            <a:lstStyle/>
            <a:p>
              <a:endParaRPr lang="en-US"/>
            </a:p>
          </p:txBody>
        </p:sp>
        <p:sp>
          <p:nvSpPr>
            <p:cNvPr id="5313" name="Line 158"/>
            <p:cNvSpPr>
              <a:spLocks noChangeShapeType="1"/>
            </p:cNvSpPr>
            <p:nvPr/>
          </p:nvSpPr>
          <p:spPr bwMode="auto">
            <a:xfrm>
              <a:off x="1174" y="2785"/>
              <a:ext cx="0" cy="14"/>
            </a:xfrm>
            <a:prstGeom prst="line">
              <a:avLst/>
            </a:prstGeom>
            <a:noFill/>
            <a:ln w="18970">
              <a:solidFill>
                <a:srgbClr val="808080"/>
              </a:solidFill>
              <a:round/>
              <a:headEnd/>
              <a:tailEnd/>
            </a:ln>
          </p:spPr>
          <p:txBody>
            <a:bodyPr lIns="0" tIns="0" rIns="0" bIns="0"/>
            <a:lstStyle/>
            <a:p>
              <a:endParaRPr lang="en-US"/>
            </a:p>
          </p:txBody>
        </p:sp>
        <p:sp>
          <p:nvSpPr>
            <p:cNvPr id="5314" name="Line 159"/>
            <p:cNvSpPr>
              <a:spLocks noChangeShapeType="1"/>
            </p:cNvSpPr>
            <p:nvPr/>
          </p:nvSpPr>
          <p:spPr bwMode="auto">
            <a:xfrm>
              <a:off x="1175" y="2785"/>
              <a:ext cx="0" cy="14"/>
            </a:xfrm>
            <a:prstGeom prst="line">
              <a:avLst/>
            </a:prstGeom>
            <a:noFill/>
            <a:ln w="18970">
              <a:solidFill>
                <a:srgbClr val="808080"/>
              </a:solidFill>
              <a:round/>
              <a:headEnd/>
              <a:tailEnd/>
            </a:ln>
          </p:spPr>
          <p:txBody>
            <a:bodyPr lIns="0" tIns="0" rIns="0" bIns="0"/>
            <a:lstStyle/>
            <a:p>
              <a:endParaRPr lang="en-US"/>
            </a:p>
          </p:txBody>
        </p:sp>
        <p:sp>
          <p:nvSpPr>
            <p:cNvPr id="5315" name="AutoShape 160"/>
            <p:cNvSpPr>
              <a:spLocks noChangeArrowheads="1"/>
            </p:cNvSpPr>
            <p:nvPr/>
          </p:nvSpPr>
          <p:spPr bwMode="auto">
            <a:xfrm flipV="1">
              <a:off x="1145" y="2809"/>
              <a:ext cx="32" cy="14"/>
            </a:xfrm>
            <a:prstGeom prst="roundRect">
              <a:avLst>
                <a:gd name="adj" fmla="val 0"/>
              </a:avLst>
            </a:prstGeom>
            <a:solidFill>
              <a:srgbClr val="FFFFFF"/>
            </a:solidFill>
            <a:ln w="9207">
              <a:solidFill>
                <a:srgbClr val="000000"/>
              </a:solidFill>
              <a:round/>
              <a:headEnd/>
              <a:tailEnd/>
            </a:ln>
          </p:spPr>
          <p:txBody>
            <a:bodyPr lIns="0" tIns="0" rIns="0" bIns="0"/>
            <a:lstStyle/>
            <a:p>
              <a:endParaRPr lang="en-US" altLang="en-US"/>
            </a:p>
          </p:txBody>
        </p:sp>
        <p:sp>
          <p:nvSpPr>
            <p:cNvPr id="5316" name="AutoShape 161"/>
            <p:cNvSpPr>
              <a:spLocks noChangeArrowheads="1"/>
            </p:cNvSpPr>
            <p:nvPr/>
          </p:nvSpPr>
          <p:spPr bwMode="auto">
            <a:xfrm>
              <a:off x="1145" y="2812"/>
              <a:ext cx="32" cy="0"/>
            </a:xfrm>
            <a:prstGeom prst="roundRect">
              <a:avLst>
                <a:gd name="adj" fmla="val 0"/>
              </a:avLst>
            </a:prstGeom>
            <a:solidFill>
              <a:srgbClr val="E1E1E1"/>
            </a:solidFill>
            <a:ln w="9207">
              <a:solidFill>
                <a:srgbClr val="E1E1E1"/>
              </a:solidFill>
              <a:round/>
              <a:headEnd/>
              <a:tailEnd/>
            </a:ln>
          </p:spPr>
          <p:txBody>
            <a:bodyPr lIns="0" tIns="0" rIns="0" bIns="0"/>
            <a:lstStyle/>
            <a:p>
              <a:endParaRPr lang="en-US" altLang="en-US"/>
            </a:p>
          </p:txBody>
        </p:sp>
        <p:sp>
          <p:nvSpPr>
            <p:cNvPr id="5317" name="AutoShape 162"/>
            <p:cNvSpPr>
              <a:spLocks noChangeArrowheads="1"/>
            </p:cNvSpPr>
            <p:nvPr/>
          </p:nvSpPr>
          <p:spPr bwMode="auto">
            <a:xfrm>
              <a:off x="1145" y="2814"/>
              <a:ext cx="32" cy="0"/>
            </a:xfrm>
            <a:prstGeom prst="roundRect">
              <a:avLst>
                <a:gd name="adj" fmla="val 0"/>
              </a:avLst>
            </a:prstGeom>
            <a:solidFill>
              <a:srgbClr val="E1E1E1"/>
            </a:solidFill>
            <a:ln w="9207">
              <a:solidFill>
                <a:srgbClr val="E1E1E1"/>
              </a:solidFill>
              <a:round/>
              <a:headEnd/>
              <a:tailEnd/>
            </a:ln>
          </p:spPr>
          <p:txBody>
            <a:bodyPr lIns="0" tIns="0" rIns="0" bIns="0"/>
            <a:lstStyle/>
            <a:p>
              <a:endParaRPr lang="en-US" altLang="en-US"/>
            </a:p>
          </p:txBody>
        </p:sp>
        <p:sp>
          <p:nvSpPr>
            <p:cNvPr id="5318" name="AutoShape 163"/>
            <p:cNvSpPr>
              <a:spLocks noChangeArrowheads="1"/>
            </p:cNvSpPr>
            <p:nvPr/>
          </p:nvSpPr>
          <p:spPr bwMode="auto">
            <a:xfrm flipV="1">
              <a:off x="1145" y="2817"/>
              <a:ext cx="32" cy="1"/>
            </a:xfrm>
            <a:prstGeom prst="roundRect">
              <a:avLst>
                <a:gd name="adj" fmla="val 0"/>
              </a:avLst>
            </a:prstGeom>
            <a:solidFill>
              <a:srgbClr val="E1E1E1"/>
            </a:solidFill>
            <a:ln w="9207">
              <a:solidFill>
                <a:srgbClr val="E1E1E1"/>
              </a:solidFill>
              <a:round/>
              <a:headEnd/>
              <a:tailEnd/>
            </a:ln>
          </p:spPr>
          <p:txBody>
            <a:bodyPr lIns="0" tIns="0" rIns="0" bIns="0"/>
            <a:lstStyle/>
            <a:p>
              <a:endParaRPr lang="en-US" altLang="en-US"/>
            </a:p>
          </p:txBody>
        </p:sp>
        <p:sp>
          <p:nvSpPr>
            <p:cNvPr id="5319" name="AutoShape 164"/>
            <p:cNvSpPr>
              <a:spLocks noChangeArrowheads="1"/>
            </p:cNvSpPr>
            <p:nvPr/>
          </p:nvSpPr>
          <p:spPr bwMode="auto">
            <a:xfrm flipV="1">
              <a:off x="1145" y="2820"/>
              <a:ext cx="32" cy="1"/>
            </a:xfrm>
            <a:prstGeom prst="roundRect">
              <a:avLst>
                <a:gd name="adj" fmla="val 0"/>
              </a:avLst>
            </a:prstGeom>
            <a:solidFill>
              <a:srgbClr val="E1E1E1"/>
            </a:solidFill>
            <a:ln w="9207">
              <a:solidFill>
                <a:srgbClr val="E1E1E1"/>
              </a:solidFill>
              <a:round/>
              <a:headEnd/>
              <a:tailEnd/>
            </a:ln>
          </p:spPr>
          <p:txBody>
            <a:bodyPr lIns="0" tIns="0" rIns="0" bIns="0"/>
            <a:lstStyle/>
            <a:p>
              <a:endParaRPr lang="en-US" altLang="en-US"/>
            </a:p>
          </p:txBody>
        </p:sp>
        <p:sp>
          <p:nvSpPr>
            <p:cNvPr id="5320" name="Line 165"/>
            <p:cNvSpPr>
              <a:spLocks noChangeShapeType="1"/>
            </p:cNvSpPr>
            <p:nvPr/>
          </p:nvSpPr>
          <p:spPr bwMode="auto">
            <a:xfrm>
              <a:off x="1148" y="2809"/>
              <a:ext cx="0" cy="14"/>
            </a:xfrm>
            <a:prstGeom prst="line">
              <a:avLst/>
            </a:prstGeom>
            <a:noFill/>
            <a:ln w="18970">
              <a:solidFill>
                <a:srgbClr val="808080"/>
              </a:solidFill>
              <a:round/>
              <a:headEnd/>
              <a:tailEnd/>
            </a:ln>
          </p:spPr>
          <p:txBody>
            <a:bodyPr lIns="0" tIns="0" rIns="0" bIns="0"/>
            <a:lstStyle/>
            <a:p>
              <a:endParaRPr lang="en-US"/>
            </a:p>
          </p:txBody>
        </p:sp>
        <p:sp>
          <p:nvSpPr>
            <p:cNvPr id="5321" name="Line 166"/>
            <p:cNvSpPr>
              <a:spLocks noChangeShapeType="1"/>
            </p:cNvSpPr>
            <p:nvPr/>
          </p:nvSpPr>
          <p:spPr bwMode="auto">
            <a:xfrm>
              <a:off x="1149" y="2809"/>
              <a:ext cx="0" cy="14"/>
            </a:xfrm>
            <a:prstGeom prst="line">
              <a:avLst/>
            </a:prstGeom>
            <a:noFill/>
            <a:ln w="18970">
              <a:solidFill>
                <a:srgbClr val="808080"/>
              </a:solidFill>
              <a:round/>
              <a:headEnd/>
              <a:tailEnd/>
            </a:ln>
          </p:spPr>
          <p:txBody>
            <a:bodyPr lIns="0" tIns="0" rIns="0" bIns="0"/>
            <a:lstStyle/>
            <a:p>
              <a:endParaRPr lang="en-US"/>
            </a:p>
          </p:txBody>
        </p:sp>
        <p:sp>
          <p:nvSpPr>
            <p:cNvPr id="5322" name="Line 167"/>
            <p:cNvSpPr>
              <a:spLocks noChangeShapeType="1"/>
            </p:cNvSpPr>
            <p:nvPr/>
          </p:nvSpPr>
          <p:spPr bwMode="auto">
            <a:xfrm>
              <a:off x="1150" y="2809"/>
              <a:ext cx="0" cy="14"/>
            </a:xfrm>
            <a:prstGeom prst="line">
              <a:avLst/>
            </a:prstGeom>
            <a:noFill/>
            <a:ln w="18970">
              <a:solidFill>
                <a:srgbClr val="808080"/>
              </a:solidFill>
              <a:round/>
              <a:headEnd/>
              <a:tailEnd/>
            </a:ln>
          </p:spPr>
          <p:txBody>
            <a:bodyPr lIns="0" tIns="0" rIns="0" bIns="0"/>
            <a:lstStyle/>
            <a:p>
              <a:endParaRPr lang="en-US"/>
            </a:p>
          </p:txBody>
        </p:sp>
        <p:sp>
          <p:nvSpPr>
            <p:cNvPr id="5323" name="Line 168"/>
            <p:cNvSpPr>
              <a:spLocks noChangeShapeType="1"/>
            </p:cNvSpPr>
            <p:nvPr/>
          </p:nvSpPr>
          <p:spPr bwMode="auto">
            <a:xfrm>
              <a:off x="1151" y="2809"/>
              <a:ext cx="0" cy="14"/>
            </a:xfrm>
            <a:prstGeom prst="line">
              <a:avLst/>
            </a:prstGeom>
            <a:noFill/>
            <a:ln w="18970">
              <a:solidFill>
                <a:srgbClr val="808080"/>
              </a:solidFill>
              <a:round/>
              <a:headEnd/>
              <a:tailEnd/>
            </a:ln>
          </p:spPr>
          <p:txBody>
            <a:bodyPr lIns="0" tIns="0" rIns="0" bIns="0"/>
            <a:lstStyle/>
            <a:p>
              <a:endParaRPr lang="en-US"/>
            </a:p>
          </p:txBody>
        </p:sp>
        <p:sp>
          <p:nvSpPr>
            <p:cNvPr id="5324" name="Line 169"/>
            <p:cNvSpPr>
              <a:spLocks noChangeShapeType="1"/>
            </p:cNvSpPr>
            <p:nvPr/>
          </p:nvSpPr>
          <p:spPr bwMode="auto">
            <a:xfrm>
              <a:off x="1153" y="2809"/>
              <a:ext cx="0" cy="14"/>
            </a:xfrm>
            <a:prstGeom prst="line">
              <a:avLst/>
            </a:prstGeom>
            <a:noFill/>
            <a:ln w="18970">
              <a:solidFill>
                <a:srgbClr val="808080"/>
              </a:solidFill>
              <a:round/>
              <a:headEnd/>
              <a:tailEnd/>
            </a:ln>
          </p:spPr>
          <p:txBody>
            <a:bodyPr lIns="0" tIns="0" rIns="0" bIns="0"/>
            <a:lstStyle/>
            <a:p>
              <a:endParaRPr lang="en-US"/>
            </a:p>
          </p:txBody>
        </p:sp>
        <p:sp>
          <p:nvSpPr>
            <p:cNvPr id="5325" name="Line 170"/>
            <p:cNvSpPr>
              <a:spLocks noChangeShapeType="1"/>
            </p:cNvSpPr>
            <p:nvPr/>
          </p:nvSpPr>
          <p:spPr bwMode="auto">
            <a:xfrm>
              <a:off x="1155" y="2809"/>
              <a:ext cx="0" cy="14"/>
            </a:xfrm>
            <a:prstGeom prst="line">
              <a:avLst/>
            </a:prstGeom>
            <a:noFill/>
            <a:ln w="18970">
              <a:solidFill>
                <a:srgbClr val="808080"/>
              </a:solidFill>
              <a:round/>
              <a:headEnd/>
              <a:tailEnd/>
            </a:ln>
          </p:spPr>
          <p:txBody>
            <a:bodyPr lIns="0" tIns="0" rIns="0" bIns="0"/>
            <a:lstStyle/>
            <a:p>
              <a:endParaRPr lang="en-US"/>
            </a:p>
          </p:txBody>
        </p:sp>
        <p:sp>
          <p:nvSpPr>
            <p:cNvPr id="5326" name="Line 171"/>
            <p:cNvSpPr>
              <a:spLocks noChangeShapeType="1"/>
            </p:cNvSpPr>
            <p:nvPr/>
          </p:nvSpPr>
          <p:spPr bwMode="auto">
            <a:xfrm>
              <a:off x="1156" y="2809"/>
              <a:ext cx="0" cy="14"/>
            </a:xfrm>
            <a:prstGeom prst="line">
              <a:avLst/>
            </a:prstGeom>
            <a:noFill/>
            <a:ln w="18970">
              <a:solidFill>
                <a:srgbClr val="808080"/>
              </a:solidFill>
              <a:round/>
              <a:headEnd/>
              <a:tailEnd/>
            </a:ln>
          </p:spPr>
          <p:txBody>
            <a:bodyPr lIns="0" tIns="0" rIns="0" bIns="0"/>
            <a:lstStyle/>
            <a:p>
              <a:endParaRPr lang="en-US"/>
            </a:p>
          </p:txBody>
        </p:sp>
        <p:sp>
          <p:nvSpPr>
            <p:cNvPr id="5327" name="Line 172"/>
            <p:cNvSpPr>
              <a:spLocks noChangeShapeType="1"/>
            </p:cNvSpPr>
            <p:nvPr/>
          </p:nvSpPr>
          <p:spPr bwMode="auto">
            <a:xfrm>
              <a:off x="1157" y="2809"/>
              <a:ext cx="0" cy="14"/>
            </a:xfrm>
            <a:prstGeom prst="line">
              <a:avLst/>
            </a:prstGeom>
            <a:noFill/>
            <a:ln w="18970">
              <a:solidFill>
                <a:srgbClr val="808080"/>
              </a:solidFill>
              <a:round/>
              <a:headEnd/>
              <a:tailEnd/>
            </a:ln>
          </p:spPr>
          <p:txBody>
            <a:bodyPr lIns="0" tIns="0" rIns="0" bIns="0"/>
            <a:lstStyle/>
            <a:p>
              <a:endParaRPr lang="en-US"/>
            </a:p>
          </p:txBody>
        </p:sp>
        <p:sp>
          <p:nvSpPr>
            <p:cNvPr id="5328" name="Line 173"/>
            <p:cNvSpPr>
              <a:spLocks noChangeShapeType="1"/>
            </p:cNvSpPr>
            <p:nvPr/>
          </p:nvSpPr>
          <p:spPr bwMode="auto">
            <a:xfrm>
              <a:off x="1160" y="2809"/>
              <a:ext cx="0" cy="14"/>
            </a:xfrm>
            <a:prstGeom prst="line">
              <a:avLst/>
            </a:prstGeom>
            <a:noFill/>
            <a:ln w="18970">
              <a:solidFill>
                <a:srgbClr val="808080"/>
              </a:solidFill>
              <a:round/>
              <a:headEnd/>
              <a:tailEnd/>
            </a:ln>
          </p:spPr>
          <p:txBody>
            <a:bodyPr lIns="0" tIns="0" rIns="0" bIns="0"/>
            <a:lstStyle/>
            <a:p>
              <a:endParaRPr lang="en-US"/>
            </a:p>
          </p:txBody>
        </p:sp>
        <p:sp>
          <p:nvSpPr>
            <p:cNvPr id="5329" name="Line 174"/>
            <p:cNvSpPr>
              <a:spLocks noChangeShapeType="1"/>
            </p:cNvSpPr>
            <p:nvPr/>
          </p:nvSpPr>
          <p:spPr bwMode="auto">
            <a:xfrm>
              <a:off x="1161" y="2809"/>
              <a:ext cx="0" cy="14"/>
            </a:xfrm>
            <a:prstGeom prst="line">
              <a:avLst/>
            </a:prstGeom>
            <a:noFill/>
            <a:ln w="18970">
              <a:solidFill>
                <a:srgbClr val="808080"/>
              </a:solidFill>
              <a:round/>
              <a:headEnd/>
              <a:tailEnd/>
            </a:ln>
          </p:spPr>
          <p:txBody>
            <a:bodyPr lIns="0" tIns="0" rIns="0" bIns="0"/>
            <a:lstStyle/>
            <a:p>
              <a:endParaRPr lang="en-US"/>
            </a:p>
          </p:txBody>
        </p:sp>
        <p:sp>
          <p:nvSpPr>
            <p:cNvPr id="5330" name="Line 175"/>
            <p:cNvSpPr>
              <a:spLocks noChangeShapeType="1"/>
            </p:cNvSpPr>
            <p:nvPr/>
          </p:nvSpPr>
          <p:spPr bwMode="auto">
            <a:xfrm>
              <a:off x="1162" y="2809"/>
              <a:ext cx="0" cy="14"/>
            </a:xfrm>
            <a:prstGeom prst="line">
              <a:avLst/>
            </a:prstGeom>
            <a:noFill/>
            <a:ln w="18970">
              <a:solidFill>
                <a:srgbClr val="808080"/>
              </a:solidFill>
              <a:round/>
              <a:headEnd/>
              <a:tailEnd/>
            </a:ln>
          </p:spPr>
          <p:txBody>
            <a:bodyPr lIns="0" tIns="0" rIns="0" bIns="0"/>
            <a:lstStyle/>
            <a:p>
              <a:endParaRPr lang="en-US"/>
            </a:p>
          </p:txBody>
        </p:sp>
        <p:sp>
          <p:nvSpPr>
            <p:cNvPr id="5331" name="Line 176"/>
            <p:cNvSpPr>
              <a:spLocks noChangeShapeType="1"/>
            </p:cNvSpPr>
            <p:nvPr/>
          </p:nvSpPr>
          <p:spPr bwMode="auto">
            <a:xfrm>
              <a:off x="1163" y="2809"/>
              <a:ext cx="0" cy="14"/>
            </a:xfrm>
            <a:prstGeom prst="line">
              <a:avLst/>
            </a:prstGeom>
            <a:noFill/>
            <a:ln w="18970">
              <a:solidFill>
                <a:srgbClr val="808080"/>
              </a:solidFill>
              <a:round/>
              <a:headEnd/>
              <a:tailEnd/>
            </a:ln>
          </p:spPr>
          <p:txBody>
            <a:bodyPr lIns="0" tIns="0" rIns="0" bIns="0"/>
            <a:lstStyle/>
            <a:p>
              <a:endParaRPr lang="en-US"/>
            </a:p>
          </p:txBody>
        </p:sp>
        <p:sp>
          <p:nvSpPr>
            <p:cNvPr id="5332" name="Line 177"/>
            <p:cNvSpPr>
              <a:spLocks noChangeShapeType="1"/>
            </p:cNvSpPr>
            <p:nvPr/>
          </p:nvSpPr>
          <p:spPr bwMode="auto">
            <a:xfrm>
              <a:off x="1165" y="2809"/>
              <a:ext cx="0" cy="14"/>
            </a:xfrm>
            <a:prstGeom prst="line">
              <a:avLst/>
            </a:prstGeom>
            <a:noFill/>
            <a:ln w="18970">
              <a:solidFill>
                <a:srgbClr val="808080"/>
              </a:solidFill>
              <a:round/>
              <a:headEnd/>
              <a:tailEnd/>
            </a:ln>
          </p:spPr>
          <p:txBody>
            <a:bodyPr lIns="0" tIns="0" rIns="0" bIns="0"/>
            <a:lstStyle/>
            <a:p>
              <a:endParaRPr lang="en-US"/>
            </a:p>
          </p:txBody>
        </p:sp>
        <p:sp>
          <p:nvSpPr>
            <p:cNvPr id="5333" name="Line 178"/>
            <p:cNvSpPr>
              <a:spLocks noChangeShapeType="1"/>
            </p:cNvSpPr>
            <p:nvPr/>
          </p:nvSpPr>
          <p:spPr bwMode="auto">
            <a:xfrm>
              <a:off x="1166" y="2809"/>
              <a:ext cx="0" cy="14"/>
            </a:xfrm>
            <a:prstGeom prst="line">
              <a:avLst/>
            </a:prstGeom>
            <a:noFill/>
            <a:ln w="18970">
              <a:solidFill>
                <a:srgbClr val="808080"/>
              </a:solidFill>
              <a:round/>
              <a:headEnd/>
              <a:tailEnd/>
            </a:ln>
          </p:spPr>
          <p:txBody>
            <a:bodyPr lIns="0" tIns="0" rIns="0" bIns="0"/>
            <a:lstStyle/>
            <a:p>
              <a:endParaRPr lang="en-US"/>
            </a:p>
          </p:txBody>
        </p:sp>
        <p:sp>
          <p:nvSpPr>
            <p:cNvPr id="5334" name="Line 179"/>
            <p:cNvSpPr>
              <a:spLocks noChangeShapeType="1"/>
            </p:cNvSpPr>
            <p:nvPr/>
          </p:nvSpPr>
          <p:spPr bwMode="auto">
            <a:xfrm>
              <a:off x="1167" y="2809"/>
              <a:ext cx="0" cy="14"/>
            </a:xfrm>
            <a:prstGeom prst="line">
              <a:avLst/>
            </a:prstGeom>
            <a:noFill/>
            <a:ln w="18970">
              <a:solidFill>
                <a:srgbClr val="808080"/>
              </a:solidFill>
              <a:round/>
              <a:headEnd/>
              <a:tailEnd/>
            </a:ln>
          </p:spPr>
          <p:txBody>
            <a:bodyPr lIns="0" tIns="0" rIns="0" bIns="0"/>
            <a:lstStyle/>
            <a:p>
              <a:endParaRPr lang="en-US"/>
            </a:p>
          </p:txBody>
        </p:sp>
        <p:sp>
          <p:nvSpPr>
            <p:cNvPr id="5335" name="Line 180"/>
            <p:cNvSpPr>
              <a:spLocks noChangeShapeType="1"/>
            </p:cNvSpPr>
            <p:nvPr/>
          </p:nvSpPr>
          <p:spPr bwMode="auto">
            <a:xfrm>
              <a:off x="1170" y="2809"/>
              <a:ext cx="0" cy="14"/>
            </a:xfrm>
            <a:prstGeom prst="line">
              <a:avLst/>
            </a:prstGeom>
            <a:noFill/>
            <a:ln w="18970">
              <a:solidFill>
                <a:srgbClr val="808080"/>
              </a:solidFill>
              <a:round/>
              <a:headEnd/>
              <a:tailEnd/>
            </a:ln>
          </p:spPr>
          <p:txBody>
            <a:bodyPr lIns="0" tIns="0" rIns="0" bIns="0"/>
            <a:lstStyle/>
            <a:p>
              <a:endParaRPr lang="en-US"/>
            </a:p>
          </p:txBody>
        </p:sp>
        <p:sp>
          <p:nvSpPr>
            <p:cNvPr id="5336" name="Line 181"/>
            <p:cNvSpPr>
              <a:spLocks noChangeShapeType="1"/>
            </p:cNvSpPr>
            <p:nvPr/>
          </p:nvSpPr>
          <p:spPr bwMode="auto">
            <a:xfrm>
              <a:off x="1171" y="2809"/>
              <a:ext cx="0" cy="14"/>
            </a:xfrm>
            <a:prstGeom prst="line">
              <a:avLst/>
            </a:prstGeom>
            <a:noFill/>
            <a:ln w="18970">
              <a:solidFill>
                <a:srgbClr val="808080"/>
              </a:solidFill>
              <a:round/>
              <a:headEnd/>
              <a:tailEnd/>
            </a:ln>
          </p:spPr>
          <p:txBody>
            <a:bodyPr lIns="0" tIns="0" rIns="0" bIns="0"/>
            <a:lstStyle/>
            <a:p>
              <a:endParaRPr lang="en-US"/>
            </a:p>
          </p:txBody>
        </p:sp>
        <p:sp>
          <p:nvSpPr>
            <p:cNvPr id="5337" name="Line 182"/>
            <p:cNvSpPr>
              <a:spLocks noChangeShapeType="1"/>
            </p:cNvSpPr>
            <p:nvPr/>
          </p:nvSpPr>
          <p:spPr bwMode="auto">
            <a:xfrm>
              <a:off x="1172" y="2809"/>
              <a:ext cx="0" cy="14"/>
            </a:xfrm>
            <a:prstGeom prst="line">
              <a:avLst/>
            </a:prstGeom>
            <a:noFill/>
            <a:ln w="18970">
              <a:solidFill>
                <a:srgbClr val="808080"/>
              </a:solidFill>
              <a:round/>
              <a:headEnd/>
              <a:tailEnd/>
            </a:ln>
          </p:spPr>
          <p:txBody>
            <a:bodyPr lIns="0" tIns="0" rIns="0" bIns="0"/>
            <a:lstStyle/>
            <a:p>
              <a:endParaRPr lang="en-US"/>
            </a:p>
          </p:txBody>
        </p:sp>
        <p:sp>
          <p:nvSpPr>
            <p:cNvPr id="5338" name="Line 183"/>
            <p:cNvSpPr>
              <a:spLocks noChangeShapeType="1"/>
            </p:cNvSpPr>
            <p:nvPr/>
          </p:nvSpPr>
          <p:spPr bwMode="auto">
            <a:xfrm>
              <a:off x="1174" y="2809"/>
              <a:ext cx="0" cy="14"/>
            </a:xfrm>
            <a:prstGeom prst="line">
              <a:avLst/>
            </a:prstGeom>
            <a:noFill/>
            <a:ln w="18970">
              <a:solidFill>
                <a:srgbClr val="808080"/>
              </a:solidFill>
              <a:round/>
              <a:headEnd/>
              <a:tailEnd/>
            </a:ln>
          </p:spPr>
          <p:txBody>
            <a:bodyPr lIns="0" tIns="0" rIns="0" bIns="0"/>
            <a:lstStyle/>
            <a:p>
              <a:endParaRPr lang="en-US"/>
            </a:p>
          </p:txBody>
        </p:sp>
        <p:sp>
          <p:nvSpPr>
            <p:cNvPr id="5339" name="Line 184"/>
            <p:cNvSpPr>
              <a:spLocks noChangeShapeType="1"/>
            </p:cNvSpPr>
            <p:nvPr/>
          </p:nvSpPr>
          <p:spPr bwMode="auto">
            <a:xfrm>
              <a:off x="1175" y="2809"/>
              <a:ext cx="0" cy="14"/>
            </a:xfrm>
            <a:prstGeom prst="line">
              <a:avLst/>
            </a:prstGeom>
            <a:noFill/>
            <a:ln w="18970">
              <a:solidFill>
                <a:srgbClr val="808080"/>
              </a:solidFill>
              <a:round/>
              <a:headEnd/>
              <a:tailEnd/>
            </a:ln>
          </p:spPr>
          <p:txBody>
            <a:bodyPr lIns="0" tIns="0" rIns="0" bIns="0"/>
            <a:lstStyle/>
            <a:p>
              <a:endParaRPr lang="en-US"/>
            </a:p>
          </p:txBody>
        </p:sp>
        <p:sp>
          <p:nvSpPr>
            <p:cNvPr id="5340" name="AutoShape 185"/>
            <p:cNvSpPr>
              <a:spLocks noChangeArrowheads="1"/>
            </p:cNvSpPr>
            <p:nvPr/>
          </p:nvSpPr>
          <p:spPr bwMode="auto">
            <a:xfrm flipV="1">
              <a:off x="1145" y="2832"/>
              <a:ext cx="32" cy="14"/>
            </a:xfrm>
            <a:prstGeom prst="roundRect">
              <a:avLst>
                <a:gd name="adj" fmla="val 0"/>
              </a:avLst>
            </a:prstGeom>
            <a:solidFill>
              <a:srgbClr val="FFFFFF"/>
            </a:solidFill>
            <a:ln w="9207">
              <a:solidFill>
                <a:srgbClr val="000000"/>
              </a:solidFill>
              <a:round/>
              <a:headEnd/>
              <a:tailEnd/>
            </a:ln>
          </p:spPr>
          <p:txBody>
            <a:bodyPr lIns="0" tIns="0" rIns="0" bIns="0"/>
            <a:lstStyle/>
            <a:p>
              <a:endParaRPr lang="en-US" altLang="en-US"/>
            </a:p>
          </p:txBody>
        </p:sp>
        <p:sp>
          <p:nvSpPr>
            <p:cNvPr id="5341" name="AutoShape 186"/>
            <p:cNvSpPr>
              <a:spLocks noChangeArrowheads="1"/>
            </p:cNvSpPr>
            <p:nvPr/>
          </p:nvSpPr>
          <p:spPr bwMode="auto">
            <a:xfrm>
              <a:off x="1145" y="2835"/>
              <a:ext cx="32" cy="0"/>
            </a:xfrm>
            <a:prstGeom prst="roundRect">
              <a:avLst>
                <a:gd name="adj" fmla="val 0"/>
              </a:avLst>
            </a:prstGeom>
            <a:solidFill>
              <a:srgbClr val="E1E1E1"/>
            </a:solidFill>
            <a:ln w="9207">
              <a:solidFill>
                <a:srgbClr val="E1E1E1"/>
              </a:solidFill>
              <a:round/>
              <a:headEnd/>
              <a:tailEnd/>
            </a:ln>
          </p:spPr>
          <p:txBody>
            <a:bodyPr lIns="0" tIns="0" rIns="0" bIns="0"/>
            <a:lstStyle/>
            <a:p>
              <a:endParaRPr lang="en-US" altLang="en-US"/>
            </a:p>
          </p:txBody>
        </p:sp>
        <p:sp>
          <p:nvSpPr>
            <p:cNvPr id="5342" name="AutoShape 187"/>
            <p:cNvSpPr>
              <a:spLocks noChangeArrowheads="1"/>
            </p:cNvSpPr>
            <p:nvPr/>
          </p:nvSpPr>
          <p:spPr bwMode="auto">
            <a:xfrm>
              <a:off x="1145" y="2837"/>
              <a:ext cx="32" cy="0"/>
            </a:xfrm>
            <a:prstGeom prst="roundRect">
              <a:avLst>
                <a:gd name="adj" fmla="val 0"/>
              </a:avLst>
            </a:prstGeom>
            <a:solidFill>
              <a:srgbClr val="E1E1E1"/>
            </a:solidFill>
            <a:ln w="9207">
              <a:solidFill>
                <a:srgbClr val="E1E1E1"/>
              </a:solidFill>
              <a:round/>
              <a:headEnd/>
              <a:tailEnd/>
            </a:ln>
          </p:spPr>
          <p:txBody>
            <a:bodyPr lIns="0" tIns="0" rIns="0" bIns="0"/>
            <a:lstStyle/>
            <a:p>
              <a:endParaRPr lang="en-US" altLang="en-US"/>
            </a:p>
          </p:txBody>
        </p:sp>
        <p:sp>
          <p:nvSpPr>
            <p:cNvPr id="5343" name="AutoShape 188"/>
            <p:cNvSpPr>
              <a:spLocks noChangeArrowheads="1"/>
            </p:cNvSpPr>
            <p:nvPr/>
          </p:nvSpPr>
          <p:spPr bwMode="auto">
            <a:xfrm>
              <a:off x="1145" y="2841"/>
              <a:ext cx="32" cy="0"/>
            </a:xfrm>
            <a:prstGeom prst="roundRect">
              <a:avLst>
                <a:gd name="adj" fmla="val 0"/>
              </a:avLst>
            </a:prstGeom>
            <a:solidFill>
              <a:srgbClr val="E1E1E1"/>
            </a:solidFill>
            <a:ln w="9207">
              <a:solidFill>
                <a:srgbClr val="E1E1E1"/>
              </a:solidFill>
              <a:round/>
              <a:headEnd/>
              <a:tailEnd/>
            </a:ln>
          </p:spPr>
          <p:txBody>
            <a:bodyPr lIns="0" tIns="0" rIns="0" bIns="0"/>
            <a:lstStyle/>
            <a:p>
              <a:endParaRPr lang="en-US" altLang="en-US"/>
            </a:p>
          </p:txBody>
        </p:sp>
        <p:sp>
          <p:nvSpPr>
            <p:cNvPr id="5344" name="AutoShape 189"/>
            <p:cNvSpPr>
              <a:spLocks noChangeArrowheads="1"/>
            </p:cNvSpPr>
            <p:nvPr/>
          </p:nvSpPr>
          <p:spPr bwMode="auto">
            <a:xfrm>
              <a:off x="1145" y="2844"/>
              <a:ext cx="32" cy="0"/>
            </a:xfrm>
            <a:prstGeom prst="roundRect">
              <a:avLst>
                <a:gd name="adj" fmla="val 0"/>
              </a:avLst>
            </a:prstGeom>
            <a:solidFill>
              <a:srgbClr val="E1E1E1"/>
            </a:solidFill>
            <a:ln w="9207">
              <a:solidFill>
                <a:srgbClr val="E1E1E1"/>
              </a:solidFill>
              <a:round/>
              <a:headEnd/>
              <a:tailEnd/>
            </a:ln>
          </p:spPr>
          <p:txBody>
            <a:bodyPr lIns="0" tIns="0" rIns="0" bIns="0"/>
            <a:lstStyle/>
            <a:p>
              <a:endParaRPr lang="en-US" altLang="en-US"/>
            </a:p>
          </p:txBody>
        </p:sp>
        <p:sp>
          <p:nvSpPr>
            <p:cNvPr id="5345" name="Line 190"/>
            <p:cNvSpPr>
              <a:spLocks noChangeShapeType="1"/>
            </p:cNvSpPr>
            <p:nvPr/>
          </p:nvSpPr>
          <p:spPr bwMode="auto">
            <a:xfrm>
              <a:off x="1148" y="2832"/>
              <a:ext cx="0" cy="14"/>
            </a:xfrm>
            <a:prstGeom prst="line">
              <a:avLst/>
            </a:prstGeom>
            <a:noFill/>
            <a:ln w="18970">
              <a:solidFill>
                <a:srgbClr val="808080"/>
              </a:solidFill>
              <a:round/>
              <a:headEnd/>
              <a:tailEnd/>
            </a:ln>
          </p:spPr>
          <p:txBody>
            <a:bodyPr lIns="0" tIns="0" rIns="0" bIns="0"/>
            <a:lstStyle/>
            <a:p>
              <a:endParaRPr lang="en-US"/>
            </a:p>
          </p:txBody>
        </p:sp>
        <p:sp>
          <p:nvSpPr>
            <p:cNvPr id="5346" name="Line 191"/>
            <p:cNvSpPr>
              <a:spLocks noChangeShapeType="1"/>
            </p:cNvSpPr>
            <p:nvPr/>
          </p:nvSpPr>
          <p:spPr bwMode="auto">
            <a:xfrm>
              <a:off x="1149" y="2832"/>
              <a:ext cx="0" cy="14"/>
            </a:xfrm>
            <a:prstGeom prst="line">
              <a:avLst/>
            </a:prstGeom>
            <a:noFill/>
            <a:ln w="18970">
              <a:solidFill>
                <a:srgbClr val="808080"/>
              </a:solidFill>
              <a:round/>
              <a:headEnd/>
              <a:tailEnd/>
            </a:ln>
          </p:spPr>
          <p:txBody>
            <a:bodyPr lIns="0" tIns="0" rIns="0" bIns="0"/>
            <a:lstStyle/>
            <a:p>
              <a:endParaRPr lang="en-US"/>
            </a:p>
          </p:txBody>
        </p:sp>
        <p:sp>
          <p:nvSpPr>
            <p:cNvPr id="5347" name="Line 192"/>
            <p:cNvSpPr>
              <a:spLocks noChangeShapeType="1"/>
            </p:cNvSpPr>
            <p:nvPr/>
          </p:nvSpPr>
          <p:spPr bwMode="auto">
            <a:xfrm>
              <a:off x="1150" y="2832"/>
              <a:ext cx="0" cy="14"/>
            </a:xfrm>
            <a:prstGeom prst="line">
              <a:avLst/>
            </a:prstGeom>
            <a:noFill/>
            <a:ln w="18970">
              <a:solidFill>
                <a:srgbClr val="808080"/>
              </a:solidFill>
              <a:round/>
              <a:headEnd/>
              <a:tailEnd/>
            </a:ln>
          </p:spPr>
          <p:txBody>
            <a:bodyPr lIns="0" tIns="0" rIns="0" bIns="0"/>
            <a:lstStyle/>
            <a:p>
              <a:endParaRPr lang="en-US"/>
            </a:p>
          </p:txBody>
        </p:sp>
        <p:sp>
          <p:nvSpPr>
            <p:cNvPr id="5348" name="Line 193"/>
            <p:cNvSpPr>
              <a:spLocks noChangeShapeType="1"/>
            </p:cNvSpPr>
            <p:nvPr/>
          </p:nvSpPr>
          <p:spPr bwMode="auto">
            <a:xfrm>
              <a:off x="1151" y="2832"/>
              <a:ext cx="0" cy="14"/>
            </a:xfrm>
            <a:prstGeom prst="line">
              <a:avLst/>
            </a:prstGeom>
            <a:noFill/>
            <a:ln w="18970">
              <a:solidFill>
                <a:srgbClr val="808080"/>
              </a:solidFill>
              <a:round/>
              <a:headEnd/>
              <a:tailEnd/>
            </a:ln>
          </p:spPr>
          <p:txBody>
            <a:bodyPr lIns="0" tIns="0" rIns="0" bIns="0"/>
            <a:lstStyle/>
            <a:p>
              <a:endParaRPr lang="en-US"/>
            </a:p>
          </p:txBody>
        </p:sp>
        <p:sp>
          <p:nvSpPr>
            <p:cNvPr id="5349" name="Line 194"/>
            <p:cNvSpPr>
              <a:spLocks noChangeShapeType="1"/>
            </p:cNvSpPr>
            <p:nvPr/>
          </p:nvSpPr>
          <p:spPr bwMode="auto">
            <a:xfrm>
              <a:off x="1153" y="2832"/>
              <a:ext cx="0" cy="14"/>
            </a:xfrm>
            <a:prstGeom prst="line">
              <a:avLst/>
            </a:prstGeom>
            <a:noFill/>
            <a:ln w="18970">
              <a:solidFill>
                <a:srgbClr val="808080"/>
              </a:solidFill>
              <a:round/>
              <a:headEnd/>
              <a:tailEnd/>
            </a:ln>
          </p:spPr>
          <p:txBody>
            <a:bodyPr lIns="0" tIns="0" rIns="0" bIns="0"/>
            <a:lstStyle/>
            <a:p>
              <a:endParaRPr lang="en-US"/>
            </a:p>
          </p:txBody>
        </p:sp>
        <p:sp>
          <p:nvSpPr>
            <p:cNvPr id="5350" name="Line 195"/>
            <p:cNvSpPr>
              <a:spLocks noChangeShapeType="1"/>
            </p:cNvSpPr>
            <p:nvPr/>
          </p:nvSpPr>
          <p:spPr bwMode="auto">
            <a:xfrm>
              <a:off x="1155" y="2832"/>
              <a:ext cx="0" cy="14"/>
            </a:xfrm>
            <a:prstGeom prst="line">
              <a:avLst/>
            </a:prstGeom>
            <a:noFill/>
            <a:ln w="18970">
              <a:solidFill>
                <a:srgbClr val="808080"/>
              </a:solidFill>
              <a:round/>
              <a:headEnd/>
              <a:tailEnd/>
            </a:ln>
          </p:spPr>
          <p:txBody>
            <a:bodyPr lIns="0" tIns="0" rIns="0" bIns="0"/>
            <a:lstStyle/>
            <a:p>
              <a:endParaRPr lang="en-US"/>
            </a:p>
          </p:txBody>
        </p:sp>
        <p:sp>
          <p:nvSpPr>
            <p:cNvPr id="5351" name="Line 196"/>
            <p:cNvSpPr>
              <a:spLocks noChangeShapeType="1"/>
            </p:cNvSpPr>
            <p:nvPr/>
          </p:nvSpPr>
          <p:spPr bwMode="auto">
            <a:xfrm>
              <a:off x="1156" y="2832"/>
              <a:ext cx="0" cy="14"/>
            </a:xfrm>
            <a:prstGeom prst="line">
              <a:avLst/>
            </a:prstGeom>
            <a:noFill/>
            <a:ln w="18970">
              <a:solidFill>
                <a:srgbClr val="808080"/>
              </a:solidFill>
              <a:round/>
              <a:headEnd/>
              <a:tailEnd/>
            </a:ln>
          </p:spPr>
          <p:txBody>
            <a:bodyPr lIns="0" tIns="0" rIns="0" bIns="0"/>
            <a:lstStyle/>
            <a:p>
              <a:endParaRPr lang="en-US"/>
            </a:p>
          </p:txBody>
        </p:sp>
        <p:sp>
          <p:nvSpPr>
            <p:cNvPr id="5352" name="Line 197"/>
            <p:cNvSpPr>
              <a:spLocks noChangeShapeType="1"/>
            </p:cNvSpPr>
            <p:nvPr/>
          </p:nvSpPr>
          <p:spPr bwMode="auto">
            <a:xfrm>
              <a:off x="1157" y="2832"/>
              <a:ext cx="0" cy="14"/>
            </a:xfrm>
            <a:prstGeom prst="line">
              <a:avLst/>
            </a:prstGeom>
            <a:noFill/>
            <a:ln w="18970">
              <a:solidFill>
                <a:srgbClr val="808080"/>
              </a:solidFill>
              <a:round/>
              <a:headEnd/>
              <a:tailEnd/>
            </a:ln>
          </p:spPr>
          <p:txBody>
            <a:bodyPr lIns="0" tIns="0" rIns="0" bIns="0"/>
            <a:lstStyle/>
            <a:p>
              <a:endParaRPr lang="en-US"/>
            </a:p>
          </p:txBody>
        </p:sp>
        <p:sp>
          <p:nvSpPr>
            <p:cNvPr id="5353" name="Line 198"/>
            <p:cNvSpPr>
              <a:spLocks noChangeShapeType="1"/>
            </p:cNvSpPr>
            <p:nvPr/>
          </p:nvSpPr>
          <p:spPr bwMode="auto">
            <a:xfrm>
              <a:off x="1160" y="2832"/>
              <a:ext cx="0" cy="14"/>
            </a:xfrm>
            <a:prstGeom prst="line">
              <a:avLst/>
            </a:prstGeom>
            <a:noFill/>
            <a:ln w="18970">
              <a:solidFill>
                <a:srgbClr val="808080"/>
              </a:solidFill>
              <a:round/>
              <a:headEnd/>
              <a:tailEnd/>
            </a:ln>
          </p:spPr>
          <p:txBody>
            <a:bodyPr lIns="0" tIns="0" rIns="0" bIns="0"/>
            <a:lstStyle/>
            <a:p>
              <a:endParaRPr lang="en-US"/>
            </a:p>
          </p:txBody>
        </p:sp>
        <p:sp>
          <p:nvSpPr>
            <p:cNvPr id="5354" name="Line 199"/>
            <p:cNvSpPr>
              <a:spLocks noChangeShapeType="1"/>
            </p:cNvSpPr>
            <p:nvPr/>
          </p:nvSpPr>
          <p:spPr bwMode="auto">
            <a:xfrm>
              <a:off x="1161" y="2832"/>
              <a:ext cx="0" cy="14"/>
            </a:xfrm>
            <a:prstGeom prst="line">
              <a:avLst/>
            </a:prstGeom>
            <a:noFill/>
            <a:ln w="18970">
              <a:solidFill>
                <a:srgbClr val="808080"/>
              </a:solidFill>
              <a:round/>
              <a:headEnd/>
              <a:tailEnd/>
            </a:ln>
          </p:spPr>
          <p:txBody>
            <a:bodyPr lIns="0" tIns="0" rIns="0" bIns="0"/>
            <a:lstStyle/>
            <a:p>
              <a:endParaRPr lang="en-US"/>
            </a:p>
          </p:txBody>
        </p:sp>
        <p:sp>
          <p:nvSpPr>
            <p:cNvPr id="5355" name="Line 200"/>
            <p:cNvSpPr>
              <a:spLocks noChangeShapeType="1"/>
            </p:cNvSpPr>
            <p:nvPr/>
          </p:nvSpPr>
          <p:spPr bwMode="auto">
            <a:xfrm>
              <a:off x="1162" y="2832"/>
              <a:ext cx="0" cy="14"/>
            </a:xfrm>
            <a:prstGeom prst="line">
              <a:avLst/>
            </a:prstGeom>
            <a:noFill/>
            <a:ln w="18970">
              <a:solidFill>
                <a:srgbClr val="808080"/>
              </a:solidFill>
              <a:round/>
              <a:headEnd/>
              <a:tailEnd/>
            </a:ln>
          </p:spPr>
          <p:txBody>
            <a:bodyPr lIns="0" tIns="0" rIns="0" bIns="0"/>
            <a:lstStyle/>
            <a:p>
              <a:endParaRPr lang="en-US"/>
            </a:p>
          </p:txBody>
        </p:sp>
        <p:sp>
          <p:nvSpPr>
            <p:cNvPr id="5356" name="Line 201"/>
            <p:cNvSpPr>
              <a:spLocks noChangeShapeType="1"/>
            </p:cNvSpPr>
            <p:nvPr/>
          </p:nvSpPr>
          <p:spPr bwMode="auto">
            <a:xfrm>
              <a:off x="1163" y="2832"/>
              <a:ext cx="0" cy="14"/>
            </a:xfrm>
            <a:prstGeom prst="line">
              <a:avLst/>
            </a:prstGeom>
            <a:noFill/>
            <a:ln w="18970">
              <a:solidFill>
                <a:srgbClr val="808080"/>
              </a:solidFill>
              <a:round/>
              <a:headEnd/>
              <a:tailEnd/>
            </a:ln>
          </p:spPr>
          <p:txBody>
            <a:bodyPr lIns="0" tIns="0" rIns="0" bIns="0"/>
            <a:lstStyle/>
            <a:p>
              <a:endParaRPr lang="en-US"/>
            </a:p>
          </p:txBody>
        </p:sp>
        <p:sp>
          <p:nvSpPr>
            <p:cNvPr id="5357" name="Line 202"/>
            <p:cNvSpPr>
              <a:spLocks noChangeShapeType="1"/>
            </p:cNvSpPr>
            <p:nvPr/>
          </p:nvSpPr>
          <p:spPr bwMode="auto">
            <a:xfrm>
              <a:off x="1165" y="2832"/>
              <a:ext cx="0" cy="14"/>
            </a:xfrm>
            <a:prstGeom prst="line">
              <a:avLst/>
            </a:prstGeom>
            <a:noFill/>
            <a:ln w="18970">
              <a:solidFill>
                <a:srgbClr val="808080"/>
              </a:solidFill>
              <a:round/>
              <a:headEnd/>
              <a:tailEnd/>
            </a:ln>
          </p:spPr>
          <p:txBody>
            <a:bodyPr lIns="0" tIns="0" rIns="0" bIns="0"/>
            <a:lstStyle/>
            <a:p>
              <a:endParaRPr lang="en-US"/>
            </a:p>
          </p:txBody>
        </p:sp>
        <p:sp>
          <p:nvSpPr>
            <p:cNvPr id="5358" name="Line 203"/>
            <p:cNvSpPr>
              <a:spLocks noChangeShapeType="1"/>
            </p:cNvSpPr>
            <p:nvPr/>
          </p:nvSpPr>
          <p:spPr bwMode="auto">
            <a:xfrm>
              <a:off x="1166" y="2832"/>
              <a:ext cx="0" cy="14"/>
            </a:xfrm>
            <a:prstGeom prst="line">
              <a:avLst/>
            </a:prstGeom>
            <a:noFill/>
            <a:ln w="18970">
              <a:solidFill>
                <a:srgbClr val="808080"/>
              </a:solidFill>
              <a:round/>
              <a:headEnd/>
              <a:tailEnd/>
            </a:ln>
          </p:spPr>
          <p:txBody>
            <a:bodyPr lIns="0" tIns="0" rIns="0" bIns="0"/>
            <a:lstStyle/>
            <a:p>
              <a:endParaRPr lang="en-US"/>
            </a:p>
          </p:txBody>
        </p:sp>
        <p:sp>
          <p:nvSpPr>
            <p:cNvPr id="5359" name="Line 204"/>
            <p:cNvSpPr>
              <a:spLocks noChangeShapeType="1"/>
            </p:cNvSpPr>
            <p:nvPr/>
          </p:nvSpPr>
          <p:spPr bwMode="auto">
            <a:xfrm>
              <a:off x="1167" y="2832"/>
              <a:ext cx="0" cy="14"/>
            </a:xfrm>
            <a:prstGeom prst="line">
              <a:avLst/>
            </a:prstGeom>
            <a:noFill/>
            <a:ln w="18970">
              <a:solidFill>
                <a:srgbClr val="808080"/>
              </a:solidFill>
              <a:round/>
              <a:headEnd/>
              <a:tailEnd/>
            </a:ln>
          </p:spPr>
          <p:txBody>
            <a:bodyPr lIns="0" tIns="0" rIns="0" bIns="0"/>
            <a:lstStyle/>
            <a:p>
              <a:endParaRPr lang="en-US"/>
            </a:p>
          </p:txBody>
        </p:sp>
        <p:sp>
          <p:nvSpPr>
            <p:cNvPr id="5360" name="Line 205"/>
            <p:cNvSpPr>
              <a:spLocks noChangeShapeType="1"/>
            </p:cNvSpPr>
            <p:nvPr/>
          </p:nvSpPr>
          <p:spPr bwMode="auto">
            <a:xfrm>
              <a:off x="1170" y="2832"/>
              <a:ext cx="0" cy="14"/>
            </a:xfrm>
            <a:prstGeom prst="line">
              <a:avLst/>
            </a:prstGeom>
            <a:noFill/>
            <a:ln w="18970">
              <a:solidFill>
                <a:srgbClr val="808080"/>
              </a:solidFill>
              <a:round/>
              <a:headEnd/>
              <a:tailEnd/>
            </a:ln>
          </p:spPr>
          <p:txBody>
            <a:bodyPr lIns="0" tIns="0" rIns="0" bIns="0"/>
            <a:lstStyle/>
            <a:p>
              <a:endParaRPr lang="en-US"/>
            </a:p>
          </p:txBody>
        </p:sp>
        <p:sp>
          <p:nvSpPr>
            <p:cNvPr id="5361" name="Line 206"/>
            <p:cNvSpPr>
              <a:spLocks noChangeShapeType="1"/>
            </p:cNvSpPr>
            <p:nvPr/>
          </p:nvSpPr>
          <p:spPr bwMode="auto">
            <a:xfrm>
              <a:off x="1171" y="2832"/>
              <a:ext cx="0" cy="14"/>
            </a:xfrm>
            <a:prstGeom prst="line">
              <a:avLst/>
            </a:prstGeom>
            <a:noFill/>
            <a:ln w="18970">
              <a:solidFill>
                <a:srgbClr val="808080"/>
              </a:solidFill>
              <a:round/>
              <a:headEnd/>
              <a:tailEnd/>
            </a:ln>
          </p:spPr>
          <p:txBody>
            <a:bodyPr lIns="0" tIns="0" rIns="0" bIns="0"/>
            <a:lstStyle/>
            <a:p>
              <a:endParaRPr lang="en-US"/>
            </a:p>
          </p:txBody>
        </p:sp>
        <p:sp>
          <p:nvSpPr>
            <p:cNvPr id="5362" name="Line 207"/>
            <p:cNvSpPr>
              <a:spLocks noChangeShapeType="1"/>
            </p:cNvSpPr>
            <p:nvPr/>
          </p:nvSpPr>
          <p:spPr bwMode="auto">
            <a:xfrm>
              <a:off x="1172" y="2832"/>
              <a:ext cx="0" cy="14"/>
            </a:xfrm>
            <a:prstGeom prst="line">
              <a:avLst/>
            </a:prstGeom>
            <a:noFill/>
            <a:ln w="18970">
              <a:solidFill>
                <a:srgbClr val="808080"/>
              </a:solidFill>
              <a:round/>
              <a:headEnd/>
              <a:tailEnd/>
            </a:ln>
          </p:spPr>
          <p:txBody>
            <a:bodyPr lIns="0" tIns="0" rIns="0" bIns="0"/>
            <a:lstStyle/>
            <a:p>
              <a:endParaRPr lang="en-US"/>
            </a:p>
          </p:txBody>
        </p:sp>
        <p:sp>
          <p:nvSpPr>
            <p:cNvPr id="5363" name="Line 208"/>
            <p:cNvSpPr>
              <a:spLocks noChangeShapeType="1"/>
            </p:cNvSpPr>
            <p:nvPr/>
          </p:nvSpPr>
          <p:spPr bwMode="auto">
            <a:xfrm>
              <a:off x="1174" y="2832"/>
              <a:ext cx="0" cy="14"/>
            </a:xfrm>
            <a:prstGeom prst="line">
              <a:avLst/>
            </a:prstGeom>
            <a:noFill/>
            <a:ln w="18970">
              <a:solidFill>
                <a:srgbClr val="808080"/>
              </a:solidFill>
              <a:round/>
              <a:headEnd/>
              <a:tailEnd/>
            </a:ln>
          </p:spPr>
          <p:txBody>
            <a:bodyPr lIns="0" tIns="0" rIns="0" bIns="0"/>
            <a:lstStyle/>
            <a:p>
              <a:endParaRPr lang="en-US"/>
            </a:p>
          </p:txBody>
        </p:sp>
        <p:sp>
          <p:nvSpPr>
            <p:cNvPr id="5364" name="Line 209"/>
            <p:cNvSpPr>
              <a:spLocks noChangeShapeType="1"/>
            </p:cNvSpPr>
            <p:nvPr/>
          </p:nvSpPr>
          <p:spPr bwMode="auto">
            <a:xfrm>
              <a:off x="1175" y="2832"/>
              <a:ext cx="0" cy="14"/>
            </a:xfrm>
            <a:prstGeom prst="line">
              <a:avLst/>
            </a:prstGeom>
            <a:noFill/>
            <a:ln w="18970">
              <a:solidFill>
                <a:srgbClr val="808080"/>
              </a:solidFill>
              <a:round/>
              <a:headEnd/>
              <a:tailEnd/>
            </a:ln>
          </p:spPr>
          <p:txBody>
            <a:bodyPr lIns="0" tIns="0" rIns="0" bIns="0"/>
            <a:lstStyle/>
            <a:p>
              <a:endParaRPr lang="en-US"/>
            </a:p>
          </p:txBody>
        </p:sp>
        <p:sp>
          <p:nvSpPr>
            <p:cNvPr id="5365" name="AutoShape 210"/>
            <p:cNvSpPr>
              <a:spLocks noChangeArrowheads="1"/>
            </p:cNvSpPr>
            <p:nvPr/>
          </p:nvSpPr>
          <p:spPr bwMode="auto">
            <a:xfrm flipV="1">
              <a:off x="1133" y="2802"/>
              <a:ext cx="9" cy="1"/>
            </a:xfrm>
            <a:prstGeom prst="roundRect">
              <a:avLst>
                <a:gd name="adj" fmla="val 0"/>
              </a:avLst>
            </a:prstGeom>
            <a:solidFill>
              <a:srgbClr val="E1E1E1"/>
            </a:solidFill>
            <a:ln w="9207">
              <a:solidFill>
                <a:srgbClr val="FFFFFF"/>
              </a:solidFill>
              <a:round/>
              <a:headEnd/>
              <a:tailEnd/>
            </a:ln>
          </p:spPr>
          <p:txBody>
            <a:bodyPr lIns="0" tIns="0" rIns="0" bIns="0"/>
            <a:lstStyle/>
            <a:p>
              <a:endParaRPr lang="en-US" altLang="en-US"/>
            </a:p>
          </p:txBody>
        </p:sp>
        <p:sp>
          <p:nvSpPr>
            <p:cNvPr id="5366" name="Freeform 211"/>
            <p:cNvSpPr>
              <a:spLocks/>
            </p:cNvSpPr>
            <p:nvPr/>
          </p:nvSpPr>
          <p:spPr bwMode="auto">
            <a:xfrm>
              <a:off x="1133" y="2801"/>
              <a:ext cx="9" cy="3"/>
            </a:xfrm>
            <a:custGeom>
              <a:avLst/>
              <a:gdLst>
                <a:gd name="T0" fmla="*/ 0 w 9"/>
                <a:gd name="T1" fmla="*/ 2 h 3"/>
                <a:gd name="T2" fmla="*/ 8 w 9"/>
                <a:gd name="T3" fmla="*/ 2 h 3"/>
                <a:gd name="T4" fmla="*/ 8 w 9"/>
                <a:gd name="T5" fmla="*/ 0 h 3"/>
                <a:gd name="T6" fmla="*/ 0 60000 65536"/>
                <a:gd name="T7" fmla="*/ 0 60000 65536"/>
                <a:gd name="T8" fmla="*/ 0 60000 65536"/>
                <a:gd name="T9" fmla="*/ 0 w 9"/>
                <a:gd name="T10" fmla="*/ 0 h 3"/>
                <a:gd name="T11" fmla="*/ 9 w 9"/>
                <a:gd name="T12" fmla="*/ 3 h 3"/>
              </a:gdLst>
              <a:ahLst/>
              <a:cxnLst>
                <a:cxn ang="T6">
                  <a:pos x="T0" y="T1"/>
                </a:cxn>
                <a:cxn ang="T7">
                  <a:pos x="T2" y="T3"/>
                </a:cxn>
                <a:cxn ang="T8">
                  <a:pos x="T4" y="T5"/>
                </a:cxn>
              </a:cxnLst>
              <a:rect l="T9" t="T10" r="T11" b="T12"/>
              <a:pathLst>
                <a:path w="9" h="3">
                  <a:moveTo>
                    <a:pt x="0" y="2"/>
                  </a:moveTo>
                  <a:lnTo>
                    <a:pt x="8" y="2"/>
                  </a:lnTo>
                  <a:lnTo>
                    <a:pt x="8" y="0"/>
                  </a:lnTo>
                </a:path>
              </a:pathLst>
            </a:custGeom>
            <a:noFill/>
            <a:ln w="9207">
              <a:solidFill>
                <a:srgbClr val="000000"/>
              </a:solidFill>
              <a:round/>
              <a:headEnd/>
              <a:tailEnd/>
            </a:ln>
          </p:spPr>
          <p:txBody>
            <a:bodyPr lIns="0" tIns="0" rIns="0" bIns="0"/>
            <a:lstStyle/>
            <a:p>
              <a:endParaRPr lang="en-US"/>
            </a:p>
          </p:txBody>
        </p:sp>
        <p:sp>
          <p:nvSpPr>
            <p:cNvPr id="5367" name="AutoShape 212"/>
            <p:cNvSpPr>
              <a:spLocks noChangeArrowheads="1"/>
            </p:cNvSpPr>
            <p:nvPr/>
          </p:nvSpPr>
          <p:spPr bwMode="auto">
            <a:xfrm flipV="1">
              <a:off x="1133" y="2804"/>
              <a:ext cx="12" cy="2"/>
            </a:xfrm>
            <a:prstGeom prst="roundRect">
              <a:avLst>
                <a:gd name="adj" fmla="val 0"/>
              </a:avLst>
            </a:prstGeom>
            <a:solidFill>
              <a:srgbClr val="E1E1E1"/>
            </a:solidFill>
            <a:ln w="9207">
              <a:solidFill>
                <a:srgbClr val="FFFFFF"/>
              </a:solidFill>
              <a:round/>
              <a:headEnd/>
              <a:tailEnd/>
            </a:ln>
          </p:spPr>
          <p:txBody>
            <a:bodyPr lIns="0" tIns="0" rIns="0" bIns="0"/>
            <a:lstStyle/>
            <a:p>
              <a:endParaRPr lang="en-US" altLang="en-US"/>
            </a:p>
          </p:txBody>
        </p:sp>
        <p:sp>
          <p:nvSpPr>
            <p:cNvPr id="5368" name="Freeform 213"/>
            <p:cNvSpPr>
              <a:spLocks/>
            </p:cNvSpPr>
            <p:nvPr/>
          </p:nvSpPr>
          <p:spPr bwMode="auto">
            <a:xfrm>
              <a:off x="1133" y="2804"/>
              <a:ext cx="13" cy="3"/>
            </a:xfrm>
            <a:custGeom>
              <a:avLst/>
              <a:gdLst>
                <a:gd name="T0" fmla="*/ 0 w 13"/>
                <a:gd name="T1" fmla="*/ 2 h 3"/>
                <a:gd name="T2" fmla="*/ 12 w 13"/>
                <a:gd name="T3" fmla="*/ 2 h 3"/>
                <a:gd name="T4" fmla="*/ 12 w 13"/>
                <a:gd name="T5" fmla="*/ 0 h 3"/>
                <a:gd name="T6" fmla="*/ 0 60000 65536"/>
                <a:gd name="T7" fmla="*/ 0 60000 65536"/>
                <a:gd name="T8" fmla="*/ 0 60000 65536"/>
                <a:gd name="T9" fmla="*/ 0 w 13"/>
                <a:gd name="T10" fmla="*/ 0 h 3"/>
                <a:gd name="T11" fmla="*/ 13 w 13"/>
                <a:gd name="T12" fmla="*/ 3 h 3"/>
              </a:gdLst>
              <a:ahLst/>
              <a:cxnLst>
                <a:cxn ang="T6">
                  <a:pos x="T0" y="T1"/>
                </a:cxn>
                <a:cxn ang="T7">
                  <a:pos x="T2" y="T3"/>
                </a:cxn>
                <a:cxn ang="T8">
                  <a:pos x="T4" y="T5"/>
                </a:cxn>
              </a:cxnLst>
              <a:rect l="T9" t="T10" r="T11" b="T12"/>
              <a:pathLst>
                <a:path w="13" h="3">
                  <a:moveTo>
                    <a:pt x="0" y="2"/>
                  </a:moveTo>
                  <a:lnTo>
                    <a:pt x="12" y="2"/>
                  </a:lnTo>
                  <a:lnTo>
                    <a:pt x="12" y="0"/>
                  </a:lnTo>
                </a:path>
              </a:pathLst>
            </a:custGeom>
            <a:noFill/>
            <a:ln w="9207">
              <a:solidFill>
                <a:srgbClr val="000000"/>
              </a:solidFill>
              <a:round/>
              <a:headEnd/>
              <a:tailEnd/>
            </a:ln>
          </p:spPr>
          <p:txBody>
            <a:bodyPr lIns="0" tIns="0" rIns="0" bIns="0"/>
            <a:lstStyle/>
            <a:p>
              <a:endParaRPr lang="en-US"/>
            </a:p>
          </p:txBody>
        </p:sp>
        <p:sp>
          <p:nvSpPr>
            <p:cNvPr id="5369" name="Freeform 214"/>
            <p:cNvSpPr>
              <a:spLocks/>
            </p:cNvSpPr>
            <p:nvPr/>
          </p:nvSpPr>
          <p:spPr bwMode="auto">
            <a:xfrm>
              <a:off x="1279" y="2781"/>
              <a:ext cx="154" cy="92"/>
            </a:xfrm>
            <a:custGeom>
              <a:avLst/>
              <a:gdLst>
                <a:gd name="T0" fmla="*/ 10 w 154"/>
                <a:gd name="T1" fmla="*/ 26 h 92"/>
                <a:gd name="T2" fmla="*/ 4 w 154"/>
                <a:gd name="T3" fmla="*/ 32 h 92"/>
                <a:gd name="T4" fmla="*/ 1 w 154"/>
                <a:gd name="T5" fmla="*/ 37 h 92"/>
                <a:gd name="T6" fmla="*/ 0 w 154"/>
                <a:gd name="T7" fmla="*/ 45 h 92"/>
                <a:gd name="T8" fmla="*/ 2 w 154"/>
                <a:gd name="T9" fmla="*/ 51 h 92"/>
                <a:gd name="T10" fmla="*/ 4 w 154"/>
                <a:gd name="T11" fmla="*/ 58 h 92"/>
                <a:gd name="T12" fmla="*/ 5 w 154"/>
                <a:gd name="T13" fmla="*/ 68 h 92"/>
                <a:gd name="T14" fmla="*/ 9 w 154"/>
                <a:gd name="T15" fmla="*/ 75 h 92"/>
                <a:gd name="T16" fmla="*/ 17 w 154"/>
                <a:gd name="T17" fmla="*/ 80 h 92"/>
                <a:gd name="T18" fmla="*/ 25 w 154"/>
                <a:gd name="T19" fmla="*/ 81 h 92"/>
                <a:gd name="T20" fmla="*/ 35 w 154"/>
                <a:gd name="T21" fmla="*/ 75 h 92"/>
                <a:gd name="T22" fmla="*/ 40 w 154"/>
                <a:gd name="T23" fmla="*/ 81 h 92"/>
                <a:gd name="T24" fmla="*/ 49 w 154"/>
                <a:gd name="T25" fmla="*/ 83 h 92"/>
                <a:gd name="T26" fmla="*/ 56 w 154"/>
                <a:gd name="T27" fmla="*/ 85 h 92"/>
                <a:gd name="T28" fmla="*/ 64 w 154"/>
                <a:gd name="T29" fmla="*/ 84 h 92"/>
                <a:gd name="T30" fmla="*/ 71 w 154"/>
                <a:gd name="T31" fmla="*/ 82 h 92"/>
                <a:gd name="T32" fmla="*/ 81 w 154"/>
                <a:gd name="T33" fmla="*/ 86 h 92"/>
                <a:gd name="T34" fmla="*/ 91 w 154"/>
                <a:gd name="T35" fmla="*/ 90 h 92"/>
                <a:gd name="T36" fmla="*/ 102 w 154"/>
                <a:gd name="T37" fmla="*/ 90 h 92"/>
                <a:gd name="T38" fmla="*/ 112 w 154"/>
                <a:gd name="T39" fmla="*/ 89 h 92"/>
                <a:gd name="T40" fmla="*/ 122 w 154"/>
                <a:gd name="T41" fmla="*/ 84 h 92"/>
                <a:gd name="T42" fmla="*/ 132 w 154"/>
                <a:gd name="T43" fmla="*/ 79 h 92"/>
                <a:gd name="T44" fmla="*/ 143 w 154"/>
                <a:gd name="T45" fmla="*/ 77 h 92"/>
                <a:gd name="T46" fmla="*/ 149 w 154"/>
                <a:gd name="T47" fmla="*/ 70 h 92"/>
                <a:gd name="T48" fmla="*/ 153 w 154"/>
                <a:gd name="T49" fmla="*/ 62 h 92"/>
                <a:gd name="T50" fmla="*/ 150 w 154"/>
                <a:gd name="T51" fmla="*/ 53 h 92"/>
                <a:gd name="T52" fmla="*/ 145 w 154"/>
                <a:gd name="T53" fmla="*/ 44 h 92"/>
                <a:gd name="T54" fmla="*/ 147 w 154"/>
                <a:gd name="T55" fmla="*/ 39 h 92"/>
                <a:gd name="T56" fmla="*/ 148 w 154"/>
                <a:gd name="T57" fmla="*/ 34 h 92"/>
                <a:gd name="T58" fmla="*/ 145 w 154"/>
                <a:gd name="T59" fmla="*/ 28 h 92"/>
                <a:gd name="T60" fmla="*/ 140 w 154"/>
                <a:gd name="T61" fmla="*/ 24 h 92"/>
                <a:gd name="T62" fmla="*/ 134 w 154"/>
                <a:gd name="T63" fmla="*/ 23 h 92"/>
                <a:gd name="T64" fmla="*/ 128 w 154"/>
                <a:gd name="T65" fmla="*/ 21 h 92"/>
                <a:gd name="T66" fmla="*/ 121 w 154"/>
                <a:gd name="T67" fmla="*/ 17 h 92"/>
                <a:gd name="T68" fmla="*/ 116 w 154"/>
                <a:gd name="T69" fmla="*/ 14 h 92"/>
                <a:gd name="T70" fmla="*/ 107 w 154"/>
                <a:gd name="T71" fmla="*/ 14 h 92"/>
                <a:gd name="T72" fmla="*/ 100 w 154"/>
                <a:gd name="T73" fmla="*/ 14 h 92"/>
                <a:gd name="T74" fmla="*/ 93 w 154"/>
                <a:gd name="T75" fmla="*/ 12 h 92"/>
                <a:gd name="T76" fmla="*/ 85 w 154"/>
                <a:gd name="T77" fmla="*/ 4 h 92"/>
                <a:gd name="T78" fmla="*/ 74 w 154"/>
                <a:gd name="T79" fmla="*/ 2 h 92"/>
                <a:gd name="T80" fmla="*/ 64 w 154"/>
                <a:gd name="T81" fmla="*/ 2 h 92"/>
                <a:gd name="T82" fmla="*/ 54 w 154"/>
                <a:gd name="T83" fmla="*/ 7 h 92"/>
                <a:gd name="T84" fmla="*/ 48 w 154"/>
                <a:gd name="T85" fmla="*/ 14 h 92"/>
                <a:gd name="T86" fmla="*/ 40 w 154"/>
                <a:gd name="T87" fmla="*/ 11 h 92"/>
                <a:gd name="T88" fmla="*/ 33 w 154"/>
                <a:gd name="T89" fmla="*/ 10 h 92"/>
                <a:gd name="T90" fmla="*/ 25 w 154"/>
                <a:gd name="T91" fmla="*/ 11 h 92"/>
                <a:gd name="T92" fmla="*/ 20 w 154"/>
                <a:gd name="T93" fmla="*/ 15 h 92"/>
                <a:gd name="T94" fmla="*/ 16 w 154"/>
                <a:gd name="T95" fmla="*/ 21 h 92"/>
                <a:gd name="T96" fmla="*/ 16 w 154"/>
                <a:gd name="T97" fmla="*/ 23 h 92"/>
                <a:gd name="T98" fmla="*/ 16 w 154"/>
                <a:gd name="T99" fmla="*/ 23 h 92"/>
                <a:gd name="T100" fmla="*/ 16 w 154"/>
                <a:gd name="T101" fmla="*/ 23 h 92"/>
                <a:gd name="T102" fmla="*/ 16 w 154"/>
                <a:gd name="T103" fmla="*/ 23 h 92"/>
                <a:gd name="T104" fmla="*/ 16 w 154"/>
                <a:gd name="T105" fmla="*/ 23 h 92"/>
                <a:gd name="T106" fmla="*/ 16 w 154"/>
                <a:gd name="T107" fmla="*/ 23 h 9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54"/>
                <a:gd name="T163" fmla="*/ 0 h 92"/>
                <a:gd name="T164" fmla="*/ 154 w 154"/>
                <a:gd name="T165" fmla="*/ 92 h 92"/>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54" h="92">
                  <a:moveTo>
                    <a:pt x="16" y="23"/>
                  </a:moveTo>
                  <a:lnTo>
                    <a:pt x="13" y="25"/>
                  </a:lnTo>
                  <a:lnTo>
                    <a:pt x="10" y="26"/>
                  </a:lnTo>
                  <a:lnTo>
                    <a:pt x="8" y="28"/>
                  </a:lnTo>
                  <a:lnTo>
                    <a:pt x="6" y="29"/>
                  </a:lnTo>
                  <a:lnTo>
                    <a:pt x="4" y="32"/>
                  </a:lnTo>
                  <a:lnTo>
                    <a:pt x="3" y="34"/>
                  </a:lnTo>
                  <a:lnTo>
                    <a:pt x="1" y="36"/>
                  </a:lnTo>
                  <a:lnTo>
                    <a:pt x="1" y="37"/>
                  </a:lnTo>
                  <a:lnTo>
                    <a:pt x="0" y="41"/>
                  </a:lnTo>
                  <a:lnTo>
                    <a:pt x="0" y="42"/>
                  </a:lnTo>
                  <a:lnTo>
                    <a:pt x="0" y="45"/>
                  </a:lnTo>
                  <a:lnTo>
                    <a:pt x="0" y="47"/>
                  </a:lnTo>
                  <a:lnTo>
                    <a:pt x="0" y="50"/>
                  </a:lnTo>
                  <a:lnTo>
                    <a:pt x="2" y="51"/>
                  </a:lnTo>
                  <a:lnTo>
                    <a:pt x="4" y="53"/>
                  </a:lnTo>
                  <a:lnTo>
                    <a:pt x="6" y="55"/>
                  </a:lnTo>
                  <a:lnTo>
                    <a:pt x="4" y="58"/>
                  </a:lnTo>
                  <a:lnTo>
                    <a:pt x="4" y="62"/>
                  </a:lnTo>
                  <a:lnTo>
                    <a:pt x="4" y="65"/>
                  </a:lnTo>
                  <a:lnTo>
                    <a:pt x="5" y="68"/>
                  </a:lnTo>
                  <a:lnTo>
                    <a:pt x="5" y="71"/>
                  </a:lnTo>
                  <a:lnTo>
                    <a:pt x="7" y="73"/>
                  </a:lnTo>
                  <a:lnTo>
                    <a:pt x="9" y="75"/>
                  </a:lnTo>
                  <a:lnTo>
                    <a:pt x="12" y="77"/>
                  </a:lnTo>
                  <a:lnTo>
                    <a:pt x="14" y="78"/>
                  </a:lnTo>
                  <a:lnTo>
                    <a:pt x="17" y="80"/>
                  </a:lnTo>
                  <a:lnTo>
                    <a:pt x="20" y="81"/>
                  </a:lnTo>
                  <a:lnTo>
                    <a:pt x="23" y="81"/>
                  </a:lnTo>
                  <a:lnTo>
                    <a:pt x="25" y="81"/>
                  </a:lnTo>
                  <a:lnTo>
                    <a:pt x="28" y="79"/>
                  </a:lnTo>
                  <a:lnTo>
                    <a:pt x="32" y="78"/>
                  </a:lnTo>
                  <a:lnTo>
                    <a:pt x="35" y="75"/>
                  </a:lnTo>
                  <a:lnTo>
                    <a:pt x="37" y="77"/>
                  </a:lnTo>
                  <a:lnTo>
                    <a:pt x="39" y="79"/>
                  </a:lnTo>
                  <a:lnTo>
                    <a:pt x="40" y="81"/>
                  </a:lnTo>
                  <a:lnTo>
                    <a:pt x="44" y="82"/>
                  </a:lnTo>
                  <a:lnTo>
                    <a:pt x="45" y="83"/>
                  </a:lnTo>
                  <a:lnTo>
                    <a:pt x="49" y="83"/>
                  </a:lnTo>
                  <a:lnTo>
                    <a:pt x="51" y="84"/>
                  </a:lnTo>
                  <a:lnTo>
                    <a:pt x="54" y="84"/>
                  </a:lnTo>
                  <a:lnTo>
                    <a:pt x="56" y="85"/>
                  </a:lnTo>
                  <a:lnTo>
                    <a:pt x="59" y="85"/>
                  </a:lnTo>
                  <a:lnTo>
                    <a:pt x="61" y="85"/>
                  </a:lnTo>
                  <a:lnTo>
                    <a:pt x="64" y="84"/>
                  </a:lnTo>
                  <a:lnTo>
                    <a:pt x="66" y="84"/>
                  </a:lnTo>
                  <a:lnTo>
                    <a:pt x="69" y="82"/>
                  </a:lnTo>
                  <a:lnTo>
                    <a:pt x="71" y="82"/>
                  </a:lnTo>
                  <a:lnTo>
                    <a:pt x="74" y="80"/>
                  </a:lnTo>
                  <a:lnTo>
                    <a:pt x="77" y="83"/>
                  </a:lnTo>
                  <a:lnTo>
                    <a:pt x="81" y="86"/>
                  </a:lnTo>
                  <a:lnTo>
                    <a:pt x="84" y="87"/>
                  </a:lnTo>
                  <a:lnTo>
                    <a:pt x="87" y="88"/>
                  </a:lnTo>
                  <a:lnTo>
                    <a:pt x="91" y="90"/>
                  </a:lnTo>
                  <a:lnTo>
                    <a:pt x="94" y="91"/>
                  </a:lnTo>
                  <a:lnTo>
                    <a:pt x="98" y="91"/>
                  </a:lnTo>
                  <a:lnTo>
                    <a:pt x="102" y="90"/>
                  </a:lnTo>
                  <a:lnTo>
                    <a:pt x="105" y="90"/>
                  </a:lnTo>
                  <a:lnTo>
                    <a:pt x="109" y="90"/>
                  </a:lnTo>
                  <a:lnTo>
                    <a:pt x="112" y="89"/>
                  </a:lnTo>
                  <a:lnTo>
                    <a:pt x="116" y="87"/>
                  </a:lnTo>
                  <a:lnTo>
                    <a:pt x="119" y="86"/>
                  </a:lnTo>
                  <a:lnTo>
                    <a:pt x="122" y="84"/>
                  </a:lnTo>
                  <a:lnTo>
                    <a:pt x="126" y="82"/>
                  </a:lnTo>
                  <a:lnTo>
                    <a:pt x="129" y="78"/>
                  </a:lnTo>
                  <a:lnTo>
                    <a:pt x="132" y="79"/>
                  </a:lnTo>
                  <a:lnTo>
                    <a:pt x="136" y="79"/>
                  </a:lnTo>
                  <a:lnTo>
                    <a:pt x="139" y="78"/>
                  </a:lnTo>
                  <a:lnTo>
                    <a:pt x="143" y="77"/>
                  </a:lnTo>
                  <a:lnTo>
                    <a:pt x="144" y="75"/>
                  </a:lnTo>
                  <a:lnTo>
                    <a:pt x="148" y="73"/>
                  </a:lnTo>
                  <a:lnTo>
                    <a:pt x="149" y="70"/>
                  </a:lnTo>
                  <a:lnTo>
                    <a:pt x="152" y="67"/>
                  </a:lnTo>
                  <a:lnTo>
                    <a:pt x="152" y="65"/>
                  </a:lnTo>
                  <a:lnTo>
                    <a:pt x="153" y="62"/>
                  </a:lnTo>
                  <a:lnTo>
                    <a:pt x="152" y="59"/>
                  </a:lnTo>
                  <a:lnTo>
                    <a:pt x="152" y="55"/>
                  </a:lnTo>
                  <a:lnTo>
                    <a:pt x="150" y="53"/>
                  </a:lnTo>
                  <a:lnTo>
                    <a:pt x="149" y="50"/>
                  </a:lnTo>
                  <a:lnTo>
                    <a:pt x="147" y="47"/>
                  </a:lnTo>
                  <a:lnTo>
                    <a:pt x="145" y="44"/>
                  </a:lnTo>
                  <a:lnTo>
                    <a:pt x="145" y="42"/>
                  </a:lnTo>
                  <a:lnTo>
                    <a:pt x="147" y="41"/>
                  </a:lnTo>
                  <a:lnTo>
                    <a:pt x="147" y="39"/>
                  </a:lnTo>
                  <a:lnTo>
                    <a:pt x="148" y="37"/>
                  </a:lnTo>
                  <a:lnTo>
                    <a:pt x="148" y="36"/>
                  </a:lnTo>
                  <a:lnTo>
                    <a:pt x="148" y="34"/>
                  </a:lnTo>
                  <a:lnTo>
                    <a:pt x="147" y="32"/>
                  </a:lnTo>
                  <a:lnTo>
                    <a:pt x="147" y="29"/>
                  </a:lnTo>
                  <a:lnTo>
                    <a:pt x="145" y="28"/>
                  </a:lnTo>
                  <a:lnTo>
                    <a:pt x="144" y="27"/>
                  </a:lnTo>
                  <a:lnTo>
                    <a:pt x="142" y="25"/>
                  </a:lnTo>
                  <a:lnTo>
                    <a:pt x="140" y="24"/>
                  </a:lnTo>
                  <a:lnTo>
                    <a:pt x="137" y="24"/>
                  </a:lnTo>
                  <a:lnTo>
                    <a:pt x="136" y="23"/>
                  </a:lnTo>
                  <a:lnTo>
                    <a:pt x="134" y="23"/>
                  </a:lnTo>
                  <a:lnTo>
                    <a:pt x="132" y="23"/>
                  </a:lnTo>
                  <a:lnTo>
                    <a:pt x="130" y="23"/>
                  </a:lnTo>
                  <a:lnTo>
                    <a:pt x="128" y="21"/>
                  </a:lnTo>
                  <a:lnTo>
                    <a:pt x="126" y="19"/>
                  </a:lnTo>
                  <a:lnTo>
                    <a:pt x="124" y="17"/>
                  </a:lnTo>
                  <a:lnTo>
                    <a:pt x="121" y="17"/>
                  </a:lnTo>
                  <a:lnTo>
                    <a:pt x="119" y="16"/>
                  </a:lnTo>
                  <a:lnTo>
                    <a:pt x="117" y="15"/>
                  </a:lnTo>
                  <a:lnTo>
                    <a:pt x="116" y="14"/>
                  </a:lnTo>
                  <a:lnTo>
                    <a:pt x="112" y="14"/>
                  </a:lnTo>
                  <a:lnTo>
                    <a:pt x="110" y="14"/>
                  </a:lnTo>
                  <a:lnTo>
                    <a:pt x="107" y="14"/>
                  </a:lnTo>
                  <a:lnTo>
                    <a:pt x="105" y="12"/>
                  </a:lnTo>
                  <a:lnTo>
                    <a:pt x="102" y="14"/>
                  </a:lnTo>
                  <a:lnTo>
                    <a:pt x="100" y="14"/>
                  </a:lnTo>
                  <a:lnTo>
                    <a:pt x="98" y="14"/>
                  </a:lnTo>
                  <a:lnTo>
                    <a:pt x="96" y="14"/>
                  </a:lnTo>
                  <a:lnTo>
                    <a:pt x="93" y="12"/>
                  </a:lnTo>
                  <a:lnTo>
                    <a:pt x="90" y="8"/>
                  </a:lnTo>
                  <a:lnTo>
                    <a:pt x="87" y="7"/>
                  </a:lnTo>
                  <a:lnTo>
                    <a:pt x="85" y="4"/>
                  </a:lnTo>
                  <a:lnTo>
                    <a:pt x="81" y="3"/>
                  </a:lnTo>
                  <a:lnTo>
                    <a:pt x="78" y="2"/>
                  </a:lnTo>
                  <a:lnTo>
                    <a:pt x="74" y="2"/>
                  </a:lnTo>
                  <a:lnTo>
                    <a:pt x="72" y="0"/>
                  </a:lnTo>
                  <a:lnTo>
                    <a:pt x="68" y="2"/>
                  </a:lnTo>
                  <a:lnTo>
                    <a:pt x="64" y="2"/>
                  </a:lnTo>
                  <a:lnTo>
                    <a:pt x="61" y="3"/>
                  </a:lnTo>
                  <a:lnTo>
                    <a:pt x="57" y="4"/>
                  </a:lnTo>
                  <a:lnTo>
                    <a:pt x="54" y="7"/>
                  </a:lnTo>
                  <a:lnTo>
                    <a:pt x="52" y="8"/>
                  </a:lnTo>
                  <a:lnTo>
                    <a:pt x="49" y="12"/>
                  </a:lnTo>
                  <a:lnTo>
                    <a:pt x="48" y="14"/>
                  </a:lnTo>
                  <a:lnTo>
                    <a:pt x="45" y="14"/>
                  </a:lnTo>
                  <a:lnTo>
                    <a:pt x="43" y="12"/>
                  </a:lnTo>
                  <a:lnTo>
                    <a:pt x="40" y="11"/>
                  </a:lnTo>
                  <a:lnTo>
                    <a:pt x="39" y="10"/>
                  </a:lnTo>
                  <a:lnTo>
                    <a:pt x="35" y="10"/>
                  </a:lnTo>
                  <a:lnTo>
                    <a:pt x="33" y="10"/>
                  </a:lnTo>
                  <a:lnTo>
                    <a:pt x="30" y="10"/>
                  </a:lnTo>
                  <a:lnTo>
                    <a:pt x="28" y="10"/>
                  </a:lnTo>
                  <a:lnTo>
                    <a:pt x="25" y="11"/>
                  </a:lnTo>
                  <a:lnTo>
                    <a:pt x="23" y="12"/>
                  </a:lnTo>
                  <a:lnTo>
                    <a:pt x="22" y="14"/>
                  </a:lnTo>
                  <a:lnTo>
                    <a:pt x="20" y="15"/>
                  </a:lnTo>
                  <a:lnTo>
                    <a:pt x="18" y="17"/>
                  </a:lnTo>
                  <a:lnTo>
                    <a:pt x="17" y="19"/>
                  </a:lnTo>
                  <a:lnTo>
                    <a:pt x="16" y="21"/>
                  </a:lnTo>
                  <a:lnTo>
                    <a:pt x="16" y="23"/>
                  </a:lnTo>
                </a:path>
              </a:pathLst>
            </a:custGeom>
            <a:solidFill>
              <a:srgbClr val="C0C0C0"/>
            </a:solidFill>
            <a:ln w="9207">
              <a:solidFill>
                <a:srgbClr val="C0C0C0"/>
              </a:solidFill>
              <a:round/>
              <a:headEnd/>
              <a:tailEnd/>
            </a:ln>
          </p:spPr>
          <p:txBody>
            <a:bodyPr lIns="0" tIns="0" rIns="0" bIns="0"/>
            <a:lstStyle/>
            <a:p>
              <a:endParaRPr lang="en-US"/>
            </a:p>
          </p:txBody>
        </p:sp>
        <p:sp>
          <p:nvSpPr>
            <p:cNvPr id="5370" name="Freeform 215"/>
            <p:cNvSpPr>
              <a:spLocks/>
            </p:cNvSpPr>
            <p:nvPr/>
          </p:nvSpPr>
          <p:spPr bwMode="auto">
            <a:xfrm>
              <a:off x="1275" y="2780"/>
              <a:ext cx="154" cy="90"/>
            </a:xfrm>
            <a:custGeom>
              <a:avLst/>
              <a:gdLst>
                <a:gd name="T0" fmla="*/ 10 w 154"/>
                <a:gd name="T1" fmla="*/ 25 h 90"/>
                <a:gd name="T2" fmla="*/ 4 w 154"/>
                <a:gd name="T3" fmla="*/ 30 h 90"/>
                <a:gd name="T4" fmla="*/ 1 w 154"/>
                <a:gd name="T5" fmla="*/ 36 h 90"/>
                <a:gd name="T6" fmla="*/ 0 w 154"/>
                <a:gd name="T7" fmla="*/ 44 h 90"/>
                <a:gd name="T8" fmla="*/ 3 w 154"/>
                <a:gd name="T9" fmla="*/ 51 h 90"/>
                <a:gd name="T10" fmla="*/ 5 w 154"/>
                <a:gd name="T11" fmla="*/ 57 h 90"/>
                <a:gd name="T12" fmla="*/ 5 w 154"/>
                <a:gd name="T13" fmla="*/ 67 h 90"/>
                <a:gd name="T14" fmla="*/ 9 w 154"/>
                <a:gd name="T15" fmla="*/ 74 h 90"/>
                <a:gd name="T16" fmla="*/ 18 w 154"/>
                <a:gd name="T17" fmla="*/ 78 h 90"/>
                <a:gd name="T18" fmla="*/ 26 w 154"/>
                <a:gd name="T19" fmla="*/ 79 h 90"/>
                <a:gd name="T20" fmla="*/ 36 w 154"/>
                <a:gd name="T21" fmla="*/ 74 h 90"/>
                <a:gd name="T22" fmla="*/ 41 w 154"/>
                <a:gd name="T23" fmla="*/ 79 h 90"/>
                <a:gd name="T24" fmla="*/ 49 w 154"/>
                <a:gd name="T25" fmla="*/ 82 h 90"/>
                <a:gd name="T26" fmla="*/ 56 w 154"/>
                <a:gd name="T27" fmla="*/ 83 h 90"/>
                <a:gd name="T28" fmla="*/ 65 w 154"/>
                <a:gd name="T29" fmla="*/ 83 h 90"/>
                <a:gd name="T30" fmla="*/ 72 w 154"/>
                <a:gd name="T31" fmla="*/ 81 h 90"/>
                <a:gd name="T32" fmla="*/ 81 w 154"/>
                <a:gd name="T33" fmla="*/ 84 h 90"/>
                <a:gd name="T34" fmla="*/ 91 w 154"/>
                <a:gd name="T35" fmla="*/ 89 h 90"/>
                <a:gd name="T36" fmla="*/ 103 w 154"/>
                <a:gd name="T37" fmla="*/ 88 h 90"/>
                <a:gd name="T38" fmla="*/ 113 w 154"/>
                <a:gd name="T39" fmla="*/ 87 h 90"/>
                <a:gd name="T40" fmla="*/ 123 w 154"/>
                <a:gd name="T41" fmla="*/ 82 h 90"/>
                <a:gd name="T42" fmla="*/ 134 w 154"/>
                <a:gd name="T43" fmla="*/ 77 h 90"/>
                <a:gd name="T44" fmla="*/ 143 w 154"/>
                <a:gd name="T45" fmla="*/ 75 h 90"/>
                <a:gd name="T46" fmla="*/ 149 w 154"/>
                <a:gd name="T47" fmla="*/ 69 h 90"/>
                <a:gd name="T48" fmla="*/ 153 w 154"/>
                <a:gd name="T49" fmla="*/ 60 h 90"/>
                <a:gd name="T50" fmla="*/ 151 w 154"/>
                <a:gd name="T51" fmla="*/ 51 h 90"/>
                <a:gd name="T52" fmla="*/ 145 w 154"/>
                <a:gd name="T53" fmla="*/ 42 h 90"/>
                <a:gd name="T54" fmla="*/ 148 w 154"/>
                <a:gd name="T55" fmla="*/ 37 h 90"/>
                <a:gd name="T56" fmla="*/ 149 w 154"/>
                <a:gd name="T57" fmla="*/ 32 h 90"/>
                <a:gd name="T58" fmla="*/ 147 w 154"/>
                <a:gd name="T59" fmla="*/ 27 h 90"/>
                <a:gd name="T60" fmla="*/ 141 w 154"/>
                <a:gd name="T61" fmla="*/ 23 h 90"/>
                <a:gd name="T62" fmla="*/ 135 w 154"/>
                <a:gd name="T63" fmla="*/ 22 h 90"/>
                <a:gd name="T64" fmla="*/ 129 w 154"/>
                <a:gd name="T65" fmla="*/ 20 h 90"/>
                <a:gd name="T66" fmla="*/ 122 w 154"/>
                <a:gd name="T67" fmla="*/ 16 h 90"/>
                <a:gd name="T68" fmla="*/ 117 w 154"/>
                <a:gd name="T69" fmla="*/ 13 h 90"/>
                <a:gd name="T70" fmla="*/ 108 w 154"/>
                <a:gd name="T71" fmla="*/ 13 h 90"/>
                <a:gd name="T72" fmla="*/ 102 w 154"/>
                <a:gd name="T73" fmla="*/ 13 h 90"/>
                <a:gd name="T74" fmla="*/ 94 w 154"/>
                <a:gd name="T75" fmla="*/ 12 h 90"/>
                <a:gd name="T76" fmla="*/ 86 w 154"/>
                <a:gd name="T77" fmla="*/ 4 h 90"/>
                <a:gd name="T78" fmla="*/ 76 w 154"/>
                <a:gd name="T79" fmla="*/ 1 h 90"/>
                <a:gd name="T80" fmla="*/ 66 w 154"/>
                <a:gd name="T81" fmla="*/ 1 h 90"/>
                <a:gd name="T82" fmla="*/ 56 w 154"/>
                <a:gd name="T83" fmla="*/ 7 h 90"/>
                <a:gd name="T84" fmla="*/ 50 w 154"/>
                <a:gd name="T85" fmla="*/ 14 h 90"/>
                <a:gd name="T86" fmla="*/ 41 w 154"/>
                <a:gd name="T87" fmla="*/ 10 h 90"/>
                <a:gd name="T88" fmla="*/ 34 w 154"/>
                <a:gd name="T89" fmla="*/ 8 h 90"/>
                <a:gd name="T90" fmla="*/ 26 w 154"/>
                <a:gd name="T91" fmla="*/ 9 h 90"/>
                <a:gd name="T92" fmla="*/ 20 w 154"/>
                <a:gd name="T93" fmla="*/ 13 h 90"/>
                <a:gd name="T94" fmla="*/ 16 w 154"/>
                <a:gd name="T95" fmla="*/ 21 h 90"/>
                <a:gd name="T96" fmla="*/ 16 w 154"/>
                <a:gd name="T97" fmla="*/ 22 h 90"/>
                <a:gd name="T98" fmla="*/ 16 w 154"/>
                <a:gd name="T99" fmla="*/ 22 h 90"/>
                <a:gd name="T100" fmla="*/ 16 w 154"/>
                <a:gd name="T101" fmla="*/ 22 h 90"/>
                <a:gd name="T102" fmla="*/ 16 w 154"/>
                <a:gd name="T103" fmla="*/ 22 h 90"/>
                <a:gd name="T104" fmla="*/ 16 w 154"/>
                <a:gd name="T105" fmla="*/ 22 h 90"/>
                <a:gd name="T106" fmla="*/ 16 w 154"/>
                <a:gd name="T107" fmla="*/ 22 h 9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54"/>
                <a:gd name="T163" fmla="*/ 0 h 90"/>
                <a:gd name="T164" fmla="*/ 154 w 154"/>
                <a:gd name="T165" fmla="*/ 90 h 90"/>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54" h="90">
                  <a:moveTo>
                    <a:pt x="16" y="22"/>
                  </a:moveTo>
                  <a:lnTo>
                    <a:pt x="13" y="24"/>
                  </a:lnTo>
                  <a:lnTo>
                    <a:pt x="10" y="25"/>
                  </a:lnTo>
                  <a:lnTo>
                    <a:pt x="8" y="27"/>
                  </a:lnTo>
                  <a:lnTo>
                    <a:pt x="6" y="28"/>
                  </a:lnTo>
                  <a:lnTo>
                    <a:pt x="4" y="30"/>
                  </a:lnTo>
                  <a:lnTo>
                    <a:pt x="3" y="32"/>
                  </a:lnTo>
                  <a:lnTo>
                    <a:pt x="1" y="34"/>
                  </a:lnTo>
                  <a:lnTo>
                    <a:pt x="1" y="36"/>
                  </a:lnTo>
                  <a:lnTo>
                    <a:pt x="0" y="39"/>
                  </a:lnTo>
                  <a:lnTo>
                    <a:pt x="0" y="41"/>
                  </a:lnTo>
                  <a:lnTo>
                    <a:pt x="0" y="44"/>
                  </a:lnTo>
                  <a:lnTo>
                    <a:pt x="1" y="46"/>
                  </a:lnTo>
                  <a:lnTo>
                    <a:pt x="1" y="49"/>
                  </a:lnTo>
                  <a:lnTo>
                    <a:pt x="3" y="51"/>
                  </a:lnTo>
                  <a:lnTo>
                    <a:pt x="4" y="52"/>
                  </a:lnTo>
                  <a:lnTo>
                    <a:pt x="7" y="54"/>
                  </a:lnTo>
                  <a:lnTo>
                    <a:pt x="5" y="57"/>
                  </a:lnTo>
                  <a:lnTo>
                    <a:pt x="4" y="61"/>
                  </a:lnTo>
                  <a:lnTo>
                    <a:pt x="4" y="64"/>
                  </a:lnTo>
                  <a:lnTo>
                    <a:pt x="5" y="67"/>
                  </a:lnTo>
                  <a:lnTo>
                    <a:pt x="6" y="70"/>
                  </a:lnTo>
                  <a:lnTo>
                    <a:pt x="8" y="72"/>
                  </a:lnTo>
                  <a:lnTo>
                    <a:pt x="9" y="74"/>
                  </a:lnTo>
                  <a:lnTo>
                    <a:pt x="13" y="75"/>
                  </a:lnTo>
                  <a:lnTo>
                    <a:pt x="14" y="77"/>
                  </a:lnTo>
                  <a:lnTo>
                    <a:pt x="18" y="78"/>
                  </a:lnTo>
                  <a:lnTo>
                    <a:pt x="21" y="79"/>
                  </a:lnTo>
                  <a:lnTo>
                    <a:pt x="24" y="79"/>
                  </a:lnTo>
                  <a:lnTo>
                    <a:pt x="26" y="79"/>
                  </a:lnTo>
                  <a:lnTo>
                    <a:pt x="30" y="78"/>
                  </a:lnTo>
                  <a:lnTo>
                    <a:pt x="33" y="77"/>
                  </a:lnTo>
                  <a:lnTo>
                    <a:pt x="36" y="74"/>
                  </a:lnTo>
                  <a:lnTo>
                    <a:pt x="38" y="76"/>
                  </a:lnTo>
                  <a:lnTo>
                    <a:pt x="40" y="78"/>
                  </a:lnTo>
                  <a:lnTo>
                    <a:pt x="41" y="79"/>
                  </a:lnTo>
                  <a:lnTo>
                    <a:pt x="44" y="80"/>
                  </a:lnTo>
                  <a:lnTo>
                    <a:pt x="46" y="82"/>
                  </a:lnTo>
                  <a:lnTo>
                    <a:pt x="49" y="82"/>
                  </a:lnTo>
                  <a:lnTo>
                    <a:pt x="51" y="83"/>
                  </a:lnTo>
                  <a:lnTo>
                    <a:pt x="55" y="83"/>
                  </a:lnTo>
                  <a:lnTo>
                    <a:pt x="56" y="83"/>
                  </a:lnTo>
                  <a:lnTo>
                    <a:pt x="60" y="83"/>
                  </a:lnTo>
                  <a:lnTo>
                    <a:pt x="61" y="83"/>
                  </a:lnTo>
                  <a:lnTo>
                    <a:pt x="65" y="83"/>
                  </a:lnTo>
                  <a:lnTo>
                    <a:pt x="66" y="83"/>
                  </a:lnTo>
                  <a:lnTo>
                    <a:pt x="70" y="82"/>
                  </a:lnTo>
                  <a:lnTo>
                    <a:pt x="72" y="81"/>
                  </a:lnTo>
                  <a:lnTo>
                    <a:pt x="75" y="79"/>
                  </a:lnTo>
                  <a:lnTo>
                    <a:pt x="78" y="83"/>
                  </a:lnTo>
                  <a:lnTo>
                    <a:pt x="81" y="84"/>
                  </a:lnTo>
                  <a:lnTo>
                    <a:pt x="85" y="86"/>
                  </a:lnTo>
                  <a:lnTo>
                    <a:pt x="88" y="87"/>
                  </a:lnTo>
                  <a:lnTo>
                    <a:pt x="91" y="89"/>
                  </a:lnTo>
                  <a:lnTo>
                    <a:pt x="95" y="89"/>
                  </a:lnTo>
                  <a:lnTo>
                    <a:pt x="98" y="89"/>
                  </a:lnTo>
                  <a:lnTo>
                    <a:pt x="103" y="88"/>
                  </a:lnTo>
                  <a:lnTo>
                    <a:pt x="106" y="88"/>
                  </a:lnTo>
                  <a:lnTo>
                    <a:pt x="109" y="87"/>
                  </a:lnTo>
                  <a:lnTo>
                    <a:pt x="113" y="87"/>
                  </a:lnTo>
                  <a:lnTo>
                    <a:pt x="117" y="85"/>
                  </a:lnTo>
                  <a:lnTo>
                    <a:pt x="120" y="83"/>
                  </a:lnTo>
                  <a:lnTo>
                    <a:pt x="123" y="82"/>
                  </a:lnTo>
                  <a:lnTo>
                    <a:pt x="127" y="79"/>
                  </a:lnTo>
                  <a:lnTo>
                    <a:pt x="130" y="76"/>
                  </a:lnTo>
                  <a:lnTo>
                    <a:pt x="134" y="77"/>
                  </a:lnTo>
                  <a:lnTo>
                    <a:pt x="137" y="77"/>
                  </a:lnTo>
                  <a:lnTo>
                    <a:pt x="140" y="77"/>
                  </a:lnTo>
                  <a:lnTo>
                    <a:pt x="143" y="75"/>
                  </a:lnTo>
                  <a:lnTo>
                    <a:pt x="145" y="74"/>
                  </a:lnTo>
                  <a:lnTo>
                    <a:pt x="148" y="71"/>
                  </a:lnTo>
                  <a:lnTo>
                    <a:pt x="149" y="69"/>
                  </a:lnTo>
                  <a:lnTo>
                    <a:pt x="152" y="66"/>
                  </a:lnTo>
                  <a:lnTo>
                    <a:pt x="152" y="64"/>
                  </a:lnTo>
                  <a:lnTo>
                    <a:pt x="153" y="60"/>
                  </a:lnTo>
                  <a:lnTo>
                    <a:pt x="153" y="57"/>
                  </a:lnTo>
                  <a:lnTo>
                    <a:pt x="153" y="54"/>
                  </a:lnTo>
                  <a:lnTo>
                    <a:pt x="151" y="51"/>
                  </a:lnTo>
                  <a:lnTo>
                    <a:pt x="150" y="48"/>
                  </a:lnTo>
                  <a:lnTo>
                    <a:pt x="147" y="45"/>
                  </a:lnTo>
                  <a:lnTo>
                    <a:pt x="145" y="42"/>
                  </a:lnTo>
                  <a:lnTo>
                    <a:pt x="147" y="41"/>
                  </a:lnTo>
                  <a:lnTo>
                    <a:pt x="148" y="39"/>
                  </a:lnTo>
                  <a:lnTo>
                    <a:pt x="148" y="37"/>
                  </a:lnTo>
                  <a:lnTo>
                    <a:pt x="149" y="36"/>
                  </a:lnTo>
                  <a:lnTo>
                    <a:pt x="149" y="34"/>
                  </a:lnTo>
                  <a:lnTo>
                    <a:pt x="149" y="32"/>
                  </a:lnTo>
                  <a:lnTo>
                    <a:pt x="148" y="30"/>
                  </a:lnTo>
                  <a:lnTo>
                    <a:pt x="148" y="28"/>
                  </a:lnTo>
                  <a:lnTo>
                    <a:pt x="147" y="27"/>
                  </a:lnTo>
                  <a:lnTo>
                    <a:pt x="145" y="25"/>
                  </a:lnTo>
                  <a:lnTo>
                    <a:pt x="143" y="25"/>
                  </a:lnTo>
                  <a:lnTo>
                    <a:pt x="141" y="23"/>
                  </a:lnTo>
                  <a:lnTo>
                    <a:pt x="139" y="23"/>
                  </a:lnTo>
                  <a:lnTo>
                    <a:pt x="137" y="22"/>
                  </a:lnTo>
                  <a:lnTo>
                    <a:pt x="135" y="22"/>
                  </a:lnTo>
                  <a:lnTo>
                    <a:pt x="133" y="22"/>
                  </a:lnTo>
                  <a:lnTo>
                    <a:pt x="131" y="21"/>
                  </a:lnTo>
                  <a:lnTo>
                    <a:pt x="129" y="20"/>
                  </a:lnTo>
                  <a:lnTo>
                    <a:pt x="127" y="18"/>
                  </a:lnTo>
                  <a:lnTo>
                    <a:pt x="126" y="16"/>
                  </a:lnTo>
                  <a:lnTo>
                    <a:pt x="122" y="16"/>
                  </a:lnTo>
                  <a:lnTo>
                    <a:pt x="121" y="15"/>
                  </a:lnTo>
                  <a:lnTo>
                    <a:pt x="118" y="15"/>
                  </a:lnTo>
                  <a:lnTo>
                    <a:pt x="117" y="13"/>
                  </a:lnTo>
                  <a:lnTo>
                    <a:pt x="113" y="13"/>
                  </a:lnTo>
                  <a:lnTo>
                    <a:pt x="112" y="13"/>
                  </a:lnTo>
                  <a:lnTo>
                    <a:pt x="108" y="13"/>
                  </a:lnTo>
                  <a:lnTo>
                    <a:pt x="107" y="12"/>
                  </a:lnTo>
                  <a:lnTo>
                    <a:pt x="103" y="13"/>
                  </a:lnTo>
                  <a:lnTo>
                    <a:pt x="102" y="13"/>
                  </a:lnTo>
                  <a:lnTo>
                    <a:pt x="99" y="14"/>
                  </a:lnTo>
                  <a:lnTo>
                    <a:pt x="97" y="14"/>
                  </a:lnTo>
                  <a:lnTo>
                    <a:pt x="94" y="12"/>
                  </a:lnTo>
                  <a:lnTo>
                    <a:pt x="92" y="8"/>
                  </a:lnTo>
                  <a:lnTo>
                    <a:pt x="89" y="7"/>
                  </a:lnTo>
                  <a:lnTo>
                    <a:pt x="86" y="4"/>
                  </a:lnTo>
                  <a:lnTo>
                    <a:pt x="83" y="3"/>
                  </a:lnTo>
                  <a:lnTo>
                    <a:pt x="80" y="1"/>
                  </a:lnTo>
                  <a:lnTo>
                    <a:pt x="76" y="1"/>
                  </a:lnTo>
                  <a:lnTo>
                    <a:pt x="73" y="0"/>
                  </a:lnTo>
                  <a:lnTo>
                    <a:pt x="69" y="1"/>
                  </a:lnTo>
                  <a:lnTo>
                    <a:pt x="66" y="1"/>
                  </a:lnTo>
                  <a:lnTo>
                    <a:pt x="62" y="3"/>
                  </a:lnTo>
                  <a:lnTo>
                    <a:pt x="60" y="4"/>
                  </a:lnTo>
                  <a:lnTo>
                    <a:pt x="56" y="7"/>
                  </a:lnTo>
                  <a:lnTo>
                    <a:pt x="54" y="8"/>
                  </a:lnTo>
                  <a:lnTo>
                    <a:pt x="52" y="12"/>
                  </a:lnTo>
                  <a:lnTo>
                    <a:pt x="50" y="14"/>
                  </a:lnTo>
                  <a:lnTo>
                    <a:pt x="47" y="13"/>
                  </a:lnTo>
                  <a:lnTo>
                    <a:pt x="45" y="11"/>
                  </a:lnTo>
                  <a:lnTo>
                    <a:pt x="41" y="10"/>
                  </a:lnTo>
                  <a:lnTo>
                    <a:pt x="40" y="8"/>
                  </a:lnTo>
                  <a:lnTo>
                    <a:pt x="36" y="8"/>
                  </a:lnTo>
                  <a:lnTo>
                    <a:pt x="34" y="8"/>
                  </a:lnTo>
                  <a:lnTo>
                    <a:pt x="31" y="8"/>
                  </a:lnTo>
                  <a:lnTo>
                    <a:pt x="29" y="8"/>
                  </a:lnTo>
                  <a:lnTo>
                    <a:pt x="26" y="9"/>
                  </a:lnTo>
                  <a:lnTo>
                    <a:pt x="24" y="11"/>
                  </a:lnTo>
                  <a:lnTo>
                    <a:pt x="22" y="12"/>
                  </a:lnTo>
                  <a:lnTo>
                    <a:pt x="20" y="13"/>
                  </a:lnTo>
                  <a:lnTo>
                    <a:pt x="18" y="16"/>
                  </a:lnTo>
                  <a:lnTo>
                    <a:pt x="17" y="18"/>
                  </a:lnTo>
                  <a:lnTo>
                    <a:pt x="16" y="21"/>
                  </a:lnTo>
                  <a:lnTo>
                    <a:pt x="16" y="22"/>
                  </a:lnTo>
                </a:path>
              </a:pathLst>
            </a:custGeom>
            <a:solidFill>
              <a:srgbClr val="FFFFFF"/>
            </a:solidFill>
            <a:ln w="9207">
              <a:solidFill>
                <a:srgbClr val="000000"/>
              </a:solidFill>
              <a:round/>
              <a:headEnd/>
              <a:tailEnd/>
            </a:ln>
          </p:spPr>
          <p:txBody>
            <a:bodyPr lIns="0" tIns="0" rIns="0" bIns="0"/>
            <a:lstStyle/>
            <a:p>
              <a:endParaRPr lang="en-US"/>
            </a:p>
          </p:txBody>
        </p:sp>
        <p:sp>
          <p:nvSpPr>
            <p:cNvPr id="5371" name="Line 216"/>
            <p:cNvSpPr>
              <a:spLocks noChangeShapeType="1"/>
            </p:cNvSpPr>
            <p:nvPr/>
          </p:nvSpPr>
          <p:spPr bwMode="auto">
            <a:xfrm>
              <a:off x="1179" y="2811"/>
              <a:ext cx="99" cy="6"/>
            </a:xfrm>
            <a:prstGeom prst="line">
              <a:avLst/>
            </a:prstGeom>
            <a:noFill/>
            <a:ln w="18970">
              <a:solidFill>
                <a:srgbClr val="BF4100"/>
              </a:solidFill>
              <a:round/>
              <a:headEnd/>
              <a:tailEnd/>
            </a:ln>
          </p:spPr>
          <p:txBody>
            <a:bodyPr lIns="0" tIns="0" rIns="0" bIns="0"/>
            <a:lstStyle/>
            <a:p>
              <a:endParaRPr lang="en-US"/>
            </a:p>
          </p:txBody>
        </p:sp>
        <p:sp>
          <p:nvSpPr>
            <p:cNvPr id="5372" name="AutoShape 217"/>
            <p:cNvSpPr>
              <a:spLocks noChangeArrowheads="1"/>
            </p:cNvSpPr>
            <p:nvPr/>
          </p:nvSpPr>
          <p:spPr bwMode="auto">
            <a:xfrm flipV="1">
              <a:off x="1495" y="2819"/>
              <a:ext cx="40" cy="10"/>
            </a:xfrm>
            <a:prstGeom prst="roundRect">
              <a:avLst>
                <a:gd name="adj" fmla="val 0"/>
              </a:avLst>
            </a:prstGeom>
            <a:solidFill>
              <a:srgbClr val="C0C0C0"/>
            </a:solidFill>
            <a:ln w="9207">
              <a:solidFill>
                <a:srgbClr val="C0C0C0"/>
              </a:solidFill>
              <a:round/>
              <a:headEnd/>
              <a:tailEnd/>
            </a:ln>
          </p:spPr>
          <p:txBody>
            <a:bodyPr lIns="0" tIns="0" rIns="0" bIns="0"/>
            <a:lstStyle/>
            <a:p>
              <a:endParaRPr lang="en-US" altLang="en-US"/>
            </a:p>
          </p:txBody>
        </p:sp>
        <p:sp>
          <p:nvSpPr>
            <p:cNvPr id="5373" name="Freeform 218"/>
            <p:cNvSpPr>
              <a:spLocks/>
            </p:cNvSpPr>
            <p:nvPr/>
          </p:nvSpPr>
          <p:spPr bwMode="auto">
            <a:xfrm>
              <a:off x="1497" y="2823"/>
              <a:ext cx="6" cy="2"/>
            </a:xfrm>
            <a:custGeom>
              <a:avLst/>
              <a:gdLst>
                <a:gd name="T0" fmla="*/ 0 w 6"/>
                <a:gd name="T1" fmla="*/ 1 h 2"/>
                <a:gd name="T2" fmla="*/ 0 w 6"/>
                <a:gd name="T3" fmla="*/ 1 h 2"/>
                <a:gd name="T4" fmla="*/ 0 w 6"/>
                <a:gd name="T5" fmla="*/ 1 h 2"/>
                <a:gd name="T6" fmla="*/ 0 w 6"/>
                <a:gd name="T7" fmla="*/ 1 h 2"/>
                <a:gd name="T8" fmla="*/ 0 w 6"/>
                <a:gd name="T9" fmla="*/ 1 h 2"/>
                <a:gd name="T10" fmla="*/ 0 w 6"/>
                <a:gd name="T11" fmla="*/ 1 h 2"/>
                <a:gd name="T12" fmla="*/ 0 w 6"/>
                <a:gd name="T13" fmla="*/ 1 h 2"/>
                <a:gd name="T14" fmla="*/ 0 w 6"/>
                <a:gd name="T15" fmla="*/ 1 h 2"/>
                <a:gd name="T16" fmla="*/ 5 w 6"/>
                <a:gd name="T17" fmla="*/ 1 h 2"/>
                <a:gd name="T18" fmla="*/ 5 w 6"/>
                <a:gd name="T19" fmla="*/ 1 h 2"/>
                <a:gd name="T20" fmla="*/ 5 w 6"/>
                <a:gd name="T21" fmla="*/ 1 h 2"/>
                <a:gd name="T22" fmla="*/ 5 w 6"/>
                <a:gd name="T23" fmla="*/ 1 h 2"/>
                <a:gd name="T24" fmla="*/ 5 w 6"/>
                <a:gd name="T25" fmla="*/ 1 h 2"/>
                <a:gd name="T26" fmla="*/ 5 w 6"/>
                <a:gd name="T27" fmla="*/ 1 h 2"/>
                <a:gd name="T28" fmla="*/ 5 w 6"/>
                <a:gd name="T29" fmla="*/ 1 h 2"/>
                <a:gd name="T30" fmla="*/ 5 w 6"/>
                <a:gd name="T31" fmla="*/ 1 h 2"/>
                <a:gd name="T32" fmla="*/ 5 w 6"/>
                <a:gd name="T33" fmla="*/ 0 h 2"/>
                <a:gd name="T34" fmla="*/ 5 w 6"/>
                <a:gd name="T35" fmla="*/ 0 h 2"/>
                <a:gd name="T36" fmla="*/ 5 w 6"/>
                <a:gd name="T37" fmla="*/ 0 h 2"/>
                <a:gd name="T38" fmla="*/ 5 w 6"/>
                <a:gd name="T39" fmla="*/ 0 h 2"/>
                <a:gd name="T40" fmla="*/ 5 w 6"/>
                <a:gd name="T41" fmla="*/ 0 h 2"/>
                <a:gd name="T42" fmla="*/ 5 w 6"/>
                <a:gd name="T43" fmla="*/ 0 h 2"/>
                <a:gd name="T44" fmla="*/ 5 w 6"/>
                <a:gd name="T45" fmla="*/ 0 h 2"/>
                <a:gd name="T46" fmla="*/ 5 w 6"/>
                <a:gd name="T47" fmla="*/ 0 h 2"/>
                <a:gd name="T48" fmla="*/ 5 w 6"/>
                <a:gd name="T49" fmla="*/ 0 h 2"/>
                <a:gd name="T50" fmla="*/ 1 w 6"/>
                <a:gd name="T51" fmla="*/ 0 h 2"/>
                <a:gd name="T52" fmla="*/ 0 w 6"/>
                <a:gd name="T53" fmla="*/ 0 h 2"/>
                <a:gd name="T54" fmla="*/ 0 w 6"/>
                <a:gd name="T55" fmla="*/ 0 h 2"/>
                <a:gd name="T56" fmla="*/ 0 w 6"/>
                <a:gd name="T57" fmla="*/ 0 h 2"/>
                <a:gd name="T58" fmla="*/ 0 w 6"/>
                <a:gd name="T59" fmla="*/ 0 h 2"/>
                <a:gd name="T60" fmla="*/ 0 w 6"/>
                <a:gd name="T61" fmla="*/ 0 h 2"/>
                <a:gd name="T62" fmla="*/ 0 w 6"/>
                <a:gd name="T63" fmla="*/ 0 h 2"/>
                <a:gd name="T64" fmla="*/ 0 w 6"/>
                <a:gd name="T65" fmla="*/ 0 h 2"/>
                <a:gd name="T66" fmla="*/ 0 w 6"/>
                <a:gd name="T67" fmla="*/ 0 h 2"/>
                <a:gd name="T68" fmla="*/ 0 w 6"/>
                <a:gd name="T69" fmla="*/ 0 h 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6"/>
                <a:gd name="T106" fmla="*/ 0 h 2"/>
                <a:gd name="T107" fmla="*/ 6 w 6"/>
                <a:gd name="T108" fmla="*/ 2 h 2"/>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6" h="2">
                  <a:moveTo>
                    <a:pt x="0" y="0"/>
                  </a:moveTo>
                  <a:lnTo>
                    <a:pt x="0" y="1"/>
                  </a:lnTo>
                  <a:lnTo>
                    <a:pt x="5" y="1"/>
                  </a:lnTo>
                  <a:lnTo>
                    <a:pt x="5" y="0"/>
                  </a:lnTo>
                  <a:lnTo>
                    <a:pt x="1" y="0"/>
                  </a:lnTo>
                  <a:lnTo>
                    <a:pt x="0" y="0"/>
                  </a:lnTo>
                </a:path>
              </a:pathLst>
            </a:custGeom>
            <a:solidFill>
              <a:srgbClr val="727272"/>
            </a:solidFill>
            <a:ln w="9525">
              <a:noFill/>
              <a:round/>
              <a:headEnd/>
              <a:tailEnd/>
            </a:ln>
          </p:spPr>
          <p:txBody>
            <a:bodyPr lIns="0" tIns="0" rIns="0" bIns="0"/>
            <a:lstStyle/>
            <a:p>
              <a:endParaRPr lang="en-US"/>
            </a:p>
          </p:txBody>
        </p:sp>
        <p:sp>
          <p:nvSpPr>
            <p:cNvPr id="5374" name="Freeform 219"/>
            <p:cNvSpPr>
              <a:spLocks/>
            </p:cNvSpPr>
            <p:nvPr/>
          </p:nvSpPr>
          <p:spPr bwMode="auto">
            <a:xfrm>
              <a:off x="1511" y="2820"/>
              <a:ext cx="17" cy="8"/>
            </a:xfrm>
            <a:custGeom>
              <a:avLst/>
              <a:gdLst>
                <a:gd name="T0" fmla="*/ 0 w 17"/>
                <a:gd name="T1" fmla="*/ 7 h 8"/>
                <a:gd name="T2" fmla="*/ 0 w 17"/>
                <a:gd name="T3" fmla="*/ 7 h 8"/>
                <a:gd name="T4" fmla="*/ 0 w 17"/>
                <a:gd name="T5" fmla="*/ 7 h 8"/>
                <a:gd name="T6" fmla="*/ 0 w 17"/>
                <a:gd name="T7" fmla="*/ 7 h 8"/>
                <a:gd name="T8" fmla="*/ 0 w 17"/>
                <a:gd name="T9" fmla="*/ 7 h 8"/>
                <a:gd name="T10" fmla="*/ 0 w 17"/>
                <a:gd name="T11" fmla="*/ 7 h 8"/>
                <a:gd name="T12" fmla="*/ 0 w 17"/>
                <a:gd name="T13" fmla="*/ 7 h 8"/>
                <a:gd name="T14" fmla="*/ 0 w 17"/>
                <a:gd name="T15" fmla="*/ 7 h 8"/>
                <a:gd name="T16" fmla="*/ 14 w 17"/>
                <a:gd name="T17" fmla="*/ 7 h 8"/>
                <a:gd name="T18" fmla="*/ 14 w 17"/>
                <a:gd name="T19" fmla="*/ 7 h 8"/>
                <a:gd name="T20" fmla="*/ 14 w 17"/>
                <a:gd name="T21" fmla="*/ 7 h 8"/>
                <a:gd name="T22" fmla="*/ 14 w 17"/>
                <a:gd name="T23" fmla="*/ 7 h 8"/>
                <a:gd name="T24" fmla="*/ 14 w 17"/>
                <a:gd name="T25" fmla="*/ 7 h 8"/>
                <a:gd name="T26" fmla="*/ 14 w 17"/>
                <a:gd name="T27" fmla="*/ 7 h 8"/>
                <a:gd name="T28" fmla="*/ 14 w 17"/>
                <a:gd name="T29" fmla="*/ 7 h 8"/>
                <a:gd name="T30" fmla="*/ 14 w 17"/>
                <a:gd name="T31" fmla="*/ 7 h 8"/>
                <a:gd name="T32" fmla="*/ 16 w 17"/>
                <a:gd name="T33" fmla="*/ 7 h 8"/>
                <a:gd name="T34" fmla="*/ 14 w 17"/>
                <a:gd name="T35" fmla="*/ 1 h 8"/>
                <a:gd name="T36" fmla="*/ 14 w 17"/>
                <a:gd name="T37" fmla="*/ 1 h 8"/>
                <a:gd name="T38" fmla="*/ 14 w 17"/>
                <a:gd name="T39" fmla="*/ 1 h 8"/>
                <a:gd name="T40" fmla="*/ 14 w 17"/>
                <a:gd name="T41" fmla="*/ 1 h 8"/>
                <a:gd name="T42" fmla="*/ 14 w 17"/>
                <a:gd name="T43" fmla="*/ 1 h 8"/>
                <a:gd name="T44" fmla="*/ 14 w 17"/>
                <a:gd name="T45" fmla="*/ 1 h 8"/>
                <a:gd name="T46" fmla="*/ 14 w 17"/>
                <a:gd name="T47" fmla="*/ 1 h 8"/>
                <a:gd name="T48" fmla="*/ 14 w 17"/>
                <a:gd name="T49" fmla="*/ 1 h 8"/>
                <a:gd name="T50" fmla="*/ 2 w 17"/>
                <a:gd name="T51" fmla="*/ 0 h 8"/>
                <a:gd name="T52" fmla="*/ 0 w 17"/>
                <a:gd name="T53" fmla="*/ 1 h 8"/>
                <a:gd name="T54" fmla="*/ 0 w 17"/>
                <a:gd name="T55" fmla="*/ 1 h 8"/>
                <a:gd name="T56" fmla="*/ 0 w 17"/>
                <a:gd name="T57" fmla="*/ 1 h 8"/>
                <a:gd name="T58" fmla="*/ 0 w 17"/>
                <a:gd name="T59" fmla="*/ 1 h 8"/>
                <a:gd name="T60" fmla="*/ 0 w 17"/>
                <a:gd name="T61" fmla="*/ 1 h 8"/>
                <a:gd name="T62" fmla="*/ 0 w 17"/>
                <a:gd name="T63" fmla="*/ 1 h 8"/>
                <a:gd name="T64" fmla="*/ 0 w 17"/>
                <a:gd name="T65" fmla="*/ 1 h 8"/>
                <a:gd name="T66" fmla="*/ 0 w 17"/>
                <a:gd name="T67" fmla="*/ 1 h 8"/>
                <a:gd name="T68" fmla="*/ 0 w 17"/>
                <a:gd name="T69" fmla="*/ 7 h 8"/>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7"/>
                <a:gd name="T106" fmla="*/ 0 h 8"/>
                <a:gd name="T107" fmla="*/ 17 w 17"/>
                <a:gd name="T108" fmla="*/ 8 h 8"/>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7" h="8">
                  <a:moveTo>
                    <a:pt x="0" y="7"/>
                  </a:moveTo>
                  <a:lnTo>
                    <a:pt x="0" y="7"/>
                  </a:lnTo>
                  <a:lnTo>
                    <a:pt x="2" y="7"/>
                  </a:lnTo>
                  <a:lnTo>
                    <a:pt x="14" y="7"/>
                  </a:lnTo>
                  <a:lnTo>
                    <a:pt x="16" y="7"/>
                  </a:lnTo>
                  <a:lnTo>
                    <a:pt x="16" y="1"/>
                  </a:lnTo>
                  <a:lnTo>
                    <a:pt x="14" y="1"/>
                  </a:lnTo>
                  <a:lnTo>
                    <a:pt x="14" y="0"/>
                  </a:lnTo>
                  <a:lnTo>
                    <a:pt x="2" y="0"/>
                  </a:lnTo>
                  <a:lnTo>
                    <a:pt x="0" y="1"/>
                  </a:lnTo>
                  <a:lnTo>
                    <a:pt x="0" y="7"/>
                  </a:lnTo>
                </a:path>
              </a:pathLst>
            </a:custGeom>
            <a:solidFill>
              <a:srgbClr val="808080"/>
            </a:solidFill>
            <a:ln w="9525">
              <a:noFill/>
              <a:round/>
              <a:headEnd/>
              <a:tailEnd/>
            </a:ln>
          </p:spPr>
          <p:txBody>
            <a:bodyPr lIns="0" tIns="0" rIns="0" bIns="0"/>
            <a:lstStyle/>
            <a:p>
              <a:endParaRPr lang="en-US"/>
            </a:p>
          </p:txBody>
        </p:sp>
        <p:sp>
          <p:nvSpPr>
            <p:cNvPr id="5375" name="Freeform 220"/>
            <p:cNvSpPr>
              <a:spLocks/>
            </p:cNvSpPr>
            <p:nvPr/>
          </p:nvSpPr>
          <p:spPr bwMode="auto">
            <a:xfrm>
              <a:off x="1497" y="2787"/>
              <a:ext cx="37" cy="28"/>
            </a:xfrm>
            <a:custGeom>
              <a:avLst/>
              <a:gdLst>
                <a:gd name="T0" fmla="*/ 0 w 37"/>
                <a:gd name="T1" fmla="*/ 27 h 28"/>
                <a:gd name="T2" fmla="*/ 0 w 37"/>
                <a:gd name="T3" fmla="*/ 27 h 28"/>
                <a:gd name="T4" fmla="*/ 0 w 37"/>
                <a:gd name="T5" fmla="*/ 27 h 28"/>
                <a:gd name="T6" fmla="*/ 0 w 37"/>
                <a:gd name="T7" fmla="*/ 27 h 28"/>
                <a:gd name="T8" fmla="*/ 0 w 37"/>
                <a:gd name="T9" fmla="*/ 27 h 28"/>
                <a:gd name="T10" fmla="*/ 0 w 37"/>
                <a:gd name="T11" fmla="*/ 27 h 28"/>
                <a:gd name="T12" fmla="*/ 0 w 37"/>
                <a:gd name="T13" fmla="*/ 27 h 28"/>
                <a:gd name="T14" fmla="*/ 0 w 37"/>
                <a:gd name="T15" fmla="*/ 27 h 28"/>
                <a:gd name="T16" fmla="*/ 35 w 37"/>
                <a:gd name="T17" fmla="*/ 27 h 28"/>
                <a:gd name="T18" fmla="*/ 35 w 37"/>
                <a:gd name="T19" fmla="*/ 27 h 28"/>
                <a:gd name="T20" fmla="*/ 35 w 37"/>
                <a:gd name="T21" fmla="*/ 27 h 28"/>
                <a:gd name="T22" fmla="*/ 35 w 37"/>
                <a:gd name="T23" fmla="*/ 27 h 28"/>
                <a:gd name="T24" fmla="*/ 35 w 37"/>
                <a:gd name="T25" fmla="*/ 27 h 28"/>
                <a:gd name="T26" fmla="*/ 35 w 37"/>
                <a:gd name="T27" fmla="*/ 27 h 28"/>
                <a:gd name="T28" fmla="*/ 35 w 37"/>
                <a:gd name="T29" fmla="*/ 27 h 28"/>
                <a:gd name="T30" fmla="*/ 35 w 37"/>
                <a:gd name="T31" fmla="*/ 27 h 28"/>
                <a:gd name="T32" fmla="*/ 36 w 37"/>
                <a:gd name="T33" fmla="*/ 26 h 28"/>
                <a:gd name="T34" fmla="*/ 35 w 37"/>
                <a:gd name="T35" fmla="*/ 2 h 28"/>
                <a:gd name="T36" fmla="*/ 35 w 37"/>
                <a:gd name="T37" fmla="*/ 2 h 28"/>
                <a:gd name="T38" fmla="*/ 35 w 37"/>
                <a:gd name="T39" fmla="*/ 2 h 28"/>
                <a:gd name="T40" fmla="*/ 35 w 37"/>
                <a:gd name="T41" fmla="*/ 2 h 28"/>
                <a:gd name="T42" fmla="*/ 35 w 37"/>
                <a:gd name="T43" fmla="*/ 1 h 28"/>
                <a:gd name="T44" fmla="*/ 35 w 37"/>
                <a:gd name="T45" fmla="*/ 1 h 28"/>
                <a:gd name="T46" fmla="*/ 35 w 37"/>
                <a:gd name="T47" fmla="*/ 1 h 28"/>
                <a:gd name="T48" fmla="*/ 35 w 37"/>
                <a:gd name="T49" fmla="*/ 1 h 28"/>
                <a:gd name="T50" fmla="*/ 2 w 37"/>
                <a:gd name="T51" fmla="*/ 0 h 28"/>
                <a:gd name="T52" fmla="*/ 0 w 37"/>
                <a:gd name="T53" fmla="*/ 1 h 28"/>
                <a:gd name="T54" fmla="*/ 0 w 37"/>
                <a:gd name="T55" fmla="*/ 1 h 28"/>
                <a:gd name="T56" fmla="*/ 0 w 37"/>
                <a:gd name="T57" fmla="*/ 1 h 28"/>
                <a:gd name="T58" fmla="*/ 0 w 37"/>
                <a:gd name="T59" fmla="*/ 1 h 28"/>
                <a:gd name="T60" fmla="*/ 0 w 37"/>
                <a:gd name="T61" fmla="*/ 2 h 28"/>
                <a:gd name="T62" fmla="*/ 0 w 37"/>
                <a:gd name="T63" fmla="*/ 2 h 28"/>
                <a:gd name="T64" fmla="*/ 0 w 37"/>
                <a:gd name="T65" fmla="*/ 2 h 28"/>
                <a:gd name="T66" fmla="*/ 0 w 37"/>
                <a:gd name="T67" fmla="*/ 2 h 28"/>
                <a:gd name="T68" fmla="*/ 0 w 37"/>
                <a:gd name="T69" fmla="*/ 26 h 28"/>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7"/>
                <a:gd name="T106" fmla="*/ 0 h 28"/>
                <a:gd name="T107" fmla="*/ 37 w 37"/>
                <a:gd name="T108" fmla="*/ 28 h 28"/>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7" h="28">
                  <a:moveTo>
                    <a:pt x="0" y="26"/>
                  </a:moveTo>
                  <a:lnTo>
                    <a:pt x="0" y="27"/>
                  </a:lnTo>
                  <a:lnTo>
                    <a:pt x="2" y="27"/>
                  </a:lnTo>
                  <a:lnTo>
                    <a:pt x="35" y="27"/>
                  </a:lnTo>
                  <a:lnTo>
                    <a:pt x="36" y="26"/>
                  </a:lnTo>
                  <a:lnTo>
                    <a:pt x="36" y="2"/>
                  </a:lnTo>
                  <a:lnTo>
                    <a:pt x="35" y="2"/>
                  </a:lnTo>
                  <a:lnTo>
                    <a:pt x="35" y="1"/>
                  </a:lnTo>
                  <a:lnTo>
                    <a:pt x="35" y="0"/>
                  </a:lnTo>
                  <a:lnTo>
                    <a:pt x="2" y="0"/>
                  </a:lnTo>
                  <a:lnTo>
                    <a:pt x="0" y="1"/>
                  </a:lnTo>
                  <a:lnTo>
                    <a:pt x="0" y="2"/>
                  </a:lnTo>
                  <a:lnTo>
                    <a:pt x="0" y="26"/>
                  </a:lnTo>
                </a:path>
              </a:pathLst>
            </a:custGeom>
            <a:solidFill>
              <a:srgbClr val="C0C0C0"/>
            </a:solidFill>
            <a:ln w="9525">
              <a:noFill/>
              <a:round/>
              <a:headEnd/>
              <a:tailEnd/>
            </a:ln>
          </p:spPr>
          <p:txBody>
            <a:bodyPr lIns="0" tIns="0" rIns="0" bIns="0"/>
            <a:lstStyle/>
            <a:p>
              <a:endParaRPr lang="en-US"/>
            </a:p>
          </p:txBody>
        </p:sp>
        <p:sp>
          <p:nvSpPr>
            <p:cNvPr id="5376" name="Freeform 221"/>
            <p:cNvSpPr>
              <a:spLocks/>
            </p:cNvSpPr>
            <p:nvPr/>
          </p:nvSpPr>
          <p:spPr bwMode="auto">
            <a:xfrm>
              <a:off x="1500" y="2790"/>
              <a:ext cx="32" cy="22"/>
            </a:xfrm>
            <a:custGeom>
              <a:avLst/>
              <a:gdLst>
                <a:gd name="T0" fmla="*/ 0 w 32"/>
                <a:gd name="T1" fmla="*/ 21 h 22"/>
                <a:gd name="T2" fmla="*/ 0 w 32"/>
                <a:gd name="T3" fmla="*/ 21 h 22"/>
                <a:gd name="T4" fmla="*/ 0 w 32"/>
                <a:gd name="T5" fmla="*/ 21 h 22"/>
                <a:gd name="T6" fmla="*/ 0 w 32"/>
                <a:gd name="T7" fmla="*/ 21 h 22"/>
                <a:gd name="T8" fmla="*/ 0 w 32"/>
                <a:gd name="T9" fmla="*/ 21 h 22"/>
                <a:gd name="T10" fmla="*/ 0 w 32"/>
                <a:gd name="T11" fmla="*/ 21 h 22"/>
                <a:gd name="T12" fmla="*/ 0 w 32"/>
                <a:gd name="T13" fmla="*/ 21 h 22"/>
                <a:gd name="T14" fmla="*/ 0 w 32"/>
                <a:gd name="T15" fmla="*/ 21 h 22"/>
                <a:gd name="T16" fmla="*/ 29 w 32"/>
                <a:gd name="T17" fmla="*/ 21 h 22"/>
                <a:gd name="T18" fmla="*/ 29 w 32"/>
                <a:gd name="T19" fmla="*/ 21 h 22"/>
                <a:gd name="T20" fmla="*/ 29 w 32"/>
                <a:gd name="T21" fmla="*/ 21 h 22"/>
                <a:gd name="T22" fmla="*/ 29 w 32"/>
                <a:gd name="T23" fmla="*/ 21 h 22"/>
                <a:gd name="T24" fmla="*/ 30 w 32"/>
                <a:gd name="T25" fmla="*/ 21 h 22"/>
                <a:gd name="T26" fmla="*/ 30 w 32"/>
                <a:gd name="T27" fmla="*/ 21 h 22"/>
                <a:gd name="T28" fmla="*/ 30 w 32"/>
                <a:gd name="T29" fmla="*/ 21 h 22"/>
                <a:gd name="T30" fmla="*/ 30 w 32"/>
                <a:gd name="T31" fmla="*/ 21 h 22"/>
                <a:gd name="T32" fmla="*/ 31 w 32"/>
                <a:gd name="T33" fmla="*/ 20 h 22"/>
                <a:gd name="T34" fmla="*/ 30 w 32"/>
                <a:gd name="T35" fmla="*/ 1 h 22"/>
                <a:gd name="T36" fmla="*/ 30 w 32"/>
                <a:gd name="T37" fmla="*/ 1 h 22"/>
                <a:gd name="T38" fmla="*/ 30 w 32"/>
                <a:gd name="T39" fmla="*/ 1 h 22"/>
                <a:gd name="T40" fmla="*/ 30 w 32"/>
                <a:gd name="T41" fmla="*/ 1 h 22"/>
                <a:gd name="T42" fmla="*/ 29 w 32"/>
                <a:gd name="T43" fmla="*/ 1 h 22"/>
                <a:gd name="T44" fmla="*/ 29 w 32"/>
                <a:gd name="T45" fmla="*/ 1 h 22"/>
                <a:gd name="T46" fmla="*/ 29 w 32"/>
                <a:gd name="T47" fmla="*/ 1 h 22"/>
                <a:gd name="T48" fmla="*/ 29 w 32"/>
                <a:gd name="T49" fmla="*/ 1 h 22"/>
                <a:gd name="T50" fmla="*/ 1 w 32"/>
                <a:gd name="T51" fmla="*/ 0 h 22"/>
                <a:gd name="T52" fmla="*/ 0 w 32"/>
                <a:gd name="T53" fmla="*/ 1 h 22"/>
                <a:gd name="T54" fmla="*/ 0 w 32"/>
                <a:gd name="T55" fmla="*/ 1 h 22"/>
                <a:gd name="T56" fmla="*/ 0 w 32"/>
                <a:gd name="T57" fmla="*/ 1 h 22"/>
                <a:gd name="T58" fmla="*/ 0 w 32"/>
                <a:gd name="T59" fmla="*/ 1 h 22"/>
                <a:gd name="T60" fmla="*/ 0 w 32"/>
                <a:gd name="T61" fmla="*/ 1 h 22"/>
                <a:gd name="T62" fmla="*/ 0 w 32"/>
                <a:gd name="T63" fmla="*/ 1 h 22"/>
                <a:gd name="T64" fmla="*/ 0 w 32"/>
                <a:gd name="T65" fmla="*/ 1 h 22"/>
                <a:gd name="T66" fmla="*/ 0 w 32"/>
                <a:gd name="T67" fmla="*/ 1 h 22"/>
                <a:gd name="T68" fmla="*/ 0 w 32"/>
                <a:gd name="T69" fmla="*/ 20 h 2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2"/>
                <a:gd name="T106" fmla="*/ 0 h 22"/>
                <a:gd name="T107" fmla="*/ 32 w 32"/>
                <a:gd name="T108" fmla="*/ 22 h 22"/>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2" h="22">
                  <a:moveTo>
                    <a:pt x="0" y="20"/>
                  </a:moveTo>
                  <a:lnTo>
                    <a:pt x="0" y="21"/>
                  </a:lnTo>
                  <a:lnTo>
                    <a:pt x="1" y="21"/>
                  </a:lnTo>
                  <a:lnTo>
                    <a:pt x="29" y="21"/>
                  </a:lnTo>
                  <a:lnTo>
                    <a:pt x="30" y="21"/>
                  </a:lnTo>
                  <a:lnTo>
                    <a:pt x="31" y="20"/>
                  </a:lnTo>
                  <a:lnTo>
                    <a:pt x="31" y="1"/>
                  </a:lnTo>
                  <a:lnTo>
                    <a:pt x="30" y="1"/>
                  </a:lnTo>
                  <a:lnTo>
                    <a:pt x="29" y="1"/>
                  </a:lnTo>
                  <a:lnTo>
                    <a:pt x="29" y="0"/>
                  </a:lnTo>
                  <a:lnTo>
                    <a:pt x="1" y="0"/>
                  </a:lnTo>
                  <a:lnTo>
                    <a:pt x="0" y="1"/>
                  </a:lnTo>
                  <a:lnTo>
                    <a:pt x="0" y="20"/>
                  </a:lnTo>
                </a:path>
              </a:pathLst>
            </a:custGeom>
            <a:solidFill>
              <a:srgbClr val="808080"/>
            </a:solidFill>
            <a:ln w="9525">
              <a:noFill/>
              <a:round/>
              <a:headEnd/>
              <a:tailEnd/>
            </a:ln>
          </p:spPr>
          <p:txBody>
            <a:bodyPr lIns="0" tIns="0" rIns="0" bIns="0"/>
            <a:lstStyle/>
            <a:p>
              <a:endParaRPr lang="en-US"/>
            </a:p>
          </p:txBody>
        </p:sp>
        <p:sp>
          <p:nvSpPr>
            <p:cNvPr id="5377" name="Freeform 222"/>
            <p:cNvSpPr>
              <a:spLocks/>
            </p:cNvSpPr>
            <p:nvPr/>
          </p:nvSpPr>
          <p:spPr bwMode="auto">
            <a:xfrm>
              <a:off x="1500" y="2791"/>
              <a:ext cx="30" cy="20"/>
            </a:xfrm>
            <a:custGeom>
              <a:avLst/>
              <a:gdLst>
                <a:gd name="T0" fmla="*/ 0 w 30"/>
                <a:gd name="T1" fmla="*/ 19 h 20"/>
                <a:gd name="T2" fmla="*/ 0 w 30"/>
                <a:gd name="T3" fmla="*/ 19 h 20"/>
                <a:gd name="T4" fmla="*/ 0 w 30"/>
                <a:gd name="T5" fmla="*/ 19 h 20"/>
                <a:gd name="T6" fmla="*/ 0 w 30"/>
                <a:gd name="T7" fmla="*/ 19 h 20"/>
                <a:gd name="T8" fmla="*/ 0 w 30"/>
                <a:gd name="T9" fmla="*/ 19 h 20"/>
                <a:gd name="T10" fmla="*/ 0 w 30"/>
                <a:gd name="T11" fmla="*/ 19 h 20"/>
                <a:gd name="T12" fmla="*/ 0 w 30"/>
                <a:gd name="T13" fmla="*/ 19 h 20"/>
                <a:gd name="T14" fmla="*/ 0 w 30"/>
                <a:gd name="T15" fmla="*/ 19 h 20"/>
                <a:gd name="T16" fmla="*/ 29 w 30"/>
                <a:gd name="T17" fmla="*/ 19 h 20"/>
                <a:gd name="T18" fmla="*/ 29 w 30"/>
                <a:gd name="T19" fmla="*/ 19 h 20"/>
                <a:gd name="T20" fmla="*/ 29 w 30"/>
                <a:gd name="T21" fmla="*/ 19 h 20"/>
                <a:gd name="T22" fmla="*/ 29 w 30"/>
                <a:gd name="T23" fmla="*/ 19 h 20"/>
                <a:gd name="T24" fmla="*/ 29 w 30"/>
                <a:gd name="T25" fmla="*/ 19 h 20"/>
                <a:gd name="T26" fmla="*/ 29 w 30"/>
                <a:gd name="T27" fmla="*/ 19 h 20"/>
                <a:gd name="T28" fmla="*/ 29 w 30"/>
                <a:gd name="T29" fmla="*/ 19 h 20"/>
                <a:gd name="T30" fmla="*/ 29 w 30"/>
                <a:gd name="T31" fmla="*/ 19 h 20"/>
                <a:gd name="T32" fmla="*/ 29 w 30"/>
                <a:gd name="T33" fmla="*/ 18 h 20"/>
                <a:gd name="T34" fmla="*/ 29 w 30"/>
                <a:gd name="T35" fmla="*/ 1 h 20"/>
                <a:gd name="T36" fmla="*/ 29 w 30"/>
                <a:gd name="T37" fmla="*/ 1 h 20"/>
                <a:gd name="T38" fmla="*/ 29 w 30"/>
                <a:gd name="T39" fmla="*/ 1 h 20"/>
                <a:gd name="T40" fmla="*/ 29 w 30"/>
                <a:gd name="T41" fmla="*/ 1 h 20"/>
                <a:gd name="T42" fmla="*/ 29 w 30"/>
                <a:gd name="T43" fmla="*/ 0 h 20"/>
                <a:gd name="T44" fmla="*/ 29 w 30"/>
                <a:gd name="T45" fmla="*/ 0 h 20"/>
                <a:gd name="T46" fmla="*/ 29 w 30"/>
                <a:gd name="T47" fmla="*/ 0 h 20"/>
                <a:gd name="T48" fmla="*/ 29 w 30"/>
                <a:gd name="T49" fmla="*/ 0 h 20"/>
                <a:gd name="T50" fmla="*/ 2 w 30"/>
                <a:gd name="T51" fmla="*/ 0 h 20"/>
                <a:gd name="T52" fmla="*/ 1 w 30"/>
                <a:gd name="T53" fmla="*/ 0 h 20"/>
                <a:gd name="T54" fmla="*/ 1 w 30"/>
                <a:gd name="T55" fmla="*/ 0 h 20"/>
                <a:gd name="T56" fmla="*/ 0 w 30"/>
                <a:gd name="T57" fmla="*/ 0 h 20"/>
                <a:gd name="T58" fmla="*/ 0 w 30"/>
                <a:gd name="T59" fmla="*/ 0 h 20"/>
                <a:gd name="T60" fmla="*/ 0 w 30"/>
                <a:gd name="T61" fmla="*/ 1 h 20"/>
                <a:gd name="T62" fmla="*/ 0 w 30"/>
                <a:gd name="T63" fmla="*/ 1 h 20"/>
                <a:gd name="T64" fmla="*/ 0 w 30"/>
                <a:gd name="T65" fmla="*/ 1 h 20"/>
                <a:gd name="T66" fmla="*/ 0 w 30"/>
                <a:gd name="T67" fmla="*/ 1 h 20"/>
                <a:gd name="T68" fmla="*/ 0 w 30"/>
                <a:gd name="T69" fmla="*/ 18 h 2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0"/>
                <a:gd name="T106" fmla="*/ 0 h 20"/>
                <a:gd name="T107" fmla="*/ 30 w 30"/>
                <a:gd name="T108" fmla="*/ 20 h 2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0" h="20">
                  <a:moveTo>
                    <a:pt x="0" y="18"/>
                  </a:moveTo>
                  <a:lnTo>
                    <a:pt x="0" y="19"/>
                  </a:lnTo>
                  <a:lnTo>
                    <a:pt x="2" y="19"/>
                  </a:lnTo>
                  <a:lnTo>
                    <a:pt x="29" y="19"/>
                  </a:lnTo>
                  <a:lnTo>
                    <a:pt x="29" y="18"/>
                  </a:lnTo>
                  <a:lnTo>
                    <a:pt x="29" y="1"/>
                  </a:lnTo>
                  <a:lnTo>
                    <a:pt x="29" y="0"/>
                  </a:lnTo>
                  <a:lnTo>
                    <a:pt x="2" y="0"/>
                  </a:lnTo>
                  <a:lnTo>
                    <a:pt x="1" y="0"/>
                  </a:lnTo>
                  <a:lnTo>
                    <a:pt x="0" y="0"/>
                  </a:lnTo>
                  <a:lnTo>
                    <a:pt x="0" y="1"/>
                  </a:lnTo>
                  <a:lnTo>
                    <a:pt x="0" y="18"/>
                  </a:lnTo>
                </a:path>
              </a:pathLst>
            </a:custGeom>
            <a:solidFill>
              <a:srgbClr val="000000"/>
            </a:solidFill>
            <a:ln w="9525">
              <a:noFill/>
              <a:round/>
              <a:headEnd/>
              <a:tailEnd/>
            </a:ln>
          </p:spPr>
          <p:txBody>
            <a:bodyPr lIns="0" tIns="0" rIns="0" bIns="0"/>
            <a:lstStyle/>
            <a:p>
              <a:endParaRPr lang="en-US"/>
            </a:p>
          </p:txBody>
        </p:sp>
        <p:sp>
          <p:nvSpPr>
            <p:cNvPr id="5378" name="AutoShape 223"/>
            <p:cNvSpPr>
              <a:spLocks noChangeArrowheads="1"/>
            </p:cNvSpPr>
            <p:nvPr/>
          </p:nvSpPr>
          <p:spPr bwMode="auto">
            <a:xfrm flipV="1">
              <a:off x="1495" y="2820"/>
              <a:ext cx="16" cy="1"/>
            </a:xfrm>
            <a:prstGeom prst="roundRect">
              <a:avLst>
                <a:gd name="adj" fmla="val 0"/>
              </a:avLst>
            </a:prstGeom>
            <a:solidFill>
              <a:srgbClr val="000000"/>
            </a:solidFill>
            <a:ln w="9207">
              <a:solidFill>
                <a:srgbClr val="000000"/>
              </a:solidFill>
              <a:round/>
              <a:headEnd/>
              <a:tailEnd/>
            </a:ln>
          </p:spPr>
          <p:txBody>
            <a:bodyPr lIns="0" tIns="0" rIns="0" bIns="0"/>
            <a:lstStyle/>
            <a:p>
              <a:endParaRPr lang="en-US" altLang="en-US"/>
            </a:p>
          </p:txBody>
        </p:sp>
        <p:sp>
          <p:nvSpPr>
            <p:cNvPr id="5379" name="AutoShape 224"/>
            <p:cNvSpPr>
              <a:spLocks noChangeArrowheads="1"/>
            </p:cNvSpPr>
            <p:nvPr/>
          </p:nvSpPr>
          <p:spPr bwMode="auto">
            <a:xfrm flipV="1">
              <a:off x="1495" y="2827"/>
              <a:ext cx="16" cy="0"/>
            </a:xfrm>
            <a:prstGeom prst="roundRect">
              <a:avLst>
                <a:gd name="adj" fmla="val 0"/>
              </a:avLst>
            </a:prstGeom>
            <a:solidFill>
              <a:srgbClr val="000000"/>
            </a:solidFill>
            <a:ln w="9207">
              <a:solidFill>
                <a:srgbClr val="000000"/>
              </a:solidFill>
              <a:round/>
              <a:headEnd/>
              <a:tailEnd/>
            </a:ln>
          </p:spPr>
          <p:txBody>
            <a:bodyPr lIns="0" tIns="0" rIns="0" bIns="0"/>
            <a:lstStyle/>
            <a:p>
              <a:endParaRPr lang="en-US" altLang="en-US"/>
            </a:p>
          </p:txBody>
        </p:sp>
        <p:sp>
          <p:nvSpPr>
            <p:cNvPr id="5380" name="AutoShape 225"/>
            <p:cNvSpPr>
              <a:spLocks noChangeArrowheads="1"/>
            </p:cNvSpPr>
            <p:nvPr/>
          </p:nvSpPr>
          <p:spPr bwMode="auto">
            <a:xfrm flipV="1">
              <a:off x="1527" y="2820"/>
              <a:ext cx="8" cy="0"/>
            </a:xfrm>
            <a:prstGeom prst="roundRect">
              <a:avLst>
                <a:gd name="adj" fmla="val 0"/>
              </a:avLst>
            </a:prstGeom>
            <a:solidFill>
              <a:srgbClr val="000000"/>
            </a:solidFill>
            <a:ln w="9207">
              <a:solidFill>
                <a:srgbClr val="000000"/>
              </a:solidFill>
              <a:round/>
              <a:headEnd/>
              <a:tailEnd/>
            </a:ln>
          </p:spPr>
          <p:txBody>
            <a:bodyPr lIns="0" tIns="0" rIns="0" bIns="0"/>
            <a:lstStyle/>
            <a:p>
              <a:endParaRPr lang="en-US" altLang="en-US"/>
            </a:p>
          </p:txBody>
        </p:sp>
        <p:sp>
          <p:nvSpPr>
            <p:cNvPr id="5381" name="AutoShape 226"/>
            <p:cNvSpPr>
              <a:spLocks noChangeArrowheads="1"/>
            </p:cNvSpPr>
            <p:nvPr/>
          </p:nvSpPr>
          <p:spPr bwMode="auto">
            <a:xfrm flipV="1">
              <a:off x="1527" y="2827"/>
              <a:ext cx="8" cy="0"/>
            </a:xfrm>
            <a:prstGeom prst="roundRect">
              <a:avLst>
                <a:gd name="adj" fmla="val 0"/>
              </a:avLst>
            </a:prstGeom>
            <a:solidFill>
              <a:srgbClr val="000000"/>
            </a:solidFill>
            <a:ln w="9207">
              <a:solidFill>
                <a:srgbClr val="000000"/>
              </a:solidFill>
              <a:round/>
              <a:headEnd/>
              <a:tailEnd/>
            </a:ln>
          </p:spPr>
          <p:txBody>
            <a:bodyPr lIns="0" tIns="0" rIns="0" bIns="0"/>
            <a:lstStyle/>
            <a:p>
              <a:endParaRPr lang="en-US" altLang="en-US"/>
            </a:p>
          </p:txBody>
        </p:sp>
        <p:sp>
          <p:nvSpPr>
            <p:cNvPr id="5382" name="AutoShape 227"/>
            <p:cNvSpPr>
              <a:spLocks noChangeArrowheads="1"/>
            </p:cNvSpPr>
            <p:nvPr/>
          </p:nvSpPr>
          <p:spPr bwMode="auto">
            <a:xfrm>
              <a:off x="1513" y="2821"/>
              <a:ext cx="13" cy="0"/>
            </a:xfrm>
            <a:prstGeom prst="roundRect">
              <a:avLst>
                <a:gd name="adj" fmla="val 0"/>
              </a:avLst>
            </a:prstGeom>
            <a:solidFill>
              <a:srgbClr val="404040"/>
            </a:solidFill>
            <a:ln w="9207">
              <a:solidFill>
                <a:srgbClr val="404040"/>
              </a:solidFill>
              <a:round/>
              <a:headEnd/>
              <a:tailEnd/>
            </a:ln>
          </p:spPr>
          <p:txBody>
            <a:bodyPr lIns="0" tIns="0" rIns="0" bIns="0"/>
            <a:lstStyle/>
            <a:p>
              <a:endParaRPr lang="en-US" altLang="en-US"/>
            </a:p>
          </p:txBody>
        </p:sp>
        <p:sp>
          <p:nvSpPr>
            <p:cNvPr id="5383" name="AutoShape 228"/>
            <p:cNvSpPr>
              <a:spLocks noChangeArrowheads="1"/>
            </p:cNvSpPr>
            <p:nvPr/>
          </p:nvSpPr>
          <p:spPr bwMode="auto">
            <a:xfrm>
              <a:off x="1515" y="2823"/>
              <a:ext cx="8" cy="0"/>
            </a:xfrm>
            <a:prstGeom prst="roundRect">
              <a:avLst>
                <a:gd name="adj" fmla="val 0"/>
              </a:avLst>
            </a:prstGeom>
            <a:solidFill>
              <a:srgbClr val="404040"/>
            </a:solidFill>
            <a:ln w="9207">
              <a:solidFill>
                <a:srgbClr val="404040"/>
              </a:solidFill>
              <a:round/>
              <a:headEnd/>
              <a:tailEnd/>
            </a:ln>
          </p:spPr>
          <p:txBody>
            <a:bodyPr lIns="0" tIns="0" rIns="0" bIns="0"/>
            <a:lstStyle/>
            <a:p>
              <a:endParaRPr lang="en-US" altLang="en-US"/>
            </a:p>
          </p:txBody>
        </p:sp>
        <p:sp>
          <p:nvSpPr>
            <p:cNvPr id="5384" name="Line 229"/>
            <p:cNvSpPr>
              <a:spLocks noChangeShapeType="1"/>
            </p:cNvSpPr>
            <p:nvPr/>
          </p:nvSpPr>
          <p:spPr bwMode="auto">
            <a:xfrm>
              <a:off x="1511" y="2823"/>
              <a:ext cx="16" cy="0"/>
            </a:xfrm>
            <a:prstGeom prst="line">
              <a:avLst/>
            </a:prstGeom>
            <a:noFill/>
            <a:ln w="9207">
              <a:solidFill>
                <a:srgbClr val="000000"/>
              </a:solidFill>
              <a:round/>
              <a:headEnd/>
              <a:tailEnd/>
            </a:ln>
          </p:spPr>
          <p:txBody>
            <a:bodyPr lIns="0" tIns="0" rIns="0" bIns="0"/>
            <a:lstStyle/>
            <a:p>
              <a:endParaRPr lang="en-US"/>
            </a:p>
          </p:txBody>
        </p:sp>
        <p:sp>
          <p:nvSpPr>
            <p:cNvPr id="5385" name="Line 230"/>
            <p:cNvSpPr>
              <a:spLocks noChangeShapeType="1"/>
            </p:cNvSpPr>
            <p:nvPr/>
          </p:nvSpPr>
          <p:spPr bwMode="auto">
            <a:xfrm>
              <a:off x="1511" y="2824"/>
              <a:ext cx="16" cy="0"/>
            </a:xfrm>
            <a:prstGeom prst="line">
              <a:avLst/>
            </a:prstGeom>
            <a:noFill/>
            <a:ln w="9207">
              <a:solidFill>
                <a:srgbClr val="000000"/>
              </a:solidFill>
              <a:round/>
              <a:headEnd/>
              <a:tailEnd/>
            </a:ln>
          </p:spPr>
          <p:txBody>
            <a:bodyPr lIns="0" tIns="0" rIns="0" bIns="0"/>
            <a:lstStyle/>
            <a:p>
              <a:endParaRPr lang="en-US"/>
            </a:p>
          </p:txBody>
        </p:sp>
        <p:sp>
          <p:nvSpPr>
            <p:cNvPr id="5386" name="AutoShape 231"/>
            <p:cNvSpPr>
              <a:spLocks noChangeArrowheads="1"/>
            </p:cNvSpPr>
            <p:nvPr/>
          </p:nvSpPr>
          <p:spPr bwMode="auto">
            <a:xfrm flipV="1">
              <a:off x="1529" y="2822"/>
              <a:ext cx="4" cy="2"/>
            </a:xfrm>
            <a:prstGeom prst="roundRect">
              <a:avLst>
                <a:gd name="adj" fmla="val 0"/>
              </a:avLst>
            </a:prstGeom>
            <a:solidFill>
              <a:srgbClr val="404040"/>
            </a:solidFill>
            <a:ln w="9207">
              <a:solidFill>
                <a:srgbClr val="404040"/>
              </a:solidFill>
              <a:round/>
              <a:headEnd/>
              <a:tailEnd/>
            </a:ln>
          </p:spPr>
          <p:txBody>
            <a:bodyPr lIns="0" tIns="0" rIns="0" bIns="0"/>
            <a:lstStyle/>
            <a:p>
              <a:endParaRPr lang="en-US" altLang="en-US"/>
            </a:p>
          </p:txBody>
        </p:sp>
        <p:sp>
          <p:nvSpPr>
            <p:cNvPr id="5387" name="Freeform 232"/>
            <p:cNvSpPr>
              <a:spLocks/>
            </p:cNvSpPr>
            <p:nvPr/>
          </p:nvSpPr>
          <p:spPr bwMode="auto">
            <a:xfrm>
              <a:off x="1487" y="2831"/>
              <a:ext cx="55" cy="11"/>
            </a:xfrm>
            <a:custGeom>
              <a:avLst/>
              <a:gdLst>
                <a:gd name="T0" fmla="*/ 7 w 55"/>
                <a:gd name="T1" fmla="*/ 0 h 11"/>
                <a:gd name="T2" fmla="*/ 7 w 55"/>
                <a:gd name="T3" fmla="*/ 0 h 11"/>
                <a:gd name="T4" fmla="*/ 50 w 55"/>
                <a:gd name="T5" fmla="*/ 0 h 11"/>
                <a:gd name="T6" fmla="*/ 54 w 55"/>
                <a:gd name="T7" fmla="*/ 10 h 11"/>
                <a:gd name="T8" fmla="*/ 0 w 55"/>
                <a:gd name="T9" fmla="*/ 10 h 11"/>
                <a:gd name="T10" fmla="*/ 7 w 55"/>
                <a:gd name="T11" fmla="*/ 0 h 11"/>
                <a:gd name="T12" fmla="*/ 7 w 55"/>
                <a:gd name="T13" fmla="*/ 0 h 11"/>
                <a:gd name="T14" fmla="*/ 0 60000 65536"/>
                <a:gd name="T15" fmla="*/ 0 60000 65536"/>
                <a:gd name="T16" fmla="*/ 0 60000 65536"/>
                <a:gd name="T17" fmla="*/ 0 60000 65536"/>
                <a:gd name="T18" fmla="*/ 0 60000 65536"/>
                <a:gd name="T19" fmla="*/ 0 60000 65536"/>
                <a:gd name="T20" fmla="*/ 0 60000 65536"/>
                <a:gd name="T21" fmla="*/ 0 w 55"/>
                <a:gd name="T22" fmla="*/ 0 h 11"/>
                <a:gd name="T23" fmla="*/ 55 w 55"/>
                <a:gd name="T24" fmla="*/ 11 h 1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5" h="11">
                  <a:moveTo>
                    <a:pt x="7" y="0"/>
                  </a:moveTo>
                  <a:lnTo>
                    <a:pt x="7" y="0"/>
                  </a:lnTo>
                  <a:lnTo>
                    <a:pt x="50" y="0"/>
                  </a:lnTo>
                  <a:lnTo>
                    <a:pt x="54" y="10"/>
                  </a:lnTo>
                  <a:lnTo>
                    <a:pt x="0" y="10"/>
                  </a:lnTo>
                  <a:lnTo>
                    <a:pt x="7" y="0"/>
                  </a:lnTo>
                </a:path>
              </a:pathLst>
            </a:custGeom>
            <a:solidFill>
              <a:srgbClr val="C0C0C0"/>
            </a:solidFill>
            <a:ln w="9207">
              <a:solidFill>
                <a:srgbClr val="C0C0C0"/>
              </a:solidFill>
              <a:round/>
              <a:headEnd/>
              <a:tailEnd/>
            </a:ln>
          </p:spPr>
          <p:txBody>
            <a:bodyPr lIns="0" tIns="0" rIns="0" bIns="0"/>
            <a:lstStyle/>
            <a:p>
              <a:endParaRPr lang="en-US"/>
            </a:p>
          </p:txBody>
        </p:sp>
        <p:sp>
          <p:nvSpPr>
            <p:cNvPr id="5388" name="Freeform 233"/>
            <p:cNvSpPr>
              <a:spLocks/>
            </p:cNvSpPr>
            <p:nvPr/>
          </p:nvSpPr>
          <p:spPr bwMode="auto">
            <a:xfrm>
              <a:off x="1487" y="2841"/>
              <a:ext cx="55" cy="1"/>
            </a:xfrm>
            <a:custGeom>
              <a:avLst/>
              <a:gdLst>
                <a:gd name="T0" fmla="*/ 0 w 55"/>
                <a:gd name="T1" fmla="*/ 0 h 1"/>
                <a:gd name="T2" fmla="*/ 54 w 55"/>
                <a:gd name="T3" fmla="*/ 0 h 1"/>
                <a:gd name="T4" fmla="*/ 53 w 55"/>
                <a:gd name="T5" fmla="*/ 0 h 1"/>
                <a:gd name="T6" fmla="*/ 3 w 55"/>
                <a:gd name="T7" fmla="*/ 0 h 1"/>
                <a:gd name="T8" fmla="*/ 0 w 55"/>
                <a:gd name="T9" fmla="*/ 0 h 1"/>
                <a:gd name="T10" fmla="*/ 0 w 55"/>
                <a:gd name="T11" fmla="*/ 0 h 1"/>
                <a:gd name="T12" fmla="*/ 0 60000 65536"/>
                <a:gd name="T13" fmla="*/ 0 60000 65536"/>
                <a:gd name="T14" fmla="*/ 0 60000 65536"/>
                <a:gd name="T15" fmla="*/ 0 60000 65536"/>
                <a:gd name="T16" fmla="*/ 0 60000 65536"/>
                <a:gd name="T17" fmla="*/ 0 60000 65536"/>
                <a:gd name="T18" fmla="*/ 0 w 55"/>
                <a:gd name="T19" fmla="*/ 0 h 1"/>
                <a:gd name="T20" fmla="*/ 55 w 55"/>
                <a:gd name="T21" fmla="*/ 1 h 1"/>
              </a:gdLst>
              <a:ahLst/>
              <a:cxnLst>
                <a:cxn ang="T12">
                  <a:pos x="T0" y="T1"/>
                </a:cxn>
                <a:cxn ang="T13">
                  <a:pos x="T2" y="T3"/>
                </a:cxn>
                <a:cxn ang="T14">
                  <a:pos x="T4" y="T5"/>
                </a:cxn>
                <a:cxn ang="T15">
                  <a:pos x="T6" y="T7"/>
                </a:cxn>
                <a:cxn ang="T16">
                  <a:pos x="T8" y="T9"/>
                </a:cxn>
                <a:cxn ang="T17">
                  <a:pos x="T10" y="T11"/>
                </a:cxn>
              </a:cxnLst>
              <a:rect l="T18" t="T19" r="T20" b="T21"/>
              <a:pathLst>
                <a:path w="55" h="1">
                  <a:moveTo>
                    <a:pt x="0" y="0"/>
                  </a:moveTo>
                  <a:lnTo>
                    <a:pt x="54" y="0"/>
                  </a:lnTo>
                  <a:lnTo>
                    <a:pt x="53" y="0"/>
                  </a:lnTo>
                  <a:lnTo>
                    <a:pt x="3" y="0"/>
                  </a:lnTo>
                  <a:lnTo>
                    <a:pt x="0" y="0"/>
                  </a:lnTo>
                </a:path>
              </a:pathLst>
            </a:custGeom>
            <a:solidFill>
              <a:srgbClr val="808080"/>
            </a:solidFill>
            <a:ln w="9525">
              <a:noFill/>
              <a:round/>
              <a:headEnd/>
              <a:tailEnd/>
            </a:ln>
          </p:spPr>
          <p:txBody>
            <a:bodyPr lIns="0" tIns="0" rIns="0" bIns="0"/>
            <a:lstStyle/>
            <a:p>
              <a:endParaRPr lang="en-US"/>
            </a:p>
          </p:txBody>
        </p:sp>
        <p:sp>
          <p:nvSpPr>
            <p:cNvPr id="5389" name="Freeform 234"/>
            <p:cNvSpPr>
              <a:spLocks/>
            </p:cNvSpPr>
            <p:nvPr/>
          </p:nvSpPr>
          <p:spPr bwMode="auto">
            <a:xfrm>
              <a:off x="1495" y="2831"/>
              <a:ext cx="35" cy="2"/>
            </a:xfrm>
            <a:custGeom>
              <a:avLst/>
              <a:gdLst>
                <a:gd name="T0" fmla="*/ 0 w 35"/>
                <a:gd name="T1" fmla="*/ 0 h 2"/>
                <a:gd name="T2" fmla="*/ 0 w 35"/>
                <a:gd name="T3" fmla="*/ 1 h 2"/>
                <a:gd name="T4" fmla="*/ 34 w 35"/>
                <a:gd name="T5" fmla="*/ 1 h 2"/>
                <a:gd name="T6" fmla="*/ 33 w 35"/>
                <a:gd name="T7" fmla="*/ 0 h 2"/>
                <a:gd name="T8" fmla="*/ 0 w 35"/>
                <a:gd name="T9" fmla="*/ 0 h 2"/>
                <a:gd name="T10" fmla="*/ 0 w 35"/>
                <a:gd name="T11" fmla="*/ 0 h 2"/>
                <a:gd name="T12" fmla="*/ 0 60000 65536"/>
                <a:gd name="T13" fmla="*/ 0 60000 65536"/>
                <a:gd name="T14" fmla="*/ 0 60000 65536"/>
                <a:gd name="T15" fmla="*/ 0 60000 65536"/>
                <a:gd name="T16" fmla="*/ 0 60000 65536"/>
                <a:gd name="T17" fmla="*/ 0 60000 65536"/>
                <a:gd name="T18" fmla="*/ 0 w 35"/>
                <a:gd name="T19" fmla="*/ 0 h 2"/>
                <a:gd name="T20" fmla="*/ 35 w 35"/>
                <a:gd name="T21" fmla="*/ 2 h 2"/>
              </a:gdLst>
              <a:ahLst/>
              <a:cxnLst>
                <a:cxn ang="T12">
                  <a:pos x="T0" y="T1"/>
                </a:cxn>
                <a:cxn ang="T13">
                  <a:pos x="T2" y="T3"/>
                </a:cxn>
                <a:cxn ang="T14">
                  <a:pos x="T4" y="T5"/>
                </a:cxn>
                <a:cxn ang="T15">
                  <a:pos x="T6" y="T7"/>
                </a:cxn>
                <a:cxn ang="T16">
                  <a:pos x="T8" y="T9"/>
                </a:cxn>
                <a:cxn ang="T17">
                  <a:pos x="T10" y="T11"/>
                </a:cxn>
              </a:cxnLst>
              <a:rect l="T18" t="T19" r="T20" b="T21"/>
              <a:pathLst>
                <a:path w="35" h="2">
                  <a:moveTo>
                    <a:pt x="0" y="0"/>
                  </a:moveTo>
                  <a:lnTo>
                    <a:pt x="0" y="1"/>
                  </a:lnTo>
                  <a:lnTo>
                    <a:pt x="34" y="1"/>
                  </a:lnTo>
                  <a:lnTo>
                    <a:pt x="33" y="0"/>
                  </a:lnTo>
                  <a:lnTo>
                    <a:pt x="0" y="0"/>
                  </a:lnTo>
                </a:path>
              </a:pathLst>
            </a:custGeom>
            <a:solidFill>
              <a:srgbClr val="727272"/>
            </a:solidFill>
            <a:ln w="9207">
              <a:solidFill>
                <a:srgbClr val="727272"/>
              </a:solidFill>
              <a:round/>
              <a:headEnd/>
              <a:tailEnd/>
            </a:ln>
          </p:spPr>
          <p:txBody>
            <a:bodyPr lIns="0" tIns="0" rIns="0" bIns="0"/>
            <a:lstStyle/>
            <a:p>
              <a:endParaRPr lang="en-US"/>
            </a:p>
          </p:txBody>
        </p:sp>
        <p:sp>
          <p:nvSpPr>
            <p:cNvPr id="5390" name="Freeform 235"/>
            <p:cNvSpPr>
              <a:spLocks/>
            </p:cNvSpPr>
            <p:nvPr/>
          </p:nvSpPr>
          <p:spPr bwMode="auto">
            <a:xfrm>
              <a:off x="1492" y="2833"/>
              <a:ext cx="31" cy="4"/>
            </a:xfrm>
            <a:custGeom>
              <a:avLst/>
              <a:gdLst>
                <a:gd name="T0" fmla="*/ 3 w 31"/>
                <a:gd name="T1" fmla="*/ 0 h 4"/>
                <a:gd name="T2" fmla="*/ 30 w 31"/>
                <a:gd name="T3" fmla="*/ 0 h 4"/>
                <a:gd name="T4" fmla="*/ 30 w 31"/>
                <a:gd name="T5" fmla="*/ 3 h 4"/>
                <a:gd name="T6" fmla="*/ 28 w 31"/>
                <a:gd name="T7" fmla="*/ 3 h 4"/>
                <a:gd name="T8" fmla="*/ 28 w 31"/>
                <a:gd name="T9" fmla="*/ 3 h 4"/>
                <a:gd name="T10" fmla="*/ 27 w 31"/>
                <a:gd name="T11" fmla="*/ 3 h 4"/>
                <a:gd name="T12" fmla="*/ 27 w 31"/>
                <a:gd name="T13" fmla="*/ 3 h 4"/>
                <a:gd name="T14" fmla="*/ 5 w 31"/>
                <a:gd name="T15" fmla="*/ 3 h 4"/>
                <a:gd name="T16" fmla="*/ 5 w 31"/>
                <a:gd name="T17" fmla="*/ 3 h 4"/>
                <a:gd name="T18" fmla="*/ 3 w 31"/>
                <a:gd name="T19" fmla="*/ 3 h 4"/>
                <a:gd name="T20" fmla="*/ 3 w 31"/>
                <a:gd name="T21" fmla="*/ 3 h 4"/>
                <a:gd name="T22" fmla="*/ 0 w 31"/>
                <a:gd name="T23" fmla="*/ 3 h 4"/>
                <a:gd name="T24" fmla="*/ 3 w 31"/>
                <a:gd name="T25" fmla="*/ 0 h 4"/>
                <a:gd name="T26" fmla="*/ 3 w 31"/>
                <a:gd name="T27" fmla="*/ 0 h 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1"/>
                <a:gd name="T43" fmla="*/ 0 h 4"/>
                <a:gd name="T44" fmla="*/ 31 w 31"/>
                <a:gd name="T45" fmla="*/ 4 h 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1" h="4">
                  <a:moveTo>
                    <a:pt x="3" y="0"/>
                  </a:moveTo>
                  <a:lnTo>
                    <a:pt x="30" y="0"/>
                  </a:lnTo>
                  <a:lnTo>
                    <a:pt x="30" y="3"/>
                  </a:lnTo>
                  <a:lnTo>
                    <a:pt x="28" y="3"/>
                  </a:lnTo>
                  <a:lnTo>
                    <a:pt x="27" y="3"/>
                  </a:lnTo>
                  <a:lnTo>
                    <a:pt x="5" y="3"/>
                  </a:lnTo>
                  <a:lnTo>
                    <a:pt x="3" y="3"/>
                  </a:lnTo>
                  <a:lnTo>
                    <a:pt x="0" y="3"/>
                  </a:lnTo>
                  <a:lnTo>
                    <a:pt x="3" y="0"/>
                  </a:lnTo>
                </a:path>
              </a:pathLst>
            </a:custGeom>
            <a:solidFill>
              <a:srgbClr val="727272"/>
            </a:solidFill>
            <a:ln w="9207">
              <a:solidFill>
                <a:srgbClr val="727272"/>
              </a:solidFill>
              <a:round/>
              <a:headEnd/>
              <a:tailEnd/>
            </a:ln>
          </p:spPr>
          <p:txBody>
            <a:bodyPr lIns="0" tIns="0" rIns="0" bIns="0"/>
            <a:lstStyle/>
            <a:p>
              <a:endParaRPr lang="en-US"/>
            </a:p>
          </p:txBody>
        </p:sp>
        <p:sp>
          <p:nvSpPr>
            <p:cNvPr id="5391" name="Freeform 236"/>
            <p:cNvSpPr>
              <a:spLocks/>
            </p:cNvSpPr>
            <p:nvPr/>
          </p:nvSpPr>
          <p:spPr bwMode="auto">
            <a:xfrm>
              <a:off x="1522" y="2833"/>
              <a:ext cx="8" cy="2"/>
            </a:xfrm>
            <a:custGeom>
              <a:avLst/>
              <a:gdLst>
                <a:gd name="T0" fmla="*/ 0 w 8"/>
                <a:gd name="T1" fmla="*/ 0 h 2"/>
                <a:gd name="T2" fmla="*/ 0 w 8"/>
                <a:gd name="T3" fmla="*/ 0 h 2"/>
                <a:gd name="T4" fmla="*/ 1 w 8"/>
                <a:gd name="T5" fmla="*/ 1 h 2"/>
                <a:gd name="T6" fmla="*/ 7 w 8"/>
                <a:gd name="T7" fmla="*/ 1 h 2"/>
                <a:gd name="T8" fmla="*/ 7 w 8"/>
                <a:gd name="T9" fmla="*/ 0 h 2"/>
                <a:gd name="T10" fmla="*/ 0 w 8"/>
                <a:gd name="T11" fmla="*/ 0 h 2"/>
                <a:gd name="T12" fmla="*/ 0 w 8"/>
                <a:gd name="T13" fmla="*/ 0 h 2"/>
                <a:gd name="T14" fmla="*/ 0 60000 65536"/>
                <a:gd name="T15" fmla="*/ 0 60000 65536"/>
                <a:gd name="T16" fmla="*/ 0 60000 65536"/>
                <a:gd name="T17" fmla="*/ 0 60000 65536"/>
                <a:gd name="T18" fmla="*/ 0 60000 65536"/>
                <a:gd name="T19" fmla="*/ 0 60000 65536"/>
                <a:gd name="T20" fmla="*/ 0 60000 65536"/>
                <a:gd name="T21" fmla="*/ 0 w 8"/>
                <a:gd name="T22" fmla="*/ 0 h 2"/>
                <a:gd name="T23" fmla="*/ 8 w 8"/>
                <a:gd name="T24" fmla="*/ 2 h 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 h="2">
                  <a:moveTo>
                    <a:pt x="0" y="0"/>
                  </a:moveTo>
                  <a:lnTo>
                    <a:pt x="0" y="0"/>
                  </a:lnTo>
                  <a:lnTo>
                    <a:pt x="1" y="1"/>
                  </a:lnTo>
                  <a:lnTo>
                    <a:pt x="7" y="1"/>
                  </a:lnTo>
                  <a:lnTo>
                    <a:pt x="7" y="0"/>
                  </a:lnTo>
                  <a:lnTo>
                    <a:pt x="0" y="0"/>
                  </a:lnTo>
                </a:path>
              </a:pathLst>
            </a:custGeom>
            <a:solidFill>
              <a:srgbClr val="727272"/>
            </a:solidFill>
            <a:ln w="9207">
              <a:solidFill>
                <a:srgbClr val="727272"/>
              </a:solidFill>
              <a:round/>
              <a:headEnd/>
              <a:tailEnd/>
            </a:ln>
          </p:spPr>
          <p:txBody>
            <a:bodyPr lIns="0" tIns="0" rIns="0" bIns="0"/>
            <a:lstStyle/>
            <a:p>
              <a:endParaRPr lang="en-US"/>
            </a:p>
          </p:txBody>
        </p:sp>
        <p:sp>
          <p:nvSpPr>
            <p:cNvPr id="5392" name="Freeform 237"/>
            <p:cNvSpPr>
              <a:spLocks/>
            </p:cNvSpPr>
            <p:nvPr/>
          </p:nvSpPr>
          <p:spPr bwMode="auto">
            <a:xfrm>
              <a:off x="1523" y="2835"/>
              <a:ext cx="7" cy="2"/>
            </a:xfrm>
            <a:custGeom>
              <a:avLst/>
              <a:gdLst>
                <a:gd name="T0" fmla="*/ 2 w 7"/>
                <a:gd name="T1" fmla="*/ 0 h 2"/>
                <a:gd name="T2" fmla="*/ 2 w 7"/>
                <a:gd name="T3" fmla="*/ 1 h 2"/>
                <a:gd name="T4" fmla="*/ 0 w 7"/>
                <a:gd name="T5" fmla="*/ 1 h 2"/>
                <a:gd name="T6" fmla="*/ 0 w 7"/>
                <a:gd name="T7" fmla="*/ 1 h 2"/>
                <a:gd name="T8" fmla="*/ 6 w 7"/>
                <a:gd name="T9" fmla="*/ 1 h 2"/>
                <a:gd name="T10" fmla="*/ 6 w 7"/>
                <a:gd name="T11" fmla="*/ 0 h 2"/>
                <a:gd name="T12" fmla="*/ 5 w 7"/>
                <a:gd name="T13" fmla="*/ 0 h 2"/>
                <a:gd name="T14" fmla="*/ 5 w 7"/>
                <a:gd name="T15" fmla="*/ 0 h 2"/>
                <a:gd name="T16" fmla="*/ 2 w 7"/>
                <a:gd name="T17" fmla="*/ 0 h 2"/>
                <a:gd name="T18" fmla="*/ 2 w 7"/>
                <a:gd name="T19" fmla="*/ 0 h 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
                <a:gd name="T31" fmla="*/ 0 h 2"/>
                <a:gd name="T32" fmla="*/ 7 w 7"/>
                <a:gd name="T33" fmla="*/ 2 h 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 h="2">
                  <a:moveTo>
                    <a:pt x="2" y="0"/>
                  </a:moveTo>
                  <a:lnTo>
                    <a:pt x="2" y="1"/>
                  </a:lnTo>
                  <a:lnTo>
                    <a:pt x="0" y="1"/>
                  </a:lnTo>
                  <a:lnTo>
                    <a:pt x="6" y="1"/>
                  </a:lnTo>
                  <a:lnTo>
                    <a:pt x="6" y="0"/>
                  </a:lnTo>
                  <a:lnTo>
                    <a:pt x="5" y="0"/>
                  </a:lnTo>
                  <a:lnTo>
                    <a:pt x="2" y="0"/>
                  </a:lnTo>
                </a:path>
              </a:pathLst>
            </a:custGeom>
            <a:solidFill>
              <a:srgbClr val="727272"/>
            </a:solidFill>
            <a:ln w="9207">
              <a:solidFill>
                <a:srgbClr val="727272"/>
              </a:solidFill>
              <a:round/>
              <a:headEnd/>
              <a:tailEnd/>
            </a:ln>
          </p:spPr>
          <p:txBody>
            <a:bodyPr lIns="0" tIns="0" rIns="0" bIns="0"/>
            <a:lstStyle/>
            <a:p>
              <a:endParaRPr lang="en-US"/>
            </a:p>
          </p:txBody>
        </p:sp>
        <p:sp>
          <p:nvSpPr>
            <p:cNvPr id="5393" name="Freeform 238"/>
            <p:cNvSpPr>
              <a:spLocks/>
            </p:cNvSpPr>
            <p:nvPr/>
          </p:nvSpPr>
          <p:spPr bwMode="auto">
            <a:xfrm>
              <a:off x="1529" y="2833"/>
              <a:ext cx="12" cy="4"/>
            </a:xfrm>
            <a:custGeom>
              <a:avLst/>
              <a:gdLst>
                <a:gd name="T0" fmla="*/ 0 w 12"/>
                <a:gd name="T1" fmla="*/ 0 h 4"/>
                <a:gd name="T2" fmla="*/ 3 w 12"/>
                <a:gd name="T3" fmla="*/ 3 h 4"/>
                <a:gd name="T4" fmla="*/ 11 w 12"/>
                <a:gd name="T5" fmla="*/ 3 h 4"/>
                <a:gd name="T6" fmla="*/ 8 w 12"/>
                <a:gd name="T7" fmla="*/ 0 h 4"/>
                <a:gd name="T8" fmla="*/ 0 w 12"/>
                <a:gd name="T9" fmla="*/ 0 h 4"/>
                <a:gd name="T10" fmla="*/ 0 w 12"/>
                <a:gd name="T11" fmla="*/ 0 h 4"/>
                <a:gd name="T12" fmla="*/ 0 60000 65536"/>
                <a:gd name="T13" fmla="*/ 0 60000 65536"/>
                <a:gd name="T14" fmla="*/ 0 60000 65536"/>
                <a:gd name="T15" fmla="*/ 0 60000 65536"/>
                <a:gd name="T16" fmla="*/ 0 60000 65536"/>
                <a:gd name="T17" fmla="*/ 0 60000 65536"/>
                <a:gd name="T18" fmla="*/ 0 w 12"/>
                <a:gd name="T19" fmla="*/ 0 h 4"/>
                <a:gd name="T20" fmla="*/ 12 w 12"/>
                <a:gd name="T21" fmla="*/ 4 h 4"/>
              </a:gdLst>
              <a:ahLst/>
              <a:cxnLst>
                <a:cxn ang="T12">
                  <a:pos x="T0" y="T1"/>
                </a:cxn>
                <a:cxn ang="T13">
                  <a:pos x="T2" y="T3"/>
                </a:cxn>
                <a:cxn ang="T14">
                  <a:pos x="T4" y="T5"/>
                </a:cxn>
                <a:cxn ang="T15">
                  <a:pos x="T6" y="T7"/>
                </a:cxn>
                <a:cxn ang="T16">
                  <a:pos x="T8" y="T9"/>
                </a:cxn>
                <a:cxn ang="T17">
                  <a:pos x="T10" y="T11"/>
                </a:cxn>
              </a:cxnLst>
              <a:rect l="T18" t="T19" r="T20" b="T21"/>
              <a:pathLst>
                <a:path w="12" h="4">
                  <a:moveTo>
                    <a:pt x="0" y="0"/>
                  </a:moveTo>
                  <a:lnTo>
                    <a:pt x="3" y="3"/>
                  </a:lnTo>
                  <a:lnTo>
                    <a:pt x="11" y="3"/>
                  </a:lnTo>
                  <a:lnTo>
                    <a:pt x="8" y="0"/>
                  </a:lnTo>
                  <a:lnTo>
                    <a:pt x="0" y="0"/>
                  </a:lnTo>
                </a:path>
              </a:pathLst>
            </a:custGeom>
            <a:solidFill>
              <a:srgbClr val="727272"/>
            </a:solidFill>
            <a:ln w="9207">
              <a:solidFill>
                <a:srgbClr val="727272"/>
              </a:solidFill>
              <a:round/>
              <a:headEnd/>
              <a:tailEnd/>
            </a:ln>
          </p:spPr>
          <p:txBody>
            <a:bodyPr lIns="0" tIns="0" rIns="0" bIns="0"/>
            <a:lstStyle/>
            <a:p>
              <a:endParaRPr lang="en-US"/>
            </a:p>
          </p:txBody>
        </p:sp>
        <p:sp>
          <p:nvSpPr>
            <p:cNvPr id="5394" name="AutoShape 239"/>
            <p:cNvSpPr>
              <a:spLocks noChangeArrowheads="1"/>
            </p:cNvSpPr>
            <p:nvPr/>
          </p:nvSpPr>
          <p:spPr bwMode="auto">
            <a:xfrm flipV="1">
              <a:off x="1506" y="2814"/>
              <a:ext cx="18" cy="3"/>
            </a:xfrm>
            <a:prstGeom prst="roundRect">
              <a:avLst>
                <a:gd name="adj" fmla="val 15986"/>
              </a:avLst>
            </a:prstGeom>
            <a:solidFill>
              <a:srgbClr val="727272"/>
            </a:solidFill>
            <a:ln w="9207">
              <a:solidFill>
                <a:srgbClr val="727272"/>
              </a:solidFill>
              <a:round/>
              <a:headEnd/>
              <a:tailEnd/>
            </a:ln>
          </p:spPr>
          <p:txBody>
            <a:bodyPr lIns="0" tIns="0" rIns="0" bIns="0"/>
            <a:lstStyle/>
            <a:p>
              <a:endParaRPr lang="en-US" altLang="en-US"/>
            </a:p>
          </p:txBody>
        </p:sp>
        <p:sp>
          <p:nvSpPr>
            <p:cNvPr id="5395" name="AutoShape 240"/>
            <p:cNvSpPr>
              <a:spLocks noChangeArrowheads="1"/>
            </p:cNvSpPr>
            <p:nvPr/>
          </p:nvSpPr>
          <p:spPr bwMode="auto">
            <a:xfrm flipV="1">
              <a:off x="1529" y="2813"/>
              <a:ext cx="2" cy="0"/>
            </a:xfrm>
            <a:prstGeom prst="roundRect">
              <a:avLst>
                <a:gd name="adj" fmla="val 0"/>
              </a:avLst>
            </a:prstGeom>
            <a:solidFill>
              <a:srgbClr val="404040"/>
            </a:solidFill>
            <a:ln w="9207">
              <a:solidFill>
                <a:srgbClr val="404040"/>
              </a:solidFill>
              <a:round/>
              <a:headEnd/>
              <a:tailEnd/>
            </a:ln>
          </p:spPr>
          <p:txBody>
            <a:bodyPr lIns="0" tIns="0" rIns="0" bIns="0"/>
            <a:lstStyle/>
            <a:p>
              <a:endParaRPr lang="en-US" altLang="en-US"/>
            </a:p>
          </p:txBody>
        </p:sp>
        <p:sp>
          <p:nvSpPr>
            <p:cNvPr id="5396" name="AutoShape 241"/>
            <p:cNvSpPr>
              <a:spLocks noChangeArrowheads="1"/>
            </p:cNvSpPr>
            <p:nvPr/>
          </p:nvSpPr>
          <p:spPr bwMode="auto">
            <a:xfrm flipV="1">
              <a:off x="1502" y="2816"/>
              <a:ext cx="27" cy="3"/>
            </a:xfrm>
            <a:prstGeom prst="roundRect">
              <a:avLst>
                <a:gd name="adj" fmla="val 0"/>
              </a:avLst>
            </a:prstGeom>
            <a:solidFill>
              <a:srgbClr val="C0C0C0"/>
            </a:solidFill>
            <a:ln w="9525">
              <a:noFill/>
              <a:round/>
              <a:headEnd/>
              <a:tailEnd/>
            </a:ln>
          </p:spPr>
          <p:txBody>
            <a:bodyPr lIns="0" tIns="0" rIns="0" bIns="0"/>
            <a:lstStyle/>
            <a:p>
              <a:endParaRPr lang="en-US" altLang="en-US"/>
            </a:p>
          </p:txBody>
        </p:sp>
        <p:sp>
          <p:nvSpPr>
            <p:cNvPr id="5397" name="AutoShape 242"/>
            <p:cNvSpPr>
              <a:spLocks noChangeArrowheads="1"/>
            </p:cNvSpPr>
            <p:nvPr/>
          </p:nvSpPr>
          <p:spPr bwMode="auto">
            <a:xfrm flipV="1">
              <a:off x="1502" y="2818"/>
              <a:ext cx="27" cy="1"/>
            </a:xfrm>
            <a:prstGeom prst="roundRect">
              <a:avLst>
                <a:gd name="adj" fmla="val 0"/>
              </a:avLst>
            </a:prstGeom>
            <a:solidFill>
              <a:srgbClr val="808080"/>
            </a:solidFill>
            <a:ln w="9207">
              <a:solidFill>
                <a:srgbClr val="808080"/>
              </a:solidFill>
              <a:round/>
              <a:headEnd/>
              <a:tailEnd/>
            </a:ln>
          </p:spPr>
          <p:txBody>
            <a:bodyPr lIns="0" tIns="0" rIns="0" bIns="0"/>
            <a:lstStyle/>
            <a:p>
              <a:endParaRPr lang="en-US" altLang="en-US"/>
            </a:p>
          </p:txBody>
        </p:sp>
        <p:sp>
          <p:nvSpPr>
            <p:cNvPr id="5398" name="Line 243"/>
            <p:cNvSpPr>
              <a:spLocks noChangeShapeType="1"/>
            </p:cNvSpPr>
            <p:nvPr/>
          </p:nvSpPr>
          <p:spPr bwMode="auto">
            <a:xfrm flipV="1">
              <a:off x="1424" y="2809"/>
              <a:ext cx="75" cy="18"/>
            </a:xfrm>
            <a:prstGeom prst="line">
              <a:avLst/>
            </a:prstGeom>
            <a:noFill/>
            <a:ln w="18970">
              <a:solidFill>
                <a:srgbClr val="BF4100"/>
              </a:solidFill>
              <a:round/>
              <a:headEnd/>
              <a:tailEnd/>
            </a:ln>
          </p:spPr>
          <p:txBody>
            <a:bodyPr lIns="0" tIns="0" rIns="0" bIns="0"/>
            <a:lstStyle/>
            <a:p>
              <a:endParaRPr lang="en-US"/>
            </a:p>
          </p:txBody>
        </p:sp>
        <p:sp>
          <p:nvSpPr>
            <p:cNvPr id="5399" name="Text Box 244"/>
            <p:cNvSpPr txBox="1">
              <a:spLocks noChangeArrowheads="1"/>
            </p:cNvSpPr>
            <p:nvPr/>
          </p:nvSpPr>
          <p:spPr bwMode="auto">
            <a:xfrm>
              <a:off x="1330" y="2814"/>
              <a:ext cx="42" cy="20"/>
            </a:xfrm>
            <a:prstGeom prst="rect">
              <a:avLst/>
            </a:prstGeom>
            <a:noFill/>
            <a:ln w="9525">
              <a:noFill/>
              <a:miter lim="800000"/>
              <a:headEnd/>
              <a:tailEnd/>
            </a:ln>
          </p:spPr>
          <p:txBody>
            <a:bodyPr lIns="0" tIns="0" rIns="0" bIns="0"/>
            <a:lstStyle/>
            <a:p>
              <a:pPr algn="ctr" defTabSz="371475">
                <a:buClr>
                  <a:srgbClr val="4000A2"/>
                </a:buClr>
                <a:buSzPct val="90000"/>
                <a:buFont typeface="Monotype Sorts" pitchFamily="2" charset="2"/>
                <a:buNone/>
              </a:pPr>
              <a:r>
                <a:rPr lang="en-US" altLang="en-US" sz="200" i="0">
                  <a:solidFill>
                    <a:srgbClr val="4000A2"/>
                  </a:solidFill>
                </a:rPr>
                <a:t>INET</a:t>
              </a:r>
              <a:endParaRPr lang="en-US" altLang="en-US" sz="2200" b="0" i="0">
                <a:solidFill>
                  <a:schemeClr val="tx1"/>
                </a:solidFill>
                <a:latin typeface="Times New Roman" pitchFamily="18" charset="0"/>
              </a:endParaRPr>
            </a:p>
          </p:txBody>
        </p:sp>
        <p:sp>
          <p:nvSpPr>
            <p:cNvPr id="5400" name="Text Box 245"/>
            <p:cNvSpPr txBox="1">
              <a:spLocks noChangeArrowheads="1"/>
            </p:cNvSpPr>
            <p:nvPr/>
          </p:nvSpPr>
          <p:spPr bwMode="auto">
            <a:xfrm>
              <a:off x="1318" y="2722"/>
              <a:ext cx="65" cy="17"/>
            </a:xfrm>
            <a:prstGeom prst="rect">
              <a:avLst/>
            </a:prstGeom>
            <a:noFill/>
            <a:ln w="9525">
              <a:noFill/>
              <a:miter lim="800000"/>
              <a:headEnd/>
              <a:tailEnd/>
            </a:ln>
          </p:spPr>
          <p:txBody>
            <a:bodyPr lIns="0" tIns="0" rIns="0" bIns="0"/>
            <a:lstStyle/>
            <a:p>
              <a:pPr algn="ctr" defTabSz="371475">
                <a:buClr>
                  <a:srgbClr val="4000A2"/>
                </a:buClr>
                <a:buSzPct val="90000"/>
                <a:buFont typeface="Monotype Sorts" pitchFamily="2" charset="2"/>
                <a:buNone/>
              </a:pPr>
              <a:r>
                <a:rPr lang="en-US" altLang="en-US" sz="200" i="0">
                  <a:solidFill>
                    <a:srgbClr val="4000A2"/>
                  </a:solidFill>
                </a:rPr>
                <a:t>Leased</a:t>
              </a:r>
              <a:endParaRPr lang="en-US" altLang="en-US" sz="2200" b="0" i="0">
                <a:solidFill>
                  <a:schemeClr val="tx1"/>
                </a:solidFill>
                <a:latin typeface="Times New Roman" pitchFamily="18" charset="0"/>
              </a:endParaRPr>
            </a:p>
          </p:txBody>
        </p:sp>
        <p:sp>
          <p:nvSpPr>
            <p:cNvPr id="5401" name="Oval 246"/>
            <p:cNvSpPr>
              <a:spLocks noChangeArrowheads="1"/>
            </p:cNvSpPr>
            <p:nvPr/>
          </p:nvSpPr>
          <p:spPr bwMode="auto">
            <a:xfrm>
              <a:off x="1380" y="2602"/>
              <a:ext cx="110" cy="51"/>
            </a:xfrm>
            <a:prstGeom prst="ellipse">
              <a:avLst/>
            </a:prstGeom>
            <a:solidFill>
              <a:srgbClr val="FFFFFF"/>
            </a:solidFill>
            <a:ln w="18970">
              <a:solidFill>
                <a:srgbClr val="A1009F"/>
              </a:solidFill>
              <a:round/>
              <a:headEnd/>
              <a:tailEnd/>
            </a:ln>
          </p:spPr>
          <p:txBody>
            <a:bodyPr lIns="0" tIns="0" rIns="0" bIns="0"/>
            <a:lstStyle/>
            <a:p>
              <a:endParaRPr lang="en-US" altLang="en-US"/>
            </a:p>
          </p:txBody>
        </p:sp>
        <p:sp>
          <p:nvSpPr>
            <p:cNvPr id="5402" name="AutoShape 247"/>
            <p:cNvSpPr>
              <a:spLocks noChangeArrowheads="1"/>
            </p:cNvSpPr>
            <p:nvPr/>
          </p:nvSpPr>
          <p:spPr bwMode="auto">
            <a:xfrm flipV="1">
              <a:off x="1349" y="2639"/>
              <a:ext cx="39" cy="11"/>
            </a:xfrm>
            <a:prstGeom prst="roundRect">
              <a:avLst>
                <a:gd name="adj" fmla="val 0"/>
              </a:avLst>
            </a:prstGeom>
            <a:solidFill>
              <a:srgbClr val="C0C0C0"/>
            </a:solidFill>
            <a:ln w="9207">
              <a:solidFill>
                <a:srgbClr val="C0C0C0"/>
              </a:solidFill>
              <a:round/>
              <a:headEnd/>
              <a:tailEnd/>
            </a:ln>
          </p:spPr>
          <p:txBody>
            <a:bodyPr lIns="0" tIns="0" rIns="0" bIns="0"/>
            <a:lstStyle/>
            <a:p>
              <a:endParaRPr lang="en-US" altLang="en-US"/>
            </a:p>
          </p:txBody>
        </p:sp>
        <p:sp>
          <p:nvSpPr>
            <p:cNvPr id="5403" name="Freeform 248"/>
            <p:cNvSpPr>
              <a:spLocks/>
            </p:cNvSpPr>
            <p:nvPr/>
          </p:nvSpPr>
          <p:spPr bwMode="auto">
            <a:xfrm>
              <a:off x="1349" y="2644"/>
              <a:ext cx="8" cy="2"/>
            </a:xfrm>
            <a:custGeom>
              <a:avLst/>
              <a:gdLst>
                <a:gd name="T0" fmla="*/ 0 w 8"/>
                <a:gd name="T1" fmla="*/ 1 h 2"/>
                <a:gd name="T2" fmla="*/ 0 w 8"/>
                <a:gd name="T3" fmla="*/ 1 h 2"/>
                <a:gd name="T4" fmla="*/ 0 w 8"/>
                <a:gd name="T5" fmla="*/ 1 h 2"/>
                <a:gd name="T6" fmla="*/ 0 w 8"/>
                <a:gd name="T7" fmla="*/ 1 h 2"/>
                <a:gd name="T8" fmla="*/ 0 w 8"/>
                <a:gd name="T9" fmla="*/ 1 h 2"/>
                <a:gd name="T10" fmla="*/ 0 w 8"/>
                <a:gd name="T11" fmla="*/ 1 h 2"/>
                <a:gd name="T12" fmla="*/ 0 w 8"/>
                <a:gd name="T13" fmla="*/ 1 h 2"/>
                <a:gd name="T14" fmla="*/ 0 w 8"/>
                <a:gd name="T15" fmla="*/ 1 h 2"/>
                <a:gd name="T16" fmla="*/ 5 w 8"/>
                <a:gd name="T17" fmla="*/ 1 h 2"/>
                <a:gd name="T18" fmla="*/ 5 w 8"/>
                <a:gd name="T19" fmla="*/ 1 h 2"/>
                <a:gd name="T20" fmla="*/ 5 w 8"/>
                <a:gd name="T21" fmla="*/ 1 h 2"/>
                <a:gd name="T22" fmla="*/ 5 w 8"/>
                <a:gd name="T23" fmla="*/ 1 h 2"/>
                <a:gd name="T24" fmla="*/ 6 w 8"/>
                <a:gd name="T25" fmla="*/ 1 h 2"/>
                <a:gd name="T26" fmla="*/ 6 w 8"/>
                <a:gd name="T27" fmla="*/ 1 h 2"/>
                <a:gd name="T28" fmla="*/ 6 w 8"/>
                <a:gd name="T29" fmla="*/ 1 h 2"/>
                <a:gd name="T30" fmla="*/ 6 w 8"/>
                <a:gd name="T31" fmla="*/ 1 h 2"/>
                <a:gd name="T32" fmla="*/ 7 w 8"/>
                <a:gd name="T33" fmla="*/ 1 h 2"/>
                <a:gd name="T34" fmla="*/ 6 w 8"/>
                <a:gd name="T35" fmla="*/ 1 h 2"/>
                <a:gd name="T36" fmla="*/ 6 w 8"/>
                <a:gd name="T37" fmla="*/ 1 h 2"/>
                <a:gd name="T38" fmla="*/ 6 w 8"/>
                <a:gd name="T39" fmla="*/ 1 h 2"/>
                <a:gd name="T40" fmla="*/ 6 w 8"/>
                <a:gd name="T41" fmla="*/ 1 h 2"/>
                <a:gd name="T42" fmla="*/ 5 w 8"/>
                <a:gd name="T43" fmla="*/ 1 h 2"/>
                <a:gd name="T44" fmla="*/ 5 w 8"/>
                <a:gd name="T45" fmla="*/ 1 h 2"/>
                <a:gd name="T46" fmla="*/ 5 w 8"/>
                <a:gd name="T47" fmla="*/ 1 h 2"/>
                <a:gd name="T48" fmla="*/ 5 w 8"/>
                <a:gd name="T49" fmla="*/ 1 h 2"/>
                <a:gd name="T50" fmla="*/ 2 w 8"/>
                <a:gd name="T51" fmla="*/ 0 h 2"/>
                <a:gd name="T52" fmla="*/ 0 w 8"/>
                <a:gd name="T53" fmla="*/ 1 h 2"/>
                <a:gd name="T54" fmla="*/ 0 w 8"/>
                <a:gd name="T55" fmla="*/ 1 h 2"/>
                <a:gd name="T56" fmla="*/ 0 w 8"/>
                <a:gd name="T57" fmla="*/ 1 h 2"/>
                <a:gd name="T58" fmla="*/ 0 w 8"/>
                <a:gd name="T59" fmla="*/ 1 h 2"/>
                <a:gd name="T60" fmla="*/ 0 w 8"/>
                <a:gd name="T61" fmla="*/ 1 h 2"/>
                <a:gd name="T62" fmla="*/ 0 w 8"/>
                <a:gd name="T63" fmla="*/ 1 h 2"/>
                <a:gd name="T64" fmla="*/ 0 w 8"/>
                <a:gd name="T65" fmla="*/ 1 h 2"/>
                <a:gd name="T66" fmla="*/ 0 w 8"/>
                <a:gd name="T67" fmla="*/ 1 h 2"/>
                <a:gd name="T68" fmla="*/ 0 w 8"/>
                <a:gd name="T69" fmla="*/ 1 h 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8"/>
                <a:gd name="T106" fmla="*/ 0 h 2"/>
                <a:gd name="T107" fmla="*/ 8 w 8"/>
                <a:gd name="T108" fmla="*/ 2 h 2"/>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8" h="2">
                  <a:moveTo>
                    <a:pt x="0" y="1"/>
                  </a:moveTo>
                  <a:lnTo>
                    <a:pt x="0" y="1"/>
                  </a:lnTo>
                  <a:lnTo>
                    <a:pt x="2" y="1"/>
                  </a:lnTo>
                  <a:lnTo>
                    <a:pt x="5" y="1"/>
                  </a:lnTo>
                  <a:lnTo>
                    <a:pt x="6" y="1"/>
                  </a:lnTo>
                  <a:lnTo>
                    <a:pt x="7" y="1"/>
                  </a:lnTo>
                  <a:lnTo>
                    <a:pt x="6" y="1"/>
                  </a:lnTo>
                  <a:lnTo>
                    <a:pt x="5" y="1"/>
                  </a:lnTo>
                  <a:lnTo>
                    <a:pt x="5" y="0"/>
                  </a:lnTo>
                  <a:lnTo>
                    <a:pt x="2" y="0"/>
                  </a:lnTo>
                  <a:lnTo>
                    <a:pt x="0" y="1"/>
                  </a:lnTo>
                </a:path>
              </a:pathLst>
            </a:custGeom>
            <a:solidFill>
              <a:srgbClr val="727272"/>
            </a:solidFill>
            <a:ln w="9525">
              <a:noFill/>
              <a:round/>
              <a:headEnd/>
              <a:tailEnd/>
            </a:ln>
          </p:spPr>
          <p:txBody>
            <a:bodyPr lIns="0" tIns="0" rIns="0" bIns="0"/>
            <a:lstStyle/>
            <a:p>
              <a:endParaRPr lang="en-US"/>
            </a:p>
          </p:txBody>
        </p:sp>
        <p:sp>
          <p:nvSpPr>
            <p:cNvPr id="5404" name="Freeform 249"/>
            <p:cNvSpPr>
              <a:spLocks/>
            </p:cNvSpPr>
            <p:nvPr/>
          </p:nvSpPr>
          <p:spPr bwMode="auto">
            <a:xfrm>
              <a:off x="1365" y="2641"/>
              <a:ext cx="16" cy="9"/>
            </a:xfrm>
            <a:custGeom>
              <a:avLst/>
              <a:gdLst>
                <a:gd name="T0" fmla="*/ 0 w 16"/>
                <a:gd name="T1" fmla="*/ 8 h 9"/>
                <a:gd name="T2" fmla="*/ 0 w 16"/>
                <a:gd name="T3" fmla="*/ 8 h 9"/>
                <a:gd name="T4" fmla="*/ 0 w 16"/>
                <a:gd name="T5" fmla="*/ 8 h 9"/>
                <a:gd name="T6" fmla="*/ 0 w 16"/>
                <a:gd name="T7" fmla="*/ 8 h 9"/>
                <a:gd name="T8" fmla="*/ 0 w 16"/>
                <a:gd name="T9" fmla="*/ 8 h 9"/>
                <a:gd name="T10" fmla="*/ 0 w 16"/>
                <a:gd name="T11" fmla="*/ 8 h 9"/>
                <a:gd name="T12" fmla="*/ 0 w 16"/>
                <a:gd name="T13" fmla="*/ 8 h 9"/>
                <a:gd name="T14" fmla="*/ 0 w 16"/>
                <a:gd name="T15" fmla="*/ 8 h 9"/>
                <a:gd name="T16" fmla="*/ 14 w 16"/>
                <a:gd name="T17" fmla="*/ 8 h 9"/>
                <a:gd name="T18" fmla="*/ 14 w 16"/>
                <a:gd name="T19" fmla="*/ 8 h 9"/>
                <a:gd name="T20" fmla="*/ 14 w 16"/>
                <a:gd name="T21" fmla="*/ 8 h 9"/>
                <a:gd name="T22" fmla="*/ 14 w 16"/>
                <a:gd name="T23" fmla="*/ 8 h 9"/>
                <a:gd name="T24" fmla="*/ 14 w 16"/>
                <a:gd name="T25" fmla="*/ 8 h 9"/>
                <a:gd name="T26" fmla="*/ 14 w 16"/>
                <a:gd name="T27" fmla="*/ 8 h 9"/>
                <a:gd name="T28" fmla="*/ 14 w 16"/>
                <a:gd name="T29" fmla="*/ 8 h 9"/>
                <a:gd name="T30" fmla="*/ 14 w 16"/>
                <a:gd name="T31" fmla="*/ 8 h 9"/>
                <a:gd name="T32" fmla="*/ 15 w 16"/>
                <a:gd name="T33" fmla="*/ 6 h 9"/>
                <a:gd name="T34" fmla="*/ 14 w 16"/>
                <a:gd name="T35" fmla="*/ 1 h 9"/>
                <a:gd name="T36" fmla="*/ 14 w 16"/>
                <a:gd name="T37" fmla="*/ 1 h 9"/>
                <a:gd name="T38" fmla="*/ 14 w 16"/>
                <a:gd name="T39" fmla="*/ 1 h 9"/>
                <a:gd name="T40" fmla="*/ 14 w 16"/>
                <a:gd name="T41" fmla="*/ 1 h 9"/>
                <a:gd name="T42" fmla="*/ 14 w 16"/>
                <a:gd name="T43" fmla="*/ 1 h 9"/>
                <a:gd name="T44" fmla="*/ 14 w 16"/>
                <a:gd name="T45" fmla="*/ 1 h 9"/>
                <a:gd name="T46" fmla="*/ 14 w 16"/>
                <a:gd name="T47" fmla="*/ 1 h 9"/>
                <a:gd name="T48" fmla="*/ 14 w 16"/>
                <a:gd name="T49" fmla="*/ 1 h 9"/>
                <a:gd name="T50" fmla="*/ 1 w 16"/>
                <a:gd name="T51" fmla="*/ 0 h 9"/>
                <a:gd name="T52" fmla="*/ 0 w 16"/>
                <a:gd name="T53" fmla="*/ 1 h 9"/>
                <a:gd name="T54" fmla="*/ 0 w 16"/>
                <a:gd name="T55" fmla="*/ 1 h 9"/>
                <a:gd name="T56" fmla="*/ 0 w 16"/>
                <a:gd name="T57" fmla="*/ 1 h 9"/>
                <a:gd name="T58" fmla="*/ 0 w 16"/>
                <a:gd name="T59" fmla="*/ 1 h 9"/>
                <a:gd name="T60" fmla="*/ 0 w 16"/>
                <a:gd name="T61" fmla="*/ 1 h 9"/>
                <a:gd name="T62" fmla="*/ 0 w 16"/>
                <a:gd name="T63" fmla="*/ 1 h 9"/>
                <a:gd name="T64" fmla="*/ 0 w 16"/>
                <a:gd name="T65" fmla="*/ 1 h 9"/>
                <a:gd name="T66" fmla="*/ 0 w 16"/>
                <a:gd name="T67" fmla="*/ 1 h 9"/>
                <a:gd name="T68" fmla="*/ 0 w 16"/>
                <a:gd name="T69" fmla="*/ 6 h 9"/>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6"/>
                <a:gd name="T106" fmla="*/ 0 h 9"/>
                <a:gd name="T107" fmla="*/ 16 w 16"/>
                <a:gd name="T108" fmla="*/ 9 h 9"/>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6" h="9">
                  <a:moveTo>
                    <a:pt x="0" y="6"/>
                  </a:moveTo>
                  <a:lnTo>
                    <a:pt x="0" y="8"/>
                  </a:lnTo>
                  <a:lnTo>
                    <a:pt x="1" y="8"/>
                  </a:lnTo>
                  <a:lnTo>
                    <a:pt x="14" y="8"/>
                  </a:lnTo>
                  <a:lnTo>
                    <a:pt x="15" y="6"/>
                  </a:lnTo>
                  <a:lnTo>
                    <a:pt x="15" y="1"/>
                  </a:lnTo>
                  <a:lnTo>
                    <a:pt x="14" y="1"/>
                  </a:lnTo>
                  <a:lnTo>
                    <a:pt x="14" y="0"/>
                  </a:lnTo>
                  <a:lnTo>
                    <a:pt x="1" y="0"/>
                  </a:lnTo>
                  <a:lnTo>
                    <a:pt x="0" y="1"/>
                  </a:lnTo>
                  <a:lnTo>
                    <a:pt x="0" y="6"/>
                  </a:lnTo>
                </a:path>
              </a:pathLst>
            </a:custGeom>
            <a:solidFill>
              <a:srgbClr val="808080"/>
            </a:solidFill>
            <a:ln w="9525">
              <a:noFill/>
              <a:round/>
              <a:headEnd/>
              <a:tailEnd/>
            </a:ln>
          </p:spPr>
          <p:txBody>
            <a:bodyPr lIns="0" tIns="0" rIns="0" bIns="0"/>
            <a:lstStyle/>
            <a:p>
              <a:endParaRPr lang="en-US"/>
            </a:p>
          </p:txBody>
        </p:sp>
        <p:sp>
          <p:nvSpPr>
            <p:cNvPr id="5405" name="Freeform 250"/>
            <p:cNvSpPr>
              <a:spLocks/>
            </p:cNvSpPr>
            <p:nvPr/>
          </p:nvSpPr>
          <p:spPr bwMode="auto">
            <a:xfrm>
              <a:off x="1349" y="2608"/>
              <a:ext cx="38" cy="28"/>
            </a:xfrm>
            <a:custGeom>
              <a:avLst/>
              <a:gdLst>
                <a:gd name="T0" fmla="*/ 0 w 38"/>
                <a:gd name="T1" fmla="*/ 27 h 28"/>
                <a:gd name="T2" fmla="*/ 0 w 38"/>
                <a:gd name="T3" fmla="*/ 27 h 28"/>
                <a:gd name="T4" fmla="*/ 0 w 38"/>
                <a:gd name="T5" fmla="*/ 27 h 28"/>
                <a:gd name="T6" fmla="*/ 0 w 38"/>
                <a:gd name="T7" fmla="*/ 27 h 28"/>
                <a:gd name="T8" fmla="*/ 1 w 38"/>
                <a:gd name="T9" fmla="*/ 27 h 28"/>
                <a:gd name="T10" fmla="*/ 1 w 38"/>
                <a:gd name="T11" fmla="*/ 27 h 28"/>
                <a:gd name="T12" fmla="*/ 1 w 38"/>
                <a:gd name="T13" fmla="*/ 27 h 28"/>
                <a:gd name="T14" fmla="*/ 1 w 38"/>
                <a:gd name="T15" fmla="*/ 27 h 28"/>
                <a:gd name="T16" fmla="*/ 36 w 38"/>
                <a:gd name="T17" fmla="*/ 27 h 28"/>
                <a:gd name="T18" fmla="*/ 36 w 38"/>
                <a:gd name="T19" fmla="*/ 27 h 28"/>
                <a:gd name="T20" fmla="*/ 36 w 38"/>
                <a:gd name="T21" fmla="*/ 27 h 28"/>
                <a:gd name="T22" fmla="*/ 36 w 38"/>
                <a:gd name="T23" fmla="*/ 27 h 28"/>
                <a:gd name="T24" fmla="*/ 36 w 38"/>
                <a:gd name="T25" fmla="*/ 27 h 28"/>
                <a:gd name="T26" fmla="*/ 36 w 38"/>
                <a:gd name="T27" fmla="*/ 27 h 28"/>
                <a:gd name="T28" fmla="*/ 36 w 38"/>
                <a:gd name="T29" fmla="*/ 27 h 28"/>
                <a:gd name="T30" fmla="*/ 36 w 38"/>
                <a:gd name="T31" fmla="*/ 27 h 28"/>
                <a:gd name="T32" fmla="*/ 37 w 38"/>
                <a:gd name="T33" fmla="*/ 26 h 28"/>
                <a:gd name="T34" fmla="*/ 36 w 38"/>
                <a:gd name="T35" fmla="*/ 2 h 28"/>
                <a:gd name="T36" fmla="*/ 36 w 38"/>
                <a:gd name="T37" fmla="*/ 2 h 28"/>
                <a:gd name="T38" fmla="*/ 36 w 38"/>
                <a:gd name="T39" fmla="*/ 2 h 28"/>
                <a:gd name="T40" fmla="*/ 36 w 38"/>
                <a:gd name="T41" fmla="*/ 2 h 28"/>
                <a:gd name="T42" fmla="*/ 36 w 38"/>
                <a:gd name="T43" fmla="*/ 1 h 28"/>
                <a:gd name="T44" fmla="*/ 36 w 38"/>
                <a:gd name="T45" fmla="*/ 1 h 28"/>
                <a:gd name="T46" fmla="*/ 36 w 38"/>
                <a:gd name="T47" fmla="*/ 1 h 28"/>
                <a:gd name="T48" fmla="*/ 36 w 38"/>
                <a:gd name="T49" fmla="*/ 1 h 28"/>
                <a:gd name="T50" fmla="*/ 3 w 38"/>
                <a:gd name="T51" fmla="*/ 0 h 28"/>
                <a:gd name="T52" fmla="*/ 1 w 38"/>
                <a:gd name="T53" fmla="*/ 1 h 28"/>
                <a:gd name="T54" fmla="*/ 1 w 38"/>
                <a:gd name="T55" fmla="*/ 1 h 28"/>
                <a:gd name="T56" fmla="*/ 1 w 38"/>
                <a:gd name="T57" fmla="*/ 1 h 28"/>
                <a:gd name="T58" fmla="*/ 1 w 38"/>
                <a:gd name="T59" fmla="*/ 1 h 28"/>
                <a:gd name="T60" fmla="*/ 0 w 38"/>
                <a:gd name="T61" fmla="*/ 2 h 28"/>
                <a:gd name="T62" fmla="*/ 0 w 38"/>
                <a:gd name="T63" fmla="*/ 2 h 28"/>
                <a:gd name="T64" fmla="*/ 0 w 38"/>
                <a:gd name="T65" fmla="*/ 2 h 28"/>
                <a:gd name="T66" fmla="*/ 0 w 38"/>
                <a:gd name="T67" fmla="*/ 2 h 28"/>
                <a:gd name="T68" fmla="*/ 0 w 38"/>
                <a:gd name="T69" fmla="*/ 26 h 28"/>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8"/>
                <a:gd name="T106" fmla="*/ 0 h 28"/>
                <a:gd name="T107" fmla="*/ 38 w 38"/>
                <a:gd name="T108" fmla="*/ 28 h 28"/>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8" h="28">
                  <a:moveTo>
                    <a:pt x="0" y="26"/>
                  </a:moveTo>
                  <a:lnTo>
                    <a:pt x="0" y="27"/>
                  </a:lnTo>
                  <a:lnTo>
                    <a:pt x="1" y="27"/>
                  </a:lnTo>
                  <a:lnTo>
                    <a:pt x="3" y="27"/>
                  </a:lnTo>
                  <a:lnTo>
                    <a:pt x="36" y="27"/>
                  </a:lnTo>
                  <a:lnTo>
                    <a:pt x="37" y="26"/>
                  </a:lnTo>
                  <a:lnTo>
                    <a:pt x="37" y="2"/>
                  </a:lnTo>
                  <a:lnTo>
                    <a:pt x="36" y="2"/>
                  </a:lnTo>
                  <a:lnTo>
                    <a:pt x="36" y="1"/>
                  </a:lnTo>
                  <a:lnTo>
                    <a:pt x="36" y="0"/>
                  </a:lnTo>
                  <a:lnTo>
                    <a:pt x="3" y="0"/>
                  </a:lnTo>
                  <a:lnTo>
                    <a:pt x="1" y="1"/>
                  </a:lnTo>
                  <a:lnTo>
                    <a:pt x="0" y="2"/>
                  </a:lnTo>
                  <a:lnTo>
                    <a:pt x="0" y="26"/>
                  </a:lnTo>
                </a:path>
              </a:pathLst>
            </a:custGeom>
            <a:solidFill>
              <a:srgbClr val="C0C0C0"/>
            </a:solidFill>
            <a:ln w="9525">
              <a:noFill/>
              <a:round/>
              <a:headEnd/>
              <a:tailEnd/>
            </a:ln>
          </p:spPr>
          <p:txBody>
            <a:bodyPr lIns="0" tIns="0" rIns="0" bIns="0"/>
            <a:lstStyle/>
            <a:p>
              <a:endParaRPr lang="en-US"/>
            </a:p>
          </p:txBody>
        </p:sp>
        <p:sp>
          <p:nvSpPr>
            <p:cNvPr id="5406" name="Freeform 251"/>
            <p:cNvSpPr>
              <a:spLocks/>
            </p:cNvSpPr>
            <p:nvPr/>
          </p:nvSpPr>
          <p:spPr bwMode="auto">
            <a:xfrm>
              <a:off x="1353" y="2610"/>
              <a:ext cx="33" cy="23"/>
            </a:xfrm>
            <a:custGeom>
              <a:avLst/>
              <a:gdLst>
                <a:gd name="T0" fmla="*/ 0 w 33"/>
                <a:gd name="T1" fmla="*/ 22 h 23"/>
                <a:gd name="T2" fmla="*/ 0 w 33"/>
                <a:gd name="T3" fmla="*/ 22 h 23"/>
                <a:gd name="T4" fmla="*/ 0 w 33"/>
                <a:gd name="T5" fmla="*/ 22 h 23"/>
                <a:gd name="T6" fmla="*/ 0 w 33"/>
                <a:gd name="T7" fmla="*/ 22 h 23"/>
                <a:gd name="T8" fmla="*/ 0 w 33"/>
                <a:gd name="T9" fmla="*/ 22 h 23"/>
                <a:gd name="T10" fmla="*/ 0 w 33"/>
                <a:gd name="T11" fmla="*/ 22 h 23"/>
                <a:gd name="T12" fmla="*/ 0 w 33"/>
                <a:gd name="T13" fmla="*/ 22 h 23"/>
                <a:gd name="T14" fmla="*/ 0 w 33"/>
                <a:gd name="T15" fmla="*/ 22 h 23"/>
                <a:gd name="T16" fmla="*/ 29 w 33"/>
                <a:gd name="T17" fmla="*/ 22 h 23"/>
                <a:gd name="T18" fmla="*/ 29 w 33"/>
                <a:gd name="T19" fmla="*/ 22 h 23"/>
                <a:gd name="T20" fmla="*/ 29 w 33"/>
                <a:gd name="T21" fmla="*/ 22 h 23"/>
                <a:gd name="T22" fmla="*/ 29 w 33"/>
                <a:gd name="T23" fmla="*/ 22 h 23"/>
                <a:gd name="T24" fmla="*/ 31 w 33"/>
                <a:gd name="T25" fmla="*/ 22 h 23"/>
                <a:gd name="T26" fmla="*/ 31 w 33"/>
                <a:gd name="T27" fmla="*/ 22 h 23"/>
                <a:gd name="T28" fmla="*/ 31 w 33"/>
                <a:gd name="T29" fmla="*/ 22 h 23"/>
                <a:gd name="T30" fmla="*/ 31 w 33"/>
                <a:gd name="T31" fmla="*/ 22 h 23"/>
                <a:gd name="T32" fmla="*/ 32 w 33"/>
                <a:gd name="T33" fmla="*/ 21 h 23"/>
                <a:gd name="T34" fmla="*/ 31 w 33"/>
                <a:gd name="T35" fmla="*/ 3 h 23"/>
                <a:gd name="T36" fmla="*/ 31 w 33"/>
                <a:gd name="T37" fmla="*/ 3 h 23"/>
                <a:gd name="T38" fmla="*/ 31 w 33"/>
                <a:gd name="T39" fmla="*/ 3 h 23"/>
                <a:gd name="T40" fmla="*/ 31 w 33"/>
                <a:gd name="T41" fmla="*/ 3 h 23"/>
                <a:gd name="T42" fmla="*/ 30 w 33"/>
                <a:gd name="T43" fmla="*/ 1 h 23"/>
                <a:gd name="T44" fmla="*/ 30 w 33"/>
                <a:gd name="T45" fmla="*/ 1 h 23"/>
                <a:gd name="T46" fmla="*/ 30 w 33"/>
                <a:gd name="T47" fmla="*/ 1 h 23"/>
                <a:gd name="T48" fmla="*/ 30 w 33"/>
                <a:gd name="T49" fmla="*/ 1 h 23"/>
                <a:gd name="T50" fmla="*/ 1 w 33"/>
                <a:gd name="T51" fmla="*/ 0 h 23"/>
                <a:gd name="T52" fmla="*/ 0 w 33"/>
                <a:gd name="T53" fmla="*/ 1 h 23"/>
                <a:gd name="T54" fmla="*/ 0 w 33"/>
                <a:gd name="T55" fmla="*/ 1 h 23"/>
                <a:gd name="T56" fmla="*/ 0 w 33"/>
                <a:gd name="T57" fmla="*/ 1 h 23"/>
                <a:gd name="T58" fmla="*/ 0 w 33"/>
                <a:gd name="T59" fmla="*/ 1 h 23"/>
                <a:gd name="T60" fmla="*/ 0 w 33"/>
                <a:gd name="T61" fmla="*/ 1 h 23"/>
                <a:gd name="T62" fmla="*/ 0 w 33"/>
                <a:gd name="T63" fmla="*/ 1 h 23"/>
                <a:gd name="T64" fmla="*/ 0 w 33"/>
                <a:gd name="T65" fmla="*/ 1 h 23"/>
                <a:gd name="T66" fmla="*/ 0 w 33"/>
                <a:gd name="T67" fmla="*/ 1 h 23"/>
                <a:gd name="T68" fmla="*/ 0 w 33"/>
                <a:gd name="T69" fmla="*/ 21 h 2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3"/>
                <a:gd name="T106" fmla="*/ 0 h 23"/>
                <a:gd name="T107" fmla="*/ 33 w 33"/>
                <a:gd name="T108" fmla="*/ 23 h 2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3" h="23">
                  <a:moveTo>
                    <a:pt x="0" y="21"/>
                  </a:moveTo>
                  <a:lnTo>
                    <a:pt x="0" y="22"/>
                  </a:lnTo>
                  <a:lnTo>
                    <a:pt x="1" y="22"/>
                  </a:lnTo>
                  <a:lnTo>
                    <a:pt x="29" y="22"/>
                  </a:lnTo>
                  <a:lnTo>
                    <a:pt x="31" y="22"/>
                  </a:lnTo>
                  <a:lnTo>
                    <a:pt x="32" y="21"/>
                  </a:lnTo>
                  <a:lnTo>
                    <a:pt x="32" y="3"/>
                  </a:lnTo>
                  <a:lnTo>
                    <a:pt x="31" y="3"/>
                  </a:lnTo>
                  <a:lnTo>
                    <a:pt x="31" y="1"/>
                  </a:lnTo>
                  <a:lnTo>
                    <a:pt x="30" y="1"/>
                  </a:lnTo>
                  <a:lnTo>
                    <a:pt x="30" y="0"/>
                  </a:lnTo>
                  <a:lnTo>
                    <a:pt x="1" y="0"/>
                  </a:lnTo>
                  <a:lnTo>
                    <a:pt x="0" y="1"/>
                  </a:lnTo>
                  <a:lnTo>
                    <a:pt x="0" y="21"/>
                  </a:lnTo>
                </a:path>
              </a:pathLst>
            </a:custGeom>
            <a:solidFill>
              <a:srgbClr val="808080"/>
            </a:solidFill>
            <a:ln w="9525">
              <a:noFill/>
              <a:round/>
              <a:headEnd/>
              <a:tailEnd/>
            </a:ln>
          </p:spPr>
          <p:txBody>
            <a:bodyPr lIns="0" tIns="0" rIns="0" bIns="0"/>
            <a:lstStyle/>
            <a:p>
              <a:endParaRPr lang="en-US"/>
            </a:p>
          </p:txBody>
        </p:sp>
        <p:sp>
          <p:nvSpPr>
            <p:cNvPr id="5407" name="Freeform 252"/>
            <p:cNvSpPr>
              <a:spLocks/>
            </p:cNvSpPr>
            <p:nvPr/>
          </p:nvSpPr>
          <p:spPr bwMode="auto">
            <a:xfrm>
              <a:off x="1354" y="2611"/>
              <a:ext cx="30" cy="21"/>
            </a:xfrm>
            <a:custGeom>
              <a:avLst/>
              <a:gdLst>
                <a:gd name="T0" fmla="*/ 0 w 30"/>
                <a:gd name="T1" fmla="*/ 20 h 21"/>
                <a:gd name="T2" fmla="*/ 0 w 30"/>
                <a:gd name="T3" fmla="*/ 20 h 21"/>
                <a:gd name="T4" fmla="*/ 0 w 30"/>
                <a:gd name="T5" fmla="*/ 20 h 21"/>
                <a:gd name="T6" fmla="*/ 0 w 30"/>
                <a:gd name="T7" fmla="*/ 20 h 21"/>
                <a:gd name="T8" fmla="*/ 0 w 30"/>
                <a:gd name="T9" fmla="*/ 20 h 21"/>
                <a:gd name="T10" fmla="*/ 0 w 30"/>
                <a:gd name="T11" fmla="*/ 20 h 21"/>
                <a:gd name="T12" fmla="*/ 0 w 30"/>
                <a:gd name="T13" fmla="*/ 20 h 21"/>
                <a:gd name="T14" fmla="*/ 0 w 30"/>
                <a:gd name="T15" fmla="*/ 20 h 21"/>
                <a:gd name="T16" fmla="*/ 27 w 30"/>
                <a:gd name="T17" fmla="*/ 20 h 21"/>
                <a:gd name="T18" fmla="*/ 27 w 30"/>
                <a:gd name="T19" fmla="*/ 20 h 21"/>
                <a:gd name="T20" fmla="*/ 27 w 30"/>
                <a:gd name="T21" fmla="*/ 20 h 21"/>
                <a:gd name="T22" fmla="*/ 27 w 30"/>
                <a:gd name="T23" fmla="*/ 20 h 21"/>
                <a:gd name="T24" fmla="*/ 28 w 30"/>
                <a:gd name="T25" fmla="*/ 20 h 21"/>
                <a:gd name="T26" fmla="*/ 28 w 30"/>
                <a:gd name="T27" fmla="*/ 20 h 21"/>
                <a:gd name="T28" fmla="*/ 28 w 30"/>
                <a:gd name="T29" fmla="*/ 20 h 21"/>
                <a:gd name="T30" fmla="*/ 28 w 30"/>
                <a:gd name="T31" fmla="*/ 20 h 21"/>
                <a:gd name="T32" fmla="*/ 29 w 30"/>
                <a:gd name="T33" fmla="*/ 18 h 21"/>
                <a:gd name="T34" fmla="*/ 28 w 30"/>
                <a:gd name="T35" fmla="*/ 2 h 21"/>
                <a:gd name="T36" fmla="*/ 28 w 30"/>
                <a:gd name="T37" fmla="*/ 2 h 21"/>
                <a:gd name="T38" fmla="*/ 28 w 30"/>
                <a:gd name="T39" fmla="*/ 2 h 21"/>
                <a:gd name="T40" fmla="*/ 28 w 30"/>
                <a:gd name="T41" fmla="*/ 2 h 21"/>
                <a:gd name="T42" fmla="*/ 27 w 30"/>
                <a:gd name="T43" fmla="*/ 2 h 21"/>
                <a:gd name="T44" fmla="*/ 27 w 30"/>
                <a:gd name="T45" fmla="*/ 2 h 21"/>
                <a:gd name="T46" fmla="*/ 27 w 30"/>
                <a:gd name="T47" fmla="*/ 2 h 21"/>
                <a:gd name="T48" fmla="*/ 27 w 30"/>
                <a:gd name="T49" fmla="*/ 2 h 21"/>
                <a:gd name="T50" fmla="*/ 1 w 30"/>
                <a:gd name="T51" fmla="*/ 0 h 21"/>
                <a:gd name="T52" fmla="*/ 0 w 30"/>
                <a:gd name="T53" fmla="*/ 1 h 21"/>
                <a:gd name="T54" fmla="*/ 0 w 30"/>
                <a:gd name="T55" fmla="*/ 1 h 21"/>
                <a:gd name="T56" fmla="*/ 0 w 30"/>
                <a:gd name="T57" fmla="*/ 1 h 21"/>
                <a:gd name="T58" fmla="*/ 0 w 30"/>
                <a:gd name="T59" fmla="*/ 1 h 21"/>
                <a:gd name="T60" fmla="*/ 0 w 30"/>
                <a:gd name="T61" fmla="*/ 2 h 21"/>
                <a:gd name="T62" fmla="*/ 0 w 30"/>
                <a:gd name="T63" fmla="*/ 2 h 21"/>
                <a:gd name="T64" fmla="*/ 0 w 30"/>
                <a:gd name="T65" fmla="*/ 2 h 21"/>
                <a:gd name="T66" fmla="*/ 0 w 30"/>
                <a:gd name="T67" fmla="*/ 2 h 21"/>
                <a:gd name="T68" fmla="*/ 0 w 30"/>
                <a:gd name="T69" fmla="*/ 18 h 2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0"/>
                <a:gd name="T106" fmla="*/ 0 h 21"/>
                <a:gd name="T107" fmla="*/ 30 w 30"/>
                <a:gd name="T108" fmla="*/ 21 h 21"/>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0" h="21">
                  <a:moveTo>
                    <a:pt x="0" y="18"/>
                  </a:moveTo>
                  <a:lnTo>
                    <a:pt x="0" y="20"/>
                  </a:lnTo>
                  <a:lnTo>
                    <a:pt x="1" y="20"/>
                  </a:lnTo>
                  <a:lnTo>
                    <a:pt x="27" y="20"/>
                  </a:lnTo>
                  <a:lnTo>
                    <a:pt x="28" y="20"/>
                  </a:lnTo>
                  <a:lnTo>
                    <a:pt x="29" y="18"/>
                  </a:lnTo>
                  <a:lnTo>
                    <a:pt x="29" y="2"/>
                  </a:lnTo>
                  <a:lnTo>
                    <a:pt x="28" y="2"/>
                  </a:lnTo>
                  <a:lnTo>
                    <a:pt x="27" y="2"/>
                  </a:lnTo>
                  <a:lnTo>
                    <a:pt x="27" y="0"/>
                  </a:lnTo>
                  <a:lnTo>
                    <a:pt x="1" y="0"/>
                  </a:lnTo>
                  <a:lnTo>
                    <a:pt x="0" y="1"/>
                  </a:lnTo>
                  <a:lnTo>
                    <a:pt x="0" y="2"/>
                  </a:lnTo>
                  <a:lnTo>
                    <a:pt x="0" y="18"/>
                  </a:lnTo>
                </a:path>
              </a:pathLst>
            </a:custGeom>
            <a:solidFill>
              <a:srgbClr val="000000"/>
            </a:solidFill>
            <a:ln w="9525">
              <a:noFill/>
              <a:round/>
              <a:headEnd/>
              <a:tailEnd/>
            </a:ln>
          </p:spPr>
          <p:txBody>
            <a:bodyPr lIns="0" tIns="0" rIns="0" bIns="0"/>
            <a:lstStyle/>
            <a:p>
              <a:endParaRPr lang="en-US"/>
            </a:p>
          </p:txBody>
        </p:sp>
        <p:sp>
          <p:nvSpPr>
            <p:cNvPr id="5408" name="AutoShape 253"/>
            <p:cNvSpPr>
              <a:spLocks noChangeArrowheads="1"/>
            </p:cNvSpPr>
            <p:nvPr/>
          </p:nvSpPr>
          <p:spPr bwMode="auto">
            <a:xfrm>
              <a:off x="1349" y="2642"/>
              <a:ext cx="15" cy="0"/>
            </a:xfrm>
            <a:prstGeom prst="roundRect">
              <a:avLst>
                <a:gd name="adj" fmla="val 0"/>
              </a:avLst>
            </a:prstGeom>
            <a:solidFill>
              <a:srgbClr val="000000"/>
            </a:solidFill>
            <a:ln w="9207">
              <a:solidFill>
                <a:srgbClr val="000000"/>
              </a:solidFill>
              <a:round/>
              <a:headEnd/>
              <a:tailEnd/>
            </a:ln>
          </p:spPr>
          <p:txBody>
            <a:bodyPr lIns="0" tIns="0" rIns="0" bIns="0"/>
            <a:lstStyle/>
            <a:p>
              <a:endParaRPr lang="en-US" altLang="en-US"/>
            </a:p>
          </p:txBody>
        </p:sp>
        <p:sp>
          <p:nvSpPr>
            <p:cNvPr id="5409" name="AutoShape 254"/>
            <p:cNvSpPr>
              <a:spLocks noChangeArrowheads="1"/>
            </p:cNvSpPr>
            <p:nvPr/>
          </p:nvSpPr>
          <p:spPr bwMode="auto">
            <a:xfrm flipV="1">
              <a:off x="1349" y="2647"/>
              <a:ext cx="15" cy="0"/>
            </a:xfrm>
            <a:prstGeom prst="roundRect">
              <a:avLst>
                <a:gd name="adj" fmla="val 0"/>
              </a:avLst>
            </a:prstGeom>
            <a:solidFill>
              <a:srgbClr val="000000"/>
            </a:solidFill>
            <a:ln w="9207">
              <a:solidFill>
                <a:srgbClr val="000000"/>
              </a:solidFill>
              <a:round/>
              <a:headEnd/>
              <a:tailEnd/>
            </a:ln>
          </p:spPr>
          <p:txBody>
            <a:bodyPr lIns="0" tIns="0" rIns="0" bIns="0"/>
            <a:lstStyle/>
            <a:p>
              <a:endParaRPr lang="en-US" altLang="en-US"/>
            </a:p>
          </p:txBody>
        </p:sp>
        <p:sp>
          <p:nvSpPr>
            <p:cNvPr id="5410" name="AutoShape 255"/>
            <p:cNvSpPr>
              <a:spLocks noChangeArrowheads="1"/>
            </p:cNvSpPr>
            <p:nvPr/>
          </p:nvSpPr>
          <p:spPr bwMode="auto">
            <a:xfrm flipV="1">
              <a:off x="1380" y="2641"/>
              <a:ext cx="8" cy="1"/>
            </a:xfrm>
            <a:prstGeom prst="roundRect">
              <a:avLst>
                <a:gd name="adj" fmla="val 0"/>
              </a:avLst>
            </a:prstGeom>
            <a:solidFill>
              <a:srgbClr val="000000"/>
            </a:solidFill>
            <a:ln w="9207">
              <a:solidFill>
                <a:srgbClr val="000000"/>
              </a:solidFill>
              <a:round/>
              <a:headEnd/>
              <a:tailEnd/>
            </a:ln>
          </p:spPr>
          <p:txBody>
            <a:bodyPr lIns="0" tIns="0" rIns="0" bIns="0"/>
            <a:lstStyle/>
            <a:p>
              <a:endParaRPr lang="en-US" altLang="en-US"/>
            </a:p>
          </p:txBody>
        </p:sp>
        <p:sp>
          <p:nvSpPr>
            <p:cNvPr id="5411" name="AutoShape 256"/>
            <p:cNvSpPr>
              <a:spLocks noChangeArrowheads="1"/>
            </p:cNvSpPr>
            <p:nvPr/>
          </p:nvSpPr>
          <p:spPr bwMode="auto">
            <a:xfrm flipV="1">
              <a:off x="1380" y="2647"/>
              <a:ext cx="8" cy="0"/>
            </a:xfrm>
            <a:prstGeom prst="roundRect">
              <a:avLst>
                <a:gd name="adj" fmla="val 0"/>
              </a:avLst>
            </a:prstGeom>
            <a:solidFill>
              <a:srgbClr val="000000"/>
            </a:solidFill>
            <a:ln w="9207">
              <a:solidFill>
                <a:srgbClr val="000000"/>
              </a:solidFill>
              <a:round/>
              <a:headEnd/>
              <a:tailEnd/>
            </a:ln>
          </p:spPr>
          <p:txBody>
            <a:bodyPr lIns="0" tIns="0" rIns="0" bIns="0"/>
            <a:lstStyle/>
            <a:p>
              <a:endParaRPr lang="en-US" altLang="en-US"/>
            </a:p>
          </p:txBody>
        </p:sp>
        <p:sp>
          <p:nvSpPr>
            <p:cNvPr id="5412" name="AutoShape 257"/>
            <p:cNvSpPr>
              <a:spLocks noChangeArrowheads="1"/>
            </p:cNvSpPr>
            <p:nvPr/>
          </p:nvSpPr>
          <p:spPr bwMode="auto">
            <a:xfrm flipV="1">
              <a:off x="1366" y="2642"/>
              <a:ext cx="13" cy="0"/>
            </a:xfrm>
            <a:prstGeom prst="roundRect">
              <a:avLst>
                <a:gd name="adj" fmla="val 0"/>
              </a:avLst>
            </a:prstGeom>
            <a:solidFill>
              <a:srgbClr val="404040"/>
            </a:solidFill>
            <a:ln w="9207">
              <a:solidFill>
                <a:srgbClr val="404040"/>
              </a:solidFill>
              <a:round/>
              <a:headEnd/>
              <a:tailEnd/>
            </a:ln>
          </p:spPr>
          <p:txBody>
            <a:bodyPr lIns="0" tIns="0" rIns="0" bIns="0"/>
            <a:lstStyle/>
            <a:p>
              <a:endParaRPr lang="en-US" altLang="en-US"/>
            </a:p>
          </p:txBody>
        </p:sp>
        <p:sp>
          <p:nvSpPr>
            <p:cNvPr id="5413" name="AutoShape 258"/>
            <p:cNvSpPr>
              <a:spLocks noChangeArrowheads="1"/>
            </p:cNvSpPr>
            <p:nvPr/>
          </p:nvSpPr>
          <p:spPr bwMode="auto">
            <a:xfrm>
              <a:off x="1368" y="2645"/>
              <a:ext cx="10" cy="0"/>
            </a:xfrm>
            <a:prstGeom prst="roundRect">
              <a:avLst>
                <a:gd name="adj" fmla="val 0"/>
              </a:avLst>
            </a:prstGeom>
            <a:solidFill>
              <a:srgbClr val="404040"/>
            </a:solidFill>
            <a:ln w="9207">
              <a:solidFill>
                <a:srgbClr val="404040"/>
              </a:solidFill>
              <a:round/>
              <a:headEnd/>
              <a:tailEnd/>
            </a:ln>
          </p:spPr>
          <p:txBody>
            <a:bodyPr lIns="0" tIns="0" rIns="0" bIns="0"/>
            <a:lstStyle/>
            <a:p>
              <a:endParaRPr lang="en-US" altLang="en-US"/>
            </a:p>
          </p:txBody>
        </p:sp>
        <p:sp>
          <p:nvSpPr>
            <p:cNvPr id="5414" name="Line 259"/>
            <p:cNvSpPr>
              <a:spLocks noChangeShapeType="1"/>
            </p:cNvSpPr>
            <p:nvPr/>
          </p:nvSpPr>
          <p:spPr bwMode="auto">
            <a:xfrm>
              <a:off x="1365" y="2643"/>
              <a:ext cx="15" cy="0"/>
            </a:xfrm>
            <a:prstGeom prst="line">
              <a:avLst/>
            </a:prstGeom>
            <a:noFill/>
            <a:ln w="9207">
              <a:solidFill>
                <a:srgbClr val="000000"/>
              </a:solidFill>
              <a:round/>
              <a:headEnd/>
              <a:tailEnd/>
            </a:ln>
          </p:spPr>
          <p:txBody>
            <a:bodyPr lIns="0" tIns="0" rIns="0" bIns="0"/>
            <a:lstStyle/>
            <a:p>
              <a:endParaRPr lang="en-US"/>
            </a:p>
          </p:txBody>
        </p:sp>
        <p:sp>
          <p:nvSpPr>
            <p:cNvPr id="5415" name="Line 260"/>
            <p:cNvSpPr>
              <a:spLocks noChangeShapeType="1"/>
            </p:cNvSpPr>
            <p:nvPr/>
          </p:nvSpPr>
          <p:spPr bwMode="auto">
            <a:xfrm>
              <a:off x="1365" y="2645"/>
              <a:ext cx="15" cy="0"/>
            </a:xfrm>
            <a:prstGeom prst="line">
              <a:avLst/>
            </a:prstGeom>
            <a:noFill/>
            <a:ln w="9207">
              <a:solidFill>
                <a:srgbClr val="000000"/>
              </a:solidFill>
              <a:round/>
              <a:headEnd/>
              <a:tailEnd/>
            </a:ln>
          </p:spPr>
          <p:txBody>
            <a:bodyPr lIns="0" tIns="0" rIns="0" bIns="0"/>
            <a:lstStyle/>
            <a:p>
              <a:endParaRPr lang="en-US"/>
            </a:p>
          </p:txBody>
        </p:sp>
        <p:sp>
          <p:nvSpPr>
            <p:cNvPr id="5416" name="AutoShape 261"/>
            <p:cNvSpPr>
              <a:spLocks noChangeArrowheads="1"/>
            </p:cNvSpPr>
            <p:nvPr/>
          </p:nvSpPr>
          <p:spPr bwMode="auto">
            <a:xfrm flipV="1">
              <a:off x="1381" y="2643"/>
              <a:ext cx="6" cy="2"/>
            </a:xfrm>
            <a:prstGeom prst="roundRect">
              <a:avLst>
                <a:gd name="adj" fmla="val 0"/>
              </a:avLst>
            </a:prstGeom>
            <a:solidFill>
              <a:srgbClr val="404040"/>
            </a:solidFill>
            <a:ln w="9207">
              <a:solidFill>
                <a:srgbClr val="404040"/>
              </a:solidFill>
              <a:round/>
              <a:headEnd/>
              <a:tailEnd/>
            </a:ln>
          </p:spPr>
          <p:txBody>
            <a:bodyPr lIns="0" tIns="0" rIns="0" bIns="0"/>
            <a:lstStyle/>
            <a:p>
              <a:endParaRPr lang="en-US" altLang="en-US"/>
            </a:p>
          </p:txBody>
        </p:sp>
        <p:sp>
          <p:nvSpPr>
            <p:cNvPr id="5417" name="Freeform 262"/>
            <p:cNvSpPr>
              <a:spLocks/>
            </p:cNvSpPr>
            <p:nvPr/>
          </p:nvSpPr>
          <p:spPr bwMode="auto">
            <a:xfrm>
              <a:off x="1341" y="2651"/>
              <a:ext cx="55" cy="10"/>
            </a:xfrm>
            <a:custGeom>
              <a:avLst/>
              <a:gdLst>
                <a:gd name="T0" fmla="*/ 5 w 55"/>
                <a:gd name="T1" fmla="*/ 0 h 10"/>
                <a:gd name="T2" fmla="*/ 6 w 55"/>
                <a:gd name="T3" fmla="*/ 0 h 10"/>
                <a:gd name="T4" fmla="*/ 49 w 55"/>
                <a:gd name="T5" fmla="*/ 0 h 10"/>
                <a:gd name="T6" fmla="*/ 54 w 55"/>
                <a:gd name="T7" fmla="*/ 9 h 10"/>
                <a:gd name="T8" fmla="*/ 0 w 55"/>
                <a:gd name="T9" fmla="*/ 9 h 10"/>
                <a:gd name="T10" fmla="*/ 5 w 55"/>
                <a:gd name="T11" fmla="*/ 0 h 10"/>
                <a:gd name="T12" fmla="*/ 5 w 55"/>
                <a:gd name="T13" fmla="*/ 0 h 10"/>
                <a:gd name="T14" fmla="*/ 0 60000 65536"/>
                <a:gd name="T15" fmla="*/ 0 60000 65536"/>
                <a:gd name="T16" fmla="*/ 0 60000 65536"/>
                <a:gd name="T17" fmla="*/ 0 60000 65536"/>
                <a:gd name="T18" fmla="*/ 0 60000 65536"/>
                <a:gd name="T19" fmla="*/ 0 60000 65536"/>
                <a:gd name="T20" fmla="*/ 0 60000 65536"/>
                <a:gd name="T21" fmla="*/ 0 w 55"/>
                <a:gd name="T22" fmla="*/ 0 h 10"/>
                <a:gd name="T23" fmla="*/ 55 w 55"/>
                <a:gd name="T24" fmla="*/ 10 h 1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5" h="10">
                  <a:moveTo>
                    <a:pt x="5" y="0"/>
                  </a:moveTo>
                  <a:lnTo>
                    <a:pt x="6" y="0"/>
                  </a:lnTo>
                  <a:lnTo>
                    <a:pt x="49" y="0"/>
                  </a:lnTo>
                  <a:lnTo>
                    <a:pt x="54" y="9"/>
                  </a:lnTo>
                  <a:lnTo>
                    <a:pt x="0" y="9"/>
                  </a:lnTo>
                  <a:lnTo>
                    <a:pt x="5" y="0"/>
                  </a:lnTo>
                </a:path>
              </a:pathLst>
            </a:custGeom>
            <a:solidFill>
              <a:srgbClr val="C0C0C0"/>
            </a:solidFill>
            <a:ln w="9207">
              <a:solidFill>
                <a:srgbClr val="C0C0C0"/>
              </a:solidFill>
              <a:round/>
              <a:headEnd/>
              <a:tailEnd/>
            </a:ln>
          </p:spPr>
          <p:txBody>
            <a:bodyPr lIns="0" tIns="0" rIns="0" bIns="0"/>
            <a:lstStyle/>
            <a:p>
              <a:endParaRPr lang="en-US"/>
            </a:p>
          </p:txBody>
        </p:sp>
        <p:sp>
          <p:nvSpPr>
            <p:cNvPr id="5418" name="Freeform 263"/>
            <p:cNvSpPr>
              <a:spLocks/>
            </p:cNvSpPr>
            <p:nvPr/>
          </p:nvSpPr>
          <p:spPr bwMode="auto">
            <a:xfrm>
              <a:off x="1341" y="2660"/>
              <a:ext cx="55" cy="2"/>
            </a:xfrm>
            <a:custGeom>
              <a:avLst/>
              <a:gdLst>
                <a:gd name="T0" fmla="*/ 0 w 55"/>
                <a:gd name="T1" fmla="*/ 0 h 2"/>
                <a:gd name="T2" fmla="*/ 54 w 55"/>
                <a:gd name="T3" fmla="*/ 0 h 2"/>
                <a:gd name="T4" fmla="*/ 52 w 55"/>
                <a:gd name="T5" fmla="*/ 1 h 2"/>
                <a:gd name="T6" fmla="*/ 1 w 55"/>
                <a:gd name="T7" fmla="*/ 1 h 2"/>
                <a:gd name="T8" fmla="*/ 0 w 55"/>
                <a:gd name="T9" fmla="*/ 0 h 2"/>
                <a:gd name="T10" fmla="*/ 0 w 55"/>
                <a:gd name="T11" fmla="*/ 0 h 2"/>
                <a:gd name="T12" fmla="*/ 0 60000 65536"/>
                <a:gd name="T13" fmla="*/ 0 60000 65536"/>
                <a:gd name="T14" fmla="*/ 0 60000 65536"/>
                <a:gd name="T15" fmla="*/ 0 60000 65536"/>
                <a:gd name="T16" fmla="*/ 0 60000 65536"/>
                <a:gd name="T17" fmla="*/ 0 60000 65536"/>
                <a:gd name="T18" fmla="*/ 0 w 55"/>
                <a:gd name="T19" fmla="*/ 0 h 2"/>
                <a:gd name="T20" fmla="*/ 55 w 55"/>
                <a:gd name="T21" fmla="*/ 2 h 2"/>
              </a:gdLst>
              <a:ahLst/>
              <a:cxnLst>
                <a:cxn ang="T12">
                  <a:pos x="T0" y="T1"/>
                </a:cxn>
                <a:cxn ang="T13">
                  <a:pos x="T2" y="T3"/>
                </a:cxn>
                <a:cxn ang="T14">
                  <a:pos x="T4" y="T5"/>
                </a:cxn>
                <a:cxn ang="T15">
                  <a:pos x="T6" y="T7"/>
                </a:cxn>
                <a:cxn ang="T16">
                  <a:pos x="T8" y="T9"/>
                </a:cxn>
                <a:cxn ang="T17">
                  <a:pos x="T10" y="T11"/>
                </a:cxn>
              </a:cxnLst>
              <a:rect l="T18" t="T19" r="T20" b="T21"/>
              <a:pathLst>
                <a:path w="55" h="2">
                  <a:moveTo>
                    <a:pt x="0" y="0"/>
                  </a:moveTo>
                  <a:lnTo>
                    <a:pt x="54" y="0"/>
                  </a:lnTo>
                  <a:lnTo>
                    <a:pt x="52" y="1"/>
                  </a:lnTo>
                  <a:lnTo>
                    <a:pt x="1" y="1"/>
                  </a:lnTo>
                  <a:lnTo>
                    <a:pt x="0" y="0"/>
                  </a:lnTo>
                </a:path>
              </a:pathLst>
            </a:custGeom>
            <a:solidFill>
              <a:srgbClr val="808080"/>
            </a:solidFill>
            <a:ln w="9525">
              <a:noFill/>
              <a:round/>
              <a:headEnd/>
              <a:tailEnd/>
            </a:ln>
          </p:spPr>
          <p:txBody>
            <a:bodyPr lIns="0" tIns="0" rIns="0" bIns="0"/>
            <a:lstStyle/>
            <a:p>
              <a:endParaRPr lang="en-US"/>
            </a:p>
          </p:txBody>
        </p:sp>
        <p:sp>
          <p:nvSpPr>
            <p:cNvPr id="5419" name="Freeform 264"/>
            <p:cNvSpPr>
              <a:spLocks/>
            </p:cNvSpPr>
            <p:nvPr/>
          </p:nvSpPr>
          <p:spPr bwMode="auto">
            <a:xfrm>
              <a:off x="1347" y="2651"/>
              <a:ext cx="35" cy="2"/>
            </a:xfrm>
            <a:custGeom>
              <a:avLst/>
              <a:gdLst>
                <a:gd name="T0" fmla="*/ 1 w 35"/>
                <a:gd name="T1" fmla="*/ 0 h 2"/>
                <a:gd name="T2" fmla="*/ 0 w 35"/>
                <a:gd name="T3" fmla="*/ 1 h 2"/>
                <a:gd name="T4" fmla="*/ 34 w 35"/>
                <a:gd name="T5" fmla="*/ 1 h 2"/>
                <a:gd name="T6" fmla="*/ 34 w 35"/>
                <a:gd name="T7" fmla="*/ 0 h 2"/>
                <a:gd name="T8" fmla="*/ 1 w 35"/>
                <a:gd name="T9" fmla="*/ 0 h 2"/>
                <a:gd name="T10" fmla="*/ 1 w 35"/>
                <a:gd name="T11" fmla="*/ 0 h 2"/>
                <a:gd name="T12" fmla="*/ 0 60000 65536"/>
                <a:gd name="T13" fmla="*/ 0 60000 65536"/>
                <a:gd name="T14" fmla="*/ 0 60000 65536"/>
                <a:gd name="T15" fmla="*/ 0 60000 65536"/>
                <a:gd name="T16" fmla="*/ 0 60000 65536"/>
                <a:gd name="T17" fmla="*/ 0 60000 65536"/>
                <a:gd name="T18" fmla="*/ 0 w 35"/>
                <a:gd name="T19" fmla="*/ 0 h 2"/>
                <a:gd name="T20" fmla="*/ 35 w 35"/>
                <a:gd name="T21" fmla="*/ 2 h 2"/>
              </a:gdLst>
              <a:ahLst/>
              <a:cxnLst>
                <a:cxn ang="T12">
                  <a:pos x="T0" y="T1"/>
                </a:cxn>
                <a:cxn ang="T13">
                  <a:pos x="T2" y="T3"/>
                </a:cxn>
                <a:cxn ang="T14">
                  <a:pos x="T4" y="T5"/>
                </a:cxn>
                <a:cxn ang="T15">
                  <a:pos x="T6" y="T7"/>
                </a:cxn>
                <a:cxn ang="T16">
                  <a:pos x="T8" y="T9"/>
                </a:cxn>
                <a:cxn ang="T17">
                  <a:pos x="T10" y="T11"/>
                </a:cxn>
              </a:cxnLst>
              <a:rect l="T18" t="T19" r="T20" b="T21"/>
              <a:pathLst>
                <a:path w="35" h="2">
                  <a:moveTo>
                    <a:pt x="1" y="0"/>
                  </a:moveTo>
                  <a:lnTo>
                    <a:pt x="0" y="1"/>
                  </a:lnTo>
                  <a:lnTo>
                    <a:pt x="34" y="1"/>
                  </a:lnTo>
                  <a:lnTo>
                    <a:pt x="34" y="0"/>
                  </a:lnTo>
                  <a:lnTo>
                    <a:pt x="1" y="0"/>
                  </a:lnTo>
                </a:path>
              </a:pathLst>
            </a:custGeom>
            <a:solidFill>
              <a:srgbClr val="727272"/>
            </a:solidFill>
            <a:ln w="9207">
              <a:solidFill>
                <a:srgbClr val="727272"/>
              </a:solidFill>
              <a:round/>
              <a:headEnd/>
              <a:tailEnd/>
            </a:ln>
          </p:spPr>
          <p:txBody>
            <a:bodyPr lIns="0" tIns="0" rIns="0" bIns="0"/>
            <a:lstStyle/>
            <a:p>
              <a:endParaRPr lang="en-US"/>
            </a:p>
          </p:txBody>
        </p:sp>
        <p:sp>
          <p:nvSpPr>
            <p:cNvPr id="5420" name="Freeform 265"/>
            <p:cNvSpPr>
              <a:spLocks/>
            </p:cNvSpPr>
            <p:nvPr/>
          </p:nvSpPr>
          <p:spPr bwMode="auto">
            <a:xfrm>
              <a:off x="1345" y="2653"/>
              <a:ext cx="31" cy="6"/>
            </a:xfrm>
            <a:custGeom>
              <a:avLst/>
              <a:gdLst>
                <a:gd name="T0" fmla="*/ 2 w 31"/>
                <a:gd name="T1" fmla="*/ 0 h 6"/>
                <a:gd name="T2" fmla="*/ 30 w 31"/>
                <a:gd name="T3" fmla="*/ 0 h 6"/>
                <a:gd name="T4" fmla="*/ 30 w 31"/>
                <a:gd name="T5" fmla="*/ 5 h 6"/>
                <a:gd name="T6" fmla="*/ 27 w 31"/>
                <a:gd name="T7" fmla="*/ 5 h 6"/>
                <a:gd name="T8" fmla="*/ 27 w 31"/>
                <a:gd name="T9" fmla="*/ 5 h 6"/>
                <a:gd name="T10" fmla="*/ 26 w 31"/>
                <a:gd name="T11" fmla="*/ 5 h 6"/>
                <a:gd name="T12" fmla="*/ 26 w 31"/>
                <a:gd name="T13" fmla="*/ 5 h 6"/>
                <a:gd name="T14" fmla="*/ 5 w 31"/>
                <a:gd name="T15" fmla="*/ 5 h 6"/>
                <a:gd name="T16" fmla="*/ 5 w 31"/>
                <a:gd name="T17" fmla="*/ 5 h 6"/>
                <a:gd name="T18" fmla="*/ 3 w 31"/>
                <a:gd name="T19" fmla="*/ 5 h 6"/>
                <a:gd name="T20" fmla="*/ 3 w 31"/>
                <a:gd name="T21" fmla="*/ 5 h 6"/>
                <a:gd name="T22" fmla="*/ 0 w 31"/>
                <a:gd name="T23" fmla="*/ 5 h 6"/>
                <a:gd name="T24" fmla="*/ 2 w 31"/>
                <a:gd name="T25" fmla="*/ 0 h 6"/>
                <a:gd name="T26" fmla="*/ 2 w 31"/>
                <a:gd name="T27" fmla="*/ 0 h 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1"/>
                <a:gd name="T43" fmla="*/ 0 h 6"/>
                <a:gd name="T44" fmla="*/ 31 w 31"/>
                <a:gd name="T45" fmla="*/ 6 h 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1" h="6">
                  <a:moveTo>
                    <a:pt x="2" y="0"/>
                  </a:moveTo>
                  <a:lnTo>
                    <a:pt x="30" y="0"/>
                  </a:lnTo>
                  <a:lnTo>
                    <a:pt x="30" y="5"/>
                  </a:lnTo>
                  <a:lnTo>
                    <a:pt x="27" y="5"/>
                  </a:lnTo>
                  <a:lnTo>
                    <a:pt x="26" y="5"/>
                  </a:lnTo>
                  <a:lnTo>
                    <a:pt x="5" y="5"/>
                  </a:lnTo>
                  <a:lnTo>
                    <a:pt x="3" y="5"/>
                  </a:lnTo>
                  <a:lnTo>
                    <a:pt x="0" y="5"/>
                  </a:lnTo>
                  <a:lnTo>
                    <a:pt x="2" y="0"/>
                  </a:lnTo>
                </a:path>
              </a:pathLst>
            </a:custGeom>
            <a:solidFill>
              <a:srgbClr val="727272"/>
            </a:solidFill>
            <a:ln w="9207">
              <a:solidFill>
                <a:srgbClr val="727272"/>
              </a:solidFill>
              <a:round/>
              <a:headEnd/>
              <a:tailEnd/>
            </a:ln>
          </p:spPr>
          <p:txBody>
            <a:bodyPr lIns="0" tIns="0" rIns="0" bIns="0"/>
            <a:lstStyle/>
            <a:p>
              <a:endParaRPr lang="en-US"/>
            </a:p>
          </p:txBody>
        </p:sp>
        <p:sp>
          <p:nvSpPr>
            <p:cNvPr id="5421" name="Freeform 266"/>
            <p:cNvSpPr>
              <a:spLocks/>
            </p:cNvSpPr>
            <p:nvPr/>
          </p:nvSpPr>
          <p:spPr bwMode="auto">
            <a:xfrm>
              <a:off x="1377" y="2653"/>
              <a:ext cx="7" cy="3"/>
            </a:xfrm>
            <a:custGeom>
              <a:avLst/>
              <a:gdLst>
                <a:gd name="T0" fmla="*/ 0 w 7"/>
                <a:gd name="T1" fmla="*/ 0 h 3"/>
                <a:gd name="T2" fmla="*/ 0 w 7"/>
                <a:gd name="T3" fmla="*/ 0 h 3"/>
                <a:gd name="T4" fmla="*/ 0 w 7"/>
                <a:gd name="T5" fmla="*/ 2 h 3"/>
                <a:gd name="T6" fmla="*/ 6 w 7"/>
                <a:gd name="T7" fmla="*/ 2 h 3"/>
                <a:gd name="T8" fmla="*/ 4 w 7"/>
                <a:gd name="T9" fmla="*/ 0 h 3"/>
                <a:gd name="T10" fmla="*/ 0 w 7"/>
                <a:gd name="T11" fmla="*/ 0 h 3"/>
                <a:gd name="T12" fmla="*/ 0 w 7"/>
                <a:gd name="T13" fmla="*/ 0 h 3"/>
                <a:gd name="T14" fmla="*/ 0 60000 65536"/>
                <a:gd name="T15" fmla="*/ 0 60000 65536"/>
                <a:gd name="T16" fmla="*/ 0 60000 65536"/>
                <a:gd name="T17" fmla="*/ 0 60000 65536"/>
                <a:gd name="T18" fmla="*/ 0 60000 65536"/>
                <a:gd name="T19" fmla="*/ 0 60000 65536"/>
                <a:gd name="T20" fmla="*/ 0 60000 65536"/>
                <a:gd name="T21" fmla="*/ 0 w 7"/>
                <a:gd name="T22" fmla="*/ 0 h 3"/>
                <a:gd name="T23" fmla="*/ 7 w 7"/>
                <a:gd name="T24" fmla="*/ 3 h 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 h="3">
                  <a:moveTo>
                    <a:pt x="0" y="0"/>
                  </a:moveTo>
                  <a:lnTo>
                    <a:pt x="0" y="0"/>
                  </a:lnTo>
                  <a:lnTo>
                    <a:pt x="0" y="2"/>
                  </a:lnTo>
                  <a:lnTo>
                    <a:pt x="6" y="2"/>
                  </a:lnTo>
                  <a:lnTo>
                    <a:pt x="4" y="0"/>
                  </a:lnTo>
                  <a:lnTo>
                    <a:pt x="0" y="0"/>
                  </a:lnTo>
                </a:path>
              </a:pathLst>
            </a:custGeom>
            <a:solidFill>
              <a:srgbClr val="727272"/>
            </a:solidFill>
            <a:ln w="9207">
              <a:solidFill>
                <a:srgbClr val="727272"/>
              </a:solidFill>
              <a:round/>
              <a:headEnd/>
              <a:tailEnd/>
            </a:ln>
          </p:spPr>
          <p:txBody>
            <a:bodyPr lIns="0" tIns="0" rIns="0" bIns="0"/>
            <a:lstStyle/>
            <a:p>
              <a:endParaRPr lang="en-US"/>
            </a:p>
          </p:txBody>
        </p:sp>
        <p:sp>
          <p:nvSpPr>
            <p:cNvPr id="5422" name="Freeform 267"/>
            <p:cNvSpPr>
              <a:spLocks/>
            </p:cNvSpPr>
            <p:nvPr/>
          </p:nvSpPr>
          <p:spPr bwMode="auto">
            <a:xfrm>
              <a:off x="1377" y="2656"/>
              <a:ext cx="7" cy="3"/>
            </a:xfrm>
            <a:custGeom>
              <a:avLst/>
              <a:gdLst>
                <a:gd name="T0" fmla="*/ 2 w 7"/>
                <a:gd name="T1" fmla="*/ 0 h 3"/>
                <a:gd name="T2" fmla="*/ 2 w 7"/>
                <a:gd name="T3" fmla="*/ 0 h 3"/>
                <a:gd name="T4" fmla="*/ 0 w 7"/>
                <a:gd name="T5" fmla="*/ 0 h 3"/>
                <a:gd name="T6" fmla="*/ 0 w 7"/>
                <a:gd name="T7" fmla="*/ 2 h 3"/>
                <a:gd name="T8" fmla="*/ 6 w 7"/>
                <a:gd name="T9" fmla="*/ 2 h 3"/>
                <a:gd name="T10" fmla="*/ 6 w 7"/>
                <a:gd name="T11" fmla="*/ 0 h 3"/>
                <a:gd name="T12" fmla="*/ 4 w 7"/>
                <a:gd name="T13" fmla="*/ 0 h 3"/>
                <a:gd name="T14" fmla="*/ 4 w 7"/>
                <a:gd name="T15" fmla="*/ 0 h 3"/>
                <a:gd name="T16" fmla="*/ 2 w 7"/>
                <a:gd name="T17" fmla="*/ 0 h 3"/>
                <a:gd name="T18" fmla="*/ 2 w 7"/>
                <a:gd name="T19" fmla="*/ 0 h 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
                <a:gd name="T31" fmla="*/ 0 h 3"/>
                <a:gd name="T32" fmla="*/ 7 w 7"/>
                <a:gd name="T33" fmla="*/ 3 h 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 h="3">
                  <a:moveTo>
                    <a:pt x="2" y="0"/>
                  </a:moveTo>
                  <a:lnTo>
                    <a:pt x="2" y="0"/>
                  </a:lnTo>
                  <a:lnTo>
                    <a:pt x="0" y="0"/>
                  </a:lnTo>
                  <a:lnTo>
                    <a:pt x="0" y="2"/>
                  </a:lnTo>
                  <a:lnTo>
                    <a:pt x="6" y="2"/>
                  </a:lnTo>
                  <a:lnTo>
                    <a:pt x="6" y="0"/>
                  </a:lnTo>
                  <a:lnTo>
                    <a:pt x="4" y="0"/>
                  </a:lnTo>
                  <a:lnTo>
                    <a:pt x="2" y="0"/>
                  </a:lnTo>
                </a:path>
              </a:pathLst>
            </a:custGeom>
            <a:solidFill>
              <a:srgbClr val="727272"/>
            </a:solidFill>
            <a:ln w="9207">
              <a:solidFill>
                <a:srgbClr val="727272"/>
              </a:solidFill>
              <a:round/>
              <a:headEnd/>
              <a:tailEnd/>
            </a:ln>
          </p:spPr>
          <p:txBody>
            <a:bodyPr lIns="0" tIns="0" rIns="0" bIns="0"/>
            <a:lstStyle/>
            <a:p>
              <a:endParaRPr lang="en-US"/>
            </a:p>
          </p:txBody>
        </p:sp>
        <p:sp>
          <p:nvSpPr>
            <p:cNvPr id="5423" name="Freeform 268"/>
            <p:cNvSpPr>
              <a:spLocks/>
            </p:cNvSpPr>
            <p:nvPr/>
          </p:nvSpPr>
          <p:spPr bwMode="auto">
            <a:xfrm>
              <a:off x="1383" y="2653"/>
              <a:ext cx="11" cy="7"/>
            </a:xfrm>
            <a:custGeom>
              <a:avLst/>
              <a:gdLst>
                <a:gd name="T0" fmla="*/ 0 w 11"/>
                <a:gd name="T1" fmla="*/ 0 h 7"/>
                <a:gd name="T2" fmla="*/ 2 w 11"/>
                <a:gd name="T3" fmla="*/ 6 h 7"/>
                <a:gd name="T4" fmla="*/ 10 w 11"/>
                <a:gd name="T5" fmla="*/ 6 h 7"/>
                <a:gd name="T6" fmla="*/ 7 w 11"/>
                <a:gd name="T7" fmla="*/ 0 h 7"/>
                <a:gd name="T8" fmla="*/ 0 w 11"/>
                <a:gd name="T9" fmla="*/ 0 h 7"/>
                <a:gd name="T10" fmla="*/ 0 w 11"/>
                <a:gd name="T11" fmla="*/ 0 h 7"/>
                <a:gd name="T12" fmla="*/ 0 60000 65536"/>
                <a:gd name="T13" fmla="*/ 0 60000 65536"/>
                <a:gd name="T14" fmla="*/ 0 60000 65536"/>
                <a:gd name="T15" fmla="*/ 0 60000 65536"/>
                <a:gd name="T16" fmla="*/ 0 60000 65536"/>
                <a:gd name="T17" fmla="*/ 0 60000 65536"/>
                <a:gd name="T18" fmla="*/ 0 w 11"/>
                <a:gd name="T19" fmla="*/ 0 h 7"/>
                <a:gd name="T20" fmla="*/ 11 w 11"/>
                <a:gd name="T21" fmla="*/ 7 h 7"/>
              </a:gdLst>
              <a:ahLst/>
              <a:cxnLst>
                <a:cxn ang="T12">
                  <a:pos x="T0" y="T1"/>
                </a:cxn>
                <a:cxn ang="T13">
                  <a:pos x="T2" y="T3"/>
                </a:cxn>
                <a:cxn ang="T14">
                  <a:pos x="T4" y="T5"/>
                </a:cxn>
                <a:cxn ang="T15">
                  <a:pos x="T6" y="T7"/>
                </a:cxn>
                <a:cxn ang="T16">
                  <a:pos x="T8" y="T9"/>
                </a:cxn>
                <a:cxn ang="T17">
                  <a:pos x="T10" y="T11"/>
                </a:cxn>
              </a:cxnLst>
              <a:rect l="T18" t="T19" r="T20" b="T21"/>
              <a:pathLst>
                <a:path w="11" h="7">
                  <a:moveTo>
                    <a:pt x="0" y="0"/>
                  </a:moveTo>
                  <a:lnTo>
                    <a:pt x="2" y="6"/>
                  </a:lnTo>
                  <a:lnTo>
                    <a:pt x="10" y="6"/>
                  </a:lnTo>
                  <a:lnTo>
                    <a:pt x="7" y="0"/>
                  </a:lnTo>
                  <a:lnTo>
                    <a:pt x="0" y="0"/>
                  </a:lnTo>
                </a:path>
              </a:pathLst>
            </a:custGeom>
            <a:solidFill>
              <a:srgbClr val="727272"/>
            </a:solidFill>
            <a:ln w="9207">
              <a:solidFill>
                <a:srgbClr val="727272"/>
              </a:solidFill>
              <a:round/>
              <a:headEnd/>
              <a:tailEnd/>
            </a:ln>
          </p:spPr>
          <p:txBody>
            <a:bodyPr lIns="0" tIns="0" rIns="0" bIns="0"/>
            <a:lstStyle/>
            <a:p>
              <a:endParaRPr lang="en-US"/>
            </a:p>
          </p:txBody>
        </p:sp>
        <p:sp>
          <p:nvSpPr>
            <p:cNvPr id="5424" name="AutoShape 269"/>
            <p:cNvSpPr>
              <a:spLocks noChangeArrowheads="1"/>
            </p:cNvSpPr>
            <p:nvPr/>
          </p:nvSpPr>
          <p:spPr bwMode="auto">
            <a:xfrm flipV="1">
              <a:off x="1360" y="2635"/>
              <a:ext cx="18" cy="2"/>
            </a:xfrm>
            <a:prstGeom prst="roundRect">
              <a:avLst>
                <a:gd name="adj" fmla="val 15986"/>
              </a:avLst>
            </a:prstGeom>
            <a:solidFill>
              <a:srgbClr val="727272"/>
            </a:solidFill>
            <a:ln w="9207">
              <a:solidFill>
                <a:srgbClr val="727272"/>
              </a:solidFill>
              <a:round/>
              <a:headEnd/>
              <a:tailEnd/>
            </a:ln>
          </p:spPr>
          <p:txBody>
            <a:bodyPr lIns="0" tIns="0" rIns="0" bIns="0"/>
            <a:lstStyle/>
            <a:p>
              <a:endParaRPr lang="en-US" altLang="en-US"/>
            </a:p>
          </p:txBody>
        </p:sp>
        <p:sp>
          <p:nvSpPr>
            <p:cNvPr id="5425" name="AutoShape 270"/>
            <p:cNvSpPr>
              <a:spLocks noChangeArrowheads="1"/>
            </p:cNvSpPr>
            <p:nvPr/>
          </p:nvSpPr>
          <p:spPr bwMode="auto">
            <a:xfrm flipV="1">
              <a:off x="1381" y="2633"/>
              <a:ext cx="4" cy="1"/>
            </a:xfrm>
            <a:prstGeom prst="roundRect">
              <a:avLst>
                <a:gd name="adj" fmla="val 0"/>
              </a:avLst>
            </a:prstGeom>
            <a:solidFill>
              <a:srgbClr val="404040"/>
            </a:solidFill>
            <a:ln w="9207">
              <a:solidFill>
                <a:srgbClr val="404040"/>
              </a:solidFill>
              <a:round/>
              <a:headEnd/>
              <a:tailEnd/>
            </a:ln>
          </p:spPr>
          <p:txBody>
            <a:bodyPr lIns="0" tIns="0" rIns="0" bIns="0"/>
            <a:lstStyle/>
            <a:p>
              <a:endParaRPr lang="en-US" altLang="en-US"/>
            </a:p>
          </p:txBody>
        </p:sp>
        <p:sp>
          <p:nvSpPr>
            <p:cNvPr id="5426" name="AutoShape 271"/>
            <p:cNvSpPr>
              <a:spLocks noChangeArrowheads="1"/>
            </p:cNvSpPr>
            <p:nvPr/>
          </p:nvSpPr>
          <p:spPr bwMode="auto">
            <a:xfrm flipV="1">
              <a:off x="1355" y="2636"/>
              <a:ext cx="26" cy="3"/>
            </a:xfrm>
            <a:prstGeom prst="roundRect">
              <a:avLst>
                <a:gd name="adj" fmla="val 0"/>
              </a:avLst>
            </a:prstGeom>
            <a:solidFill>
              <a:srgbClr val="C0C0C0"/>
            </a:solidFill>
            <a:ln w="9525">
              <a:noFill/>
              <a:round/>
              <a:headEnd/>
              <a:tailEnd/>
            </a:ln>
          </p:spPr>
          <p:txBody>
            <a:bodyPr lIns="0" tIns="0" rIns="0" bIns="0"/>
            <a:lstStyle/>
            <a:p>
              <a:endParaRPr lang="en-US" altLang="en-US"/>
            </a:p>
          </p:txBody>
        </p:sp>
        <p:sp>
          <p:nvSpPr>
            <p:cNvPr id="5427" name="AutoShape 272"/>
            <p:cNvSpPr>
              <a:spLocks noChangeArrowheads="1"/>
            </p:cNvSpPr>
            <p:nvPr/>
          </p:nvSpPr>
          <p:spPr bwMode="auto">
            <a:xfrm>
              <a:off x="1355" y="2639"/>
              <a:ext cx="26" cy="0"/>
            </a:xfrm>
            <a:prstGeom prst="roundRect">
              <a:avLst>
                <a:gd name="adj" fmla="val 0"/>
              </a:avLst>
            </a:prstGeom>
            <a:solidFill>
              <a:srgbClr val="808080"/>
            </a:solidFill>
            <a:ln w="9207">
              <a:solidFill>
                <a:srgbClr val="808080"/>
              </a:solidFill>
              <a:round/>
              <a:headEnd/>
              <a:tailEnd/>
            </a:ln>
          </p:spPr>
          <p:txBody>
            <a:bodyPr lIns="0" tIns="0" rIns="0" bIns="0"/>
            <a:lstStyle/>
            <a:p>
              <a:endParaRPr lang="en-US" altLang="en-US"/>
            </a:p>
          </p:txBody>
        </p:sp>
        <p:sp>
          <p:nvSpPr>
            <p:cNvPr id="5428" name="AutoShape 273"/>
            <p:cNvSpPr>
              <a:spLocks noChangeArrowheads="1"/>
            </p:cNvSpPr>
            <p:nvPr/>
          </p:nvSpPr>
          <p:spPr bwMode="auto">
            <a:xfrm flipV="1">
              <a:off x="1434" y="2660"/>
              <a:ext cx="40" cy="10"/>
            </a:xfrm>
            <a:prstGeom prst="roundRect">
              <a:avLst>
                <a:gd name="adj" fmla="val 0"/>
              </a:avLst>
            </a:prstGeom>
            <a:solidFill>
              <a:srgbClr val="C0C0C0"/>
            </a:solidFill>
            <a:ln w="9207">
              <a:solidFill>
                <a:srgbClr val="C0C0C0"/>
              </a:solidFill>
              <a:round/>
              <a:headEnd/>
              <a:tailEnd/>
            </a:ln>
          </p:spPr>
          <p:txBody>
            <a:bodyPr lIns="0" tIns="0" rIns="0" bIns="0"/>
            <a:lstStyle/>
            <a:p>
              <a:endParaRPr lang="en-US" altLang="en-US"/>
            </a:p>
          </p:txBody>
        </p:sp>
        <p:sp>
          <p:nvSpPr>
            <p:cNvPr id="5429" name="Freeform 274"/>
            <p:cNvSpPr>
              <a:spLocks/>
            </p:cNvSpPr>
            <p:nvPr/>
          </p:nvSpPr>
          <p:spPr bwMode="auto">
            <a:xfrm>
              <a:off x="1435" y="2664"/>
              <a:ext cx="7" cy="3"/>
            </a:xfrm>
            <a:custGeom>
              <a:avLst/>
              <a:gdLst>
                <a:gd name="T0" fmla="*/ 0 w 7"/>
                <a:gd name="T1" fmla="*/ 2 h 3"/>
                <a:gd name="T2" fmla="*/ 0 w 7"/>
                <a:gd name="T3" fmla="*/ 2 h 3"/>
                <a:gd name="T4" fmla="*/ 0 w 7"/>
                <a:gd name="T5" fmla="*/ 2 h 3"/>
                <a:gd name="T6" fmla="*/ 0 w 7"/>
                <a:gd name="T7" fmla="*/ 2 h 3"/>
                <a:gd name="T8" fmla="*/ 0 w 7"/>
                <a:gd name="T9" fmla="*/ 2 h 3"/>
                <a:gd name="T10" fmla="*/ 0 w 7"/>
                <a:gd name="T11" fmla="*/ 2 h 3"/>
                <a:gd name="T12" fmla="*/ 0 w 7"/>
                <a:gd name="T13" fmla="*/ 2 h 3"/>
                <a:gd name="T14" fmla="*/ 0 w 7"/>
                <a:gd name="T15" fmla="*/ 2 h 3"/>
                <a:gd name="T16" fmla="*/ 5 w 7"/>
                <a:gd name="T17" fmla="*/ 2 h 3"/>
                <a:gd name="T18" fmla="*/ 5 w 7"/>
                <a:gd name="T19" fmla="*/ 2 h 3"/>
                <a:gd name="T20" fmla="*/ 5 w 7"/>
                <a:gd name="T21" fmla="*/ 2 h 3"/>
                <a:gd name="T22" fmla="*/ 5 w 7"/>
                <a:gd name="T23" fmla="*/ 2 h 3"/>
                <a:gd name="T24" fmla="*/ 5 w 7"/>
                <a:gd name="T25" fmla="*/ 2 h 3"/>
                <a:gd name="T26" fmla="*/ 5 w 7"/>
                <a:gd name="T27" fmla="*/ 2 h 3"/>
                <a:gd name="T28" fmla="*/ 5 w 7"/>
                <a:gd name="T29" fmla="*/ 2 h 3"/>
                <a:gd name="T30" fmla="*/ 5 w 7"/>
                <a:gd name="T31" fmla="*/ 2 h 3"/>
                <a:gd name="T32" fmla="*/ 6 w 7"/>
                <a:gd name="T33" fmla="*/ 1 h 3"/>
                <a:gd name="T34" fmla="*/ 5 w 7"/>
                <a:gd name="T35" fmla="*/ 1 h 3"/>
                <a:gd name="T36" fmla="*/ 5 w 7"/>
                <a:gd name="T37" fmla="*/ 1 h 3"/>
                <a:gd name="T38" fmla="*/ 5 w 7"/>
                <a:gd name="T39" fmla="*/ 1 h 3"/>
                <a:gd name="T40" fmla="*/ 5 w 7"/>
                <a:gd name="T41" fmla="*/ 1 h 3"/>
                <a:gd name="T42" fmla="*/ 5 w 7"/>
                <a:gd name="T43" fmla="*/ 1 h 3"/>
                <a:gd name="T44" fmla="*/ 5 w 7"/>
                <a:gd name="T45" fmla="*/ 1 h 3"/>
                <a:gd name="T46" fmla="*/ 5 w 7"/>
                <a:gd name="T47" fmla="*/ 1 h 3"/>
                <a:gd name="T48" fmla="*/ 5 w 7"/>
                <a:gd name="T49" fmla="*/ 1 h 3"/>
                <a:gd name="T50" fmla="*/ 1 w 7"/>
                <a:gd name="T51" fmla="*/ 0 h 3"/>
                <a:gd name="T52" fmla="*/ 0 w 7"/>
                <a:gd name="T53" fmla="*/ 1 h 3"/>
                <a:gd name="T54" fmla="*/ 0 w 7"/>
                <a:gd name="T55" fmla="*/ 1 h 3"/>
                <a:gd name="T56" fmla="*/ 0 w 7"/>
                <a:gd name="T57" fmla="*/ 1 h 3"/>
                <a:gd name="T58" fmla="*/ 0 w 7"/>
                <a:gd name="T59" fmla="*/ 1 h 3"/>
                <a:gd name="T60" fmla="*/ 0 w 7"/>
                <a:gd name="T61" fmla="*/ 1 h 3"/>
                <a:gd name="T62" fmla="*/ 0 w 7"/>
                <a:gd name="T63" fmla="*/ 1 h 3"/>
                <a:gd name="T64" fmla="*/ 0 w 7"/>
                <a:gd name="T65" fmla="*/ 1 h 3"/>
                <a:gd name="T66" fmla="*/ 0 w 7"/>
                <a:gd name="T67" fmla="*/ 1 h 3"/>
                <a:gd name="T68" fmla="*/ 0 w 7"/>
                <a:gd name="T69" fmla="*/ 1 h 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7"/>
                <a:gd name="T106" fmla="*/ 0 h 3"/>
                <a:gd name="T107" fmla="*/ 7 w 7"/>
                <a:gd name="T108" fmla="*/ 3 h 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7" h="3">
                  <a:moveTo>
                    <a:pt x="0" y="1"/>
                  </a:moveTo>
                  <a:lnTo>
                    <a:pt x="0" y="2"/>
                  </a:lnTo>
                  <a:lnTo>
                    <a:pt x="1" y="2"/>
                  </a:lnTo>
                  <a:lnTo>
                    <a:pt x="5" y="2"/>
                  </a:lnTo>
                  <a:lnTo>
                    <a:pt x="6" y="1"/>
                  </a:lnTo>
                  <a:lnTo>
                    <a:pt x="5" y="1"/>
                  </a:lnTo>
                  <a:lnTo>
                    <a:pt x="5" y="0"/>
                  </a:lnTo>
                  <a:lnTo>
                    <a:pt x="1" y="0"/>
                  </a:lnTo>
                  <a:lnTo>
                    <a:pt x="0" y="1"/>
                  </a:lnTo>
                </a:path>
              </a:pathLst>
            </a:custGeom>
            <a:solidFill>
              <a:srgbClr val="727272"/>
            </a:solidFill>
            <a:ln w="9525">
              <a:noFill/>
              <a:round/>
              <a:headEnd/>
              <a:tailEnd/>
            </a:ln>
          </p:spPr>
          <p:txBody>
            <a:bodyPr lIns="0" tIns="0" rIns="0" bIns="0"/>
            <a:lstStyle/>
            <a:p>
              <a:endParaRPr lang="en-US"/>
            </a:p>
          </p:txBody>
        </p:sp>
        <p:sp>
          <p:nvSpPr>
            <p:cNvPr id="5430" name="Freeform 275"/>
            <p:cNvSpPr>
              <a:spLocks/>
            </p:cNvSpPr>
            <p:nvPr/>
          </p:nvSpPr>
          <p:spPr bwMode="auto">
            <a:xfrm>
              <a:off x="1451" y="2660"/>
              <a:ext cx="15" cy="10"/>
            </a:xfrm>
            <a:custGeom>
              <a:avLst/>
              <a:gdLst>
                <a:gd name="T0" fmla="*/ 0 w 15"/>
                <a:gd name="T1" fmla="*/ 9 h 10"/>
                <a:gd name="T2" fmla="*/ 0 w 15"/>
                <a:gd name="T3" fmla="*/ 9 h 10"/>
                <a:gd name="T4" fmla="*/ 0 w 15"/>
                <a:gd name="T5" fmla="*/ 9 h 10"/>
                <a:gd name="T6" fmla="*/ 0 w 15"/>
                <a:gd name="T7" fmla="*/ 9 h 10"/>
                <a:gd name="T8" fmla="*/ 0 w 15"/>
                <a:gd name="T9" fmla="*/ 9 h 10"/>
                <a:gd name="T10" fmla="*/ 0 w 15"/>
                <a:gd name="T11" fmla="*/ 9 h 10"/>
                <a:gd name="T12" fmla="*/ 0 w 15"/>
                <a:gd name="T13" fmla="*/ 9 h 10"/>
                <a:gd name="T14" fmla="*/ 0 w 15"/>
                <a:gd name="T15" fmla="*/ 9 h 10"/>
                <a:gd name="T16" fmla="*/ 14 w 15"/>
                <a:gd name="T17" fmla="*/ 9 h 10"/>
                <a:gd name="T18" fmla="*/ 14 w 15"/>
                <a:gd name="T19" fmla="*/ 9 h 10"/>
                <a:gd name="T20" fmla="*/ 14 w 15"/>
                <a:gd name="T21" fmla="*/ 9 h 10"/>
                <a:gd name="T22" fmla="*/ 14 w 15"/>
                <a:gd name="T23" fmla="*/ 9 h 10"/>
                <a:gd name="T24" fmla="*/ 14 w 15"/>
                <a:gd name="T25" fmla="*/ 9 h 10"/>
                <a:gd name="T26" fmla="*/ 14 w 15"/>
                <a:gd name="T27" fmla="*/ 9 h 10"/>
                <a:gd name="T28" fmla="*/ 14 w 15"/>
                <a:gd name="T29" fmla="*/ 9 h 10"/>
                <a:gd name="T30" fmla="*/ 14 w 15"/>
                <a:gd name="T31" fmla="*/ 9 h 10"/>
                <a:gd name="T32" fmla="*/ 14 w 15"/>
                <a:gd name="T33" fmla="*/ 8 h 10"/>
                <a:gd name="T34" fmla="*/ 14 w 15"/>
                <a:gd name="T35" fmla="*/ 2 h 10"/>
                <a:gd name="T36" fmla="*/ 14 w 15"/>
                <a:gd name="T37" fmla="*/ 2 h 10"/>
                <a:gd name="T38" fmla="*/ 14 w 15"/>
                <a:gd name="T39" fmla="*/ 2 h 10"/>
                <a:gd name="T40" fmla="*/ 14 w 15"/>
                <a:gd name="T41" fmla="*/ 2 h 10"/>
                <a:gd name="T42" fmla="*/ 14 w 15"/>
                <a:gd name="T43" fmla="*/ 2 h 10"/>
                <a:gd name="T44" fmla="*/ 14 w 15"/>
                <a:gd name="T45" fmla="*/ 2 h 10"/>
                <a:gd name="T46" fmla="*/ 14 w 15"/>
                <a:gd name="T47" fmla="*/ 2 h 10"/>
                <a:gd name="T48" fmla="*/ 14 w 15"/>
                <a:gd name="T49" fmla="*/ 2 h 10"/>
                <a:gd name="T50" fmla="*/ 1 w 15"/>
                <a:gd name="T51" fmla="*/ 0 h 10"/>
                <a:gd name="T52" fmla="*/ 0 w 15"/>
                <a:gd name="T53" fmla="*/ 2 h 10"/>
                <a:gd name="T54" fmla="*/ 0 w 15"/>
                <a:gd name="T55" fmla="*/ 2 h 10"/>
                <a:gd name="T56" fmla="*/ 0 w 15"/>
                <a:gd name="T57" fmla="*/ 2 h 10"/>
                <a:gd name="T58" fmla="*/ 0 w 15"/>
                <a:gd name="T59" fmla="*/ 2 h 10"/>
                <a:gd name="T60" fmla="*/ 0 w 15"/>
                <a:gd name="T61" fmla="*/ 2 h 10"/>
                <a:gd name="T62" fmla="*/ 0 w 15"/>
                <a:gd name="T63" fmla="*/ 2 h 10"/>
                <a:gd name="T64" fmla="*/ 0 w 15"/>
                <a:gd name="T65" fmla="*/ 2 h 10"/>
                <a:gd name="T66" fmla="*/ 0 w 15"/>
                <a:gd name="T67" fmla="*/ 2 h 10"/>
                <a:gd name="T68" fmla="*/ 0 w 15"/>
                <a:gd name="T69" fmla="*/ 8 h 1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5"/>
                <a:gd name="T106" fmla="*/ 0 h 10"/>
                <a:gd name="T107" fmla="*/ 15 w 15"/>
                <a:gd name="T108" fmla="*/ 10 h 1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5" h="10">
                  <a:moveTo>
                    <a:pt x="0" y="8"/>
                  </a:moveTo>
                  <a:lnTo>
                    <a:pt x="0" y="9"/>
                  </a:lnTo>
                  <a:lnTo>
                    <a:pt x="1" y="9"/>
                  </a:lnTo>
                  <a:lnTo>
                    <a:pt x="14" y="9"/>
                  </a:lnTo>
                  <a:lnTo>
                    <a:pt x="14" y="8"/>
                  </a:lnTo>
                  <a:lnTo>
                    <a:pt x="14" y="2"/>
                  </a:lnTo>
                  <a:lnTo>
                    <a:pt x="14" y="0"/>
                  </a:lnTo>
                  <a:lnTo>
                    <a:pt x="1" y="0"/>
                  </a:lnTo>
                  <a:lnTo>
                    <a:pt x="0" y="2"/>
                  </a:lnTo>
                  <a:lnTo>
                    <a:pt x="0" y="8"/>
                  </a:lnTo>
                </a:path>
              </a:pathLst>
            </a:custGeom>
            <a:solidFill>
              <a:srgbClr val="808080"/>
            </a:solidFill>
            <a:ln w="9525">
              <a:noFill/>
              <a:round/>
              <a:headEnd/>
              <a:tailEnd/>
            </a:ln>
          </p:spPr>
          <p:txBody>
            <a:bodyPr lIns="0" tIns="0" rIns="0" bIns="0"/>
            <a:lstStyle/>
            <a:p>
              <a:endParaRPr lang="en-US"/>
            </a:p>
          </p:txBody>
        </p:sp>
        <p:sp>
          <p:nvSpPr>
            <p:cNvPr id="5431" name="Freeform 276"/>
            <p:cNvSpPr>
              <a:spLocks/>
            </p:cNvSpPr>
            <p:nvPr/>
          </p:nvSpPr>
          <p:spPr bwMode="auto">
            <a:xfrm>
              <a:off x="1435" y="2627"/>
              <a:ext cx="38" cy="30"/>
            </a:xfrm>
            <a:custGeom>
              <a:avLst/>
              <a:gdLst>
                <a:gd name="T0" fmla="*/ 0 w 38"/>
                <a:gd name="T1" fmla="*/ 29 h 30"/>
                <a:gd name="T2" fmla="*/ 0 w 38"/>
                <a:gd name="T3" fmla="*/ 29 h 30"/>
                <a:gd name="T4" fmla="*/ 0 w 38"/>
                <a:gd name="T5" fmla="*/ 29 h 30"/>
                <a:gd name="T6" fmla="*/ 0 w 38"/>
                <a:gd name="T7" fmla="*/ 29 h 30"/>
                <a:gd name="T8" fmla="*/ 0 w 38"/>
                <a:gd name="T9" fmla="*/ 29 h 30"/>
                <a:gd name="T10" fmla="*/ 0 w 38"/>
                <a:gd name="T11" fmla="*/ 29 h 30"/>
                <a:gd name="T12" fmla="*/ 1 w 38"/>
                <a:gd name="T13" fmla="*/ 29 h 30"/>
                <a:gd name="T14" fmla="*/ 1 w 38"/>
                <a:gd name="T15" fmla="*/ 29 h 30"/>
                <a:gd name="T16" fmla="*/ 35 w 38"/>
                <a:gd name="T17" fmla="*/ 29 h 30"/>
                <a:gd name="T18" fmla="*/ 35 w 38"/>
                <a:gd name="T19" fmla="*/ 29 h 30"/>
                <a:gd name="T20" fmla="*/ 35 w 38"/>
                <a:gd name="T21" fmla="*/ 29 h 30"/>
                <a:gd name="T22" fmla="*/ 35 w 38"/>
                <a:gd name="T23" fmla="*/ 29 h 30"/>
                <a:gd name="T24" fmla="*/ 35 w 38"/>
                <a:gd name="T25" fmla="*/ 29 h 30"/>
                <a:gd name="T26" fmla="*/ 35 w 38"/>
                <a:gd name="T27" fmla="*/ 29 h 30"/>
                <a:gd name="T28" fmla="*/ 35 w 38"/>
                <a:gd name="T29" fmla="*/ 29 h 30"/>
                <a:gd name="T30" fmla="*/ 35 w 38"/>
                <a:gd name="T31" fmla="*/ 29 h 30"/>
                <a:gd name="T32" fmla="*/ 37 w 38"/>
                <a:gd name="T33" fmla="*/ 27 h 30"/>
                <a:gd name="T34" fmla="*/ 35 w 38"/>
                <a:gd name="T35" fmla="*/ 2 h 30"/>
                <a:gd name="T36" fmla="*/ 35 w 38"/>
                <a:gd name="T37" fmla="*/ 2 h 30"/>
                <a:gd name="T38" fmla="*/ 35 w 38"/>
                <a:gd name="T39" fmla="*/ 2 h 30"/>
                <a:gd name="T40" fmla="*/ 35 w 38"/>
                <a:gd name="T41" fmla="*/ 2 h 30"/>
                <a:gd name="T42" fmla="*/ 35 w 38"/>
                <a:gd name="T43" fmla="*/ 1 h 30"/>
                <a:gd name="T44" fmla="*/ 35 w 38"/>
                <a:gd name="T45" fmla="*/ 1 h 30"/>
                <a:gd name="T46" fmla="*/ 35 w 38"/>
                <a:gd name="T47" fmla="*/ 1 h 30"/>
                <a:gd name="T48" fmla="*/ 35 w 38"/>
                <a:gd name="T49" fmla="*/ 1 h 30"/>
                <a:gd name="T50" fmla="*/ 2 w 38"/>
                <a:gd name="T51" fmla="*/ 0 h 30"/>
                <a:gd name="T52" fmla="*/ 1 w 38"/>
                <a:gd name="T53" fmla="*/ 1 h 30"/>
                <a:gd name="T54" fmla="*/ 1 w 38"/>
                <a:gd name="T55" fmla="*/ 1 h 30"/>
                <a:gd name="T56" fmla="*/ 0 w 38"/>
                <a:gd name="T57" fmla="*/ 1 h 30"/>
                <a:gd name="T58" fmla="*/ 0 w 38"/>
                <a:gd name="T59" fmla="*/ 1 h 30"/>
                <a:gd name="T60" fmla="*/ 0 w 38"/>
                <a:gd name="T61" fmla="*/ 2 h 30"/>
                <a:gd name="T62" fmla="*/ 0 w 38"/>
                <a:gd name="T63" fmla="*/ 2 h 30"/>
                <a:gd name="T64" fmla="*/ 0 w 38"/>
                <a:gd name="T65" fmla="*/ 2 h 30"/>
                <a:gd name="T66" fmla="*/ 0 w 38"/>
                <a:gd name="T67" fmla="*/ 2 h 30"/>
                <a:gd name="T68" fmla="*/ 0 w 38"/>
                <a:gd name="T69" fmla="*/ 27 h 3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8"/>
                <a:gd name="T106" fmla="*/ 0 h 30"/>
                <a:gd name="T107" fmla="*/ 38 w 38"/>
                <a:gd name="T108" fmla="*/ 30 h 3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8" h="30">
                  <a:moveTo>
                    <a:pt x="0" y="27"/>
                  </a:moveTo>
                  <a:lnTo>
                    <a:pt x="0" y="29"/>
                  </a:lnTo>
                  <a:lnTo>
                    <a:pt x="1" y="29"/>
                  </a:lnTo>
                  <a:lnTo>
                    <a:pt x="2" y="29"/>
                  </a:lnTo>
                  <a:lnTo>
                    <a:pt x="35" y="29"/>
                  </a:lnTo>
                  <a:lnTo>
                    <a:pt x="37" y="27"/>
                  </a:lnTo>
                  <a:lnTo>
                    <a:pt x="37" y="2"/>
                  </a:lnTo>
                  <a:lnTo>
                    <a:pt x="35" y="2"/>
                  </a:lnTo>
                  <a:lnTo>
                    <a:pt x="35" y="1"/>
                  </a:lnTo>
                  <a:lnTo>
                    <a:pt x="35" y="0"/>
                  </a:lnTo>
                  <a:lnTo>
                    <a:pt x="2" y="0"/>
                  </a:lnTo>
                  <a:lnTo>
                    <a:pt x="1" y="1"/>
                  </a:lnTo>
                  <a:lnTo>
                    <a:pt x="0" y="1"/>
                  </a:lnTo>
                  <a:lnTo>
                    <a:pt x="0" y="2"/>
                  </a:lnTo>
                  <a:lnTo>
                    <a:pt x="0" y="27"/>
                  </a:lnTo>
                </a:path>
              </a:pathLst>
            </a:custGeom>
            <a:solidFill>
              <a:srgbClr val="C0C0C0"/>
            </a:solidFill>
            <a:ln w="9525">
              <a:noFill/>
              <a:round/>
              <a:headEnd/>
              <a:tailEnd/>
            </a:ln>
          </p:spPr>
          <p:txBody>
            <a:bodyPr lIns="0" tIns="0" rIns="0" bIns="0"/>
            <a:lstStyle/>
            <a:p>
              <a:endParaRPr lang="en-US"/>
            </a:p>
          </p:txBody>
        </p:sp>
        <p:sp>
          <p:nvSpPr>
            <p:cNvPr id="5432" name="Freeform 277"/>
            <p:cNvSpPr>
              <a:spLocks/>
            </p:cNvSpPr>
            <p:nvPr/>
          </p:nvSpPr>
          <p:spPr bwMode="auto">
            <a:xfrm>
              <a:off x="1437" y="2632"/>
              <a:ext cx="33" cy="21"/>
            </a:xfrm>
            <a:custGeom>
              <a:avLst/>
              <a:gdLst>
                <a:gd name="T0" fmla="*/ 0 w 33"/>
                <a:gd name="T1" fmla="*/ 20 h 21"/>
                <a:gd name="T2" fmla="*/ 0 w 33"/>
                <a:gd name="T3" fmla="*/ 20 h 21"/>
                <a:gd name="T4" fmla="*/ 0 w 33"/>
                <a:gd name="T5" fmla="*/ 20 h 21"/>
                <a:gd name="T6" fmla="*/ 0 w 33"/>
                <a:gd name="T7" fmla="*/ 20 h 21"/>
                <a:gd name="T8" fmla="*/ 0 w 33"/>
                <a:gd name="T9" fmla="*/ 20 h 21"/>
                <a:gd name="T10" fmla="*/ 0 w 33"/>
                <a:gd name="T11" fmla="*/ 20 h 21"/>
                <a:gd name="T12" fmla="*/ 1 w 33"/>
                <a:gd name="T13" fmla="*/ 20 h 21"/>
                <a:gd name="T14" fmla="*/ 1 w 33"/>
                <a:gd name="T15" fmla="*/ 20 h 21"/>
                <a:gd name="T16" fmla="*/ 32 w 33"/>
                <a:gd name="T17" fmla="*/ 20 h 21"/>
                <a:gd name="T18" fmla="*/ 32 w 33"/>
                <a:gd name="T19" fmla="*/ 20 h 21"/>
                <a:gd name="T20" fmla="*/ 32 w 33"/>
                <a:gd name="T21" fmla="*/ 20 h 21"/>
                <a:gd name="T22" fmla="*/ 32 w 33"/>
                <a:gd name="T23" fmla="*/ 20 h 21"/>
                <a:gd name="T24" fmla="*/ 32 w 33"/>
                <a:gd name="T25" fmla="*/ 20 h 21"/>
                <a:gd name="T26" fmla="*/ 32 w 33"/>
                <a:gd name="T27" fmla="*/ 20 h 21"/>
                <a:gd name="T28" fmla="*/ 32 w 33"/>
                <a:gd name="T29" fmla="*/ 20 h 21"/>
                <a:gd name="T30" fmla="*/ 32 w 33"/>
                <a:gd name="T31" fmla="*/ 20 h 21"/>
                <a:gd name="T32" fmla="*/ 32 w 33"/>
                <a:gd name="T33" fmla="*/ 19 h 21"/>
                <a:gd name="T34" fmla="*/ 32 w 33"/>
                <a:gd name="T35" fmla="*/ 0 h 21"/>
                <a:gd name="T36" fmla="*/ 32 w 33"/>
                <a:gd name="T37" fmla="*/ 0 h 21"/>
                <a:gd name="T38" fmla="*/ 32 w 33"/>
                <a:gd name="T39" fmla="*/ 0 h 21"/>
                <a:gd name="T40" fmla="*/ 32 w 33"/>
                <a:gd name="T41" fmla="*/ 0 h 21"/>
                <a:gd name="T42" fmla="*/ 32 w 33"/>
                <a:gd name="T43" fmla="*/ 0 h 21"/>
                <a:gd name="T44" fmla="*/ 32 w 33"/>
                <a:gd name="T45" fmla="*/ 0 h 21"/>
                <a:gd name="T46" fmla="*/ 32 w 33"/>
                <a:gd name="T47" fmla="*/ 0 h 21"/>
                <a:gd name="T48" fmla="*/ 32 w 33"/>
                <a:gd name="T49" fmla="*/ 0 h 21"/>
                <a:gd name="T50" fmla="*/ 3 w 33"/>
                <a:gd name="T51" fmla="*/ 0 h 21"/>
                <a:gd name="T52" fmla="*/ 1 w 33"/>
                <a:gd name="T53" fmla="*/ 0 h 21"/>
                <a:gd name="T54" fmla="*/ 1 w 33"/>
                <a:gd name="T55" fmla="*/ 0 h 21"/>
                <a:gd name="T56" fmla="*/ 1 w 33"/>
                <a:gd name="T57" fmla="*/ 0 h 21"/>
                <a:gd name="T58" fmla="*/ 1 w 33"/>
                <a:gd name="T59" fmla="*/ 0 h 21"/>
                <a:gd name="T60" fmla="*/ 0 w 33"/>
                <a:gd name="T61" fmla="*/ 0 h 21"/>
                <a:gd name="T62" fmla="*/ 0 w 33"/>
                <a:gd name="T63" fmla="*/ 0 h 21"/>
                <a:gd name="T64" fmla="*/ 0 w 33"/>
                <a:gd name="T65" fmla="*/ 0 h 21"/>
                <a:gd name="T66" fmla="*/ 0 w 33"/>
                <a:gd name="T67" fmla="*/ 0 h 21"/>
                <a:gd name="T68" fmla="*/ 0 w 33"/>
                <a:gd name="T69" fmla="*/ 19 h 2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3"/>
                <a:gd name="T106" fmla="*/ 0 h 21"/>
                <a:gd name="T107" fmla="*/ 33 w 33"/>
                <a:gd name="T108" fmla="*/ 21 h 21"/>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3" h="21">
                  <a:moveTo>
                    <a:pt x="0" y="19"/>
                  </a:moveTo>
                  <a:lnTo>
                    <a:pt x="0" y="20"/>
                  </a:lnTo>
                  <a:lnTo>
                    <a:pt x="1" y="20"/>
                  </a:lnTo>
                  <a:lnTo>
                    <a:pt x="3" y="20"/>
                  </a:lnTo>
                  <a:lnTo>
                    <a:pt x="32" y="20"/>
                  </a:lnTo>
                  <a:lnTo>
                    <a:pt x="32" y="19"/>
                  </a:lnTo>
                  <a:lnTo>
                    <a:pt x="32" y="0"/>
                  </a:lnTo>
                  <a:lnTo>
                    <a:pt x="3" y="0"/>
                  </a:lnTo>
                  <a:lnTo>
                    <a:pt x="1" y="0"/>
                  </a:lnTo>
                  <a:lnTo>
                    <a:pt x="0" y="0"/>
                  </a:lnTo>
                  <a:lnTo>
                    <a:pt x="0" y="19"/>
                  </a:lnTo>
                </a:path>
              </a:pathLst>
            </a:custGeom>
            <a:solidFill>
              <a:srgbClr val="808080"/>
            </a:solidFill>
            <a:ln w="9525">
              <a:noFill/>
              <a:round/>
              <a:headEnd/>
              <a:tailEnd/>
            </a:ln>
          </p:spPr>
          <p:txBody>
            <a:bodyPr lIns="0" tIns="0" rIns="0" bIns="0"/>
            <a:lstStyle/>
            <a:p>
              <a:endParaRPr lang="en-US"/>
            </a:p>
          </p:txBody>
        </p:sp>
        <p:sp>
          <p:nvSpPr>
            <p:cNvPr id="5433" name="Freeform 278"/>
            <p:cNvSpPr>
              <a:spLocks/>
            </p:cNvSpPr>
            <p:nvPr/>
          </p:nvSpPr>
          <p:spPr bwMode="auto">
            <a:xfrm>
              <a:off x="1439" y="2632"/>
              <a:ext cx="31" cy="20"/>
            </a:xfrm>
            <a:custGeom>
              <a:avLst/>
              <a:gdLst>
                <a:gd name="T0" fmla="*/ 0 w 31"/>
                <a:gd name="T1" fmla="*/ 19 h 20"/>
                <a:gd name="T2" fmla="*/ 0 w 31"/>
                <a:gd name="T3" fmla="*/ 19 h 20"/>
                <a:gd name="T4" fmla="*/ 0 w 31"/>
                <a:gd name="T5" fmla="*/ 19 h 20"/>
                <a:gd name="T6" fmla="*/ 0 w 31"/>
                <a:gd name="T7" fmla="*/ 19 h 20"/>
                <a:gd name="T8" fmla="*/ 0 w 31"/>
                <a:gd name="T9" fmla="*/ 19 h 20"/>
                <a:gd name="T10" fmla="*/ 0 w 31"/>
                <a:gd name="T11" fmla="*/ 19 h 20"/>
                <a:gd name="T12" fmla="*/ 0 w 31"/>
                <a:gd name="T13" fmla="*/ 19 h 20"/>
                <a:gd name="T14" fmla="*/ 0 w 31"/>
                <a:gd name="T15" fmla="*/ 19 h 20"/>
                <a:gd name="T16" fmla="*/ 29 w 31"/>
                <a:gd name="T17" fmla="*/ 19 h 20"/>
                <a:gd name="T18" fmla="*/ 29 w 31"/>
                <a:gd name="T19" fmla="*/ 19 h 20"/>
                <a:gd name="T20" fmla="*/ 29 w 31"/>
                <a:gd name="T21" fmla="*/ 19 h 20"/>
                <a:gd name="T22" fmla="*/ 29 w 31"/>
                <a:gd name="T23" fmla="*/ 19 h 20"/>
                <a:gd name="T24" fmla="*/ 29 w 31"/>
                <a:gd name="T25" fmla="*/ 19 h 20"/>
                <a:gd name="T26" fmla="*/ 29 w 31"/>
                <a:gd name="T27" fmla="*/ 19 h 20"/>
                <a:gd name="T28" fmla="*/ 29 w 31"/>
                <a:gd name="T29" fmla="*/ 19 h 20"/>
                <a:gd name="T30" fmla="*/ 29 w 31"/>
                <a:gd name="T31" fmla="*/ 19 h 20"/>
                <a:gd name="T32" fmla="*/ 30 w 31"/>
                <a:gd name="T33" fmla="*/ 18 h 20"/>
                <a:gd name="T34" fmla="*/ 29 w 31"/>
                <a:gd name="T35" fmla="*/ 2 h 20"/>
                <a:gd name="T36" fmla="*/ 29 w 31"/>
                <a:gd name="T37" fmla="*/ 2 h 20"/>
                <a:gd name="T38" fmla="*/ 29 w 31"/>
                <a:gd name="T39" fmla="*/ 2 h 20"/>
                <a:gd name="T40" fmla="*/ 29 w 31"/>
                <a:gd name="T41" fmla="*/ 2 h 20"/>
                <a:gd name="T42" fmla="*/ 29 w 31"/>
                <a:gd name="T43" fmla="*/ 1 h 20"/>
                <a:gd name="T44" fmla="*/ 29 w 31"/>
                <a:gd name="T45" fmla="*/ 1 h 20"/>
                <a:gd name="T46" fmla="*/ 29 w 31"/>
                <a:gd name="T47" fmla="*/ 1 h 20"/>
                <a:gd name="T48" fmla="*/ 29 w 31"/>
                <a:gd name="T49" fmla="*/ 1 h 20"/>
                <a:gd name="T50" fmla="*/ 1 w 31"/>
                <a:gd name="T51" fmla="*/ 0 h 20"/>
                <a:gd name="T52" fmla="*/ 0 w 31"/>
                <a:gd name="T53" fmla="*/ 1 h 20"/>
                <a:gd name="T54" fmla="*/ 0 w 31"/>
                <a:gd name="T55" fmla="*/ 1 h 20"/>
                <a:gd name="T56" fmla="*/ 0 w 31"/>
                <a:gd name="T57" fmla="*/ 1 h 20"/>
                <a:gd name="T58" fmla="*/ 0 w 31"/>
                <a:gd name="T59" fmla="*/ 1 h 20"/>
                <a:gd name="T60" fmla="*/ 0 w 31"/>
                <a:gd name="T61" fmla="*/ 1 h 20"/>
                <a:gd name="T62" fmla="*/ 0 w 31"/>
                <a:gd name="T63" fmla="*/ 1 h 20"/>
                <a:gd name="T64" fmla="*/ 0 w 31"/>
                <a:gd name="T65" fmla="*/ 1 h 20"/>
                <a:gd name="T66" fmla="*/ 0 w 31"/>
                <a:gd name="T67" fmla="*/ 1 h 20"/>
                <a:gd name="T68" fmla="*/ 0 w 31"/>
                <a:gd name="T69" fmla="*/ 18 h 2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1"/>
                <a:gd name="T106" fmla="*/ 0 h 20"/>
                <a:gd name="T107" fmla="*/ 31 w 31"/>
                <a:gd name="T108" fmla="*/ 20 h 2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1" h="20">
                  <a:moveTo>
                    <a:pt x="0" y="18"/>
                  </a:moveTo>
                  <a:lnTo>
                    <a:pt x="0" y="19"/>
                  </a:lnTo>
                  <a:lnTo>
                    <a:pt x="1" y="19"/>
                  </a:lnTo>
                  <a:lnTo>
                    <a:pt x="29" y="19"/>
                  </a:lnTo>
                  <a:lnTo>
                    <a:pt x="30" y="18"/>
                  </a:lnTo>
                  <a:lnTo>
                    <a:pt x="30" y="2"/>
                  </a:lnTo>
                  <a:lnTo>
                    <a:pt x="29" y="2"/>
                  </a:lnTo>
                  <a:lnTo>
                    <a:pt x="29" y="1"/>
                  </a:lnTo>
                  <a:lnTo>
                    <a:pt x="29" y="0"/>
                  </a:lnTo>
                  <a:lnTo>
                    <a:pt x="1" y="0"/>
                  </a:lnTo>
                  <a:lnTo>
                    <a:pt x="0" y="1"/>
                  </a:lnTo>
                  <a:lnTo>
                    <a:pt x="0" y="18"/>
                  </a:lnTo>
                </a:path>
              </a:pathLst>
            </a:custGeom>
            <a:solidFill>
              <a:srgbClr val="000000"/>
            </a:solidFill>
            <a:ln w="9525">
              <a:noFill/>
              <a:round/>
              <a:headEnd/>
              <a:tailEnd/>
            </a:ln>
          </p:spPr>
          <p:txBody>
            <a:bodyPr lIns="0" tIns="0" rIns="0" bIns="0"/>
            <a:lstStyle/>
            <a:p>
              <a:endParaRPr lang="en-US"/>
            </a:p>
          </p:txBody>
        </p:sp>
        <p:sp>
          <p:nvSpPr>
            <p:cNvPr id="5434" name="AutoShape 279"/>
            <p:cNvSpPr>
              <a:spLocks noChangeArrowheads="1"/>
            </p:cNvSpPr>
            <p:nvPr/>
          </p:nvSpPr>
          <p:spPr bwMode="auto">
            <a:xfrm flipV="1">
              <a:off x="1434" y="2661"/>
              <a:ext cx="16" cy="1"/>
            </a:xfrm>
            <a:prstGeom prst="roundRect">
              <a:avLst>
                <a:gd name="adj" fmla="val 0"/>
              </a:avLst>
            </a:prstGeom>
            <a:solidFill>
              <a:srgbClr val="000000"/>
            </a:solidFill>
            <a:ln w="9207">
              <a:solidFill>
                <a:srgbClr val="000000"/>
              </a:solidFill>
              <a:round/>
              <a:headEnd/>
              <a:tailEnd/>
            </a:ln>
          </p:spPr>
          <p:txBody>
            <a:bodyPr lIns="0" tIns="0" rIns="0" bIns="0"/>
            <a:lstStyle/>
            <a:p>
              <a:endParaRPr lang="en-US" altLang="en-US"/>
            </a:p>
          </p:txBody>
        </p:sp>
        <p:sp>
          <p:nvSpPr>
            <p:cNvPr id="5435" name="AutoShape 280"/>
            <p:cNvSpPr>
              <a:spLocks noChangeArrowheads="1"/>
            </p:cNvSpPr>
            <p:nvPr/>
          </p:nvSpPr>
          <p:spPr bwMode="auto">
            <a:xfrm flipV="1">
              <a:off x="1434" y="2668"/>
              <a:ext cx="16" cy="0"/>
            </a:xfrm>
            <a:prstGeom prst="roundRect">
              <a:avLst>
                <a:gd name="adj" fmla="val 0"/>
              </a:avLst>
            </a:prstGeom>
            <a:solidFill>
              <a:srgbClr val="000000"/>
            </a:solidFill>
            <a:ln w="9207">
              <a:solidFill>
                <a:srgbClr val="000000"/>
              </a:solidFill>
              <a:round/>
              <a:headEnd/>
              <a:tailEnd/>
            </a:ln>
          </p:spPr>
          <p:txBody>
            <a:bodyPr lIns="0" tIns="0" rIns="0" bIns="0"/>
            <a:lstStyle/>
            <a:p>
              <a:endParaRPr lang="en-US" altLang="en-US"/>
            </a:p>
          </p:txBody>
        </p:sp>
        <p:sp>
          <p:nvSpPr>
            <p:cNvPr id="5436" name="AutoShape 281"/>
            <p:cNvSpPr>
              <a:spLocks noChangeArrowheads="1"/>
            </p:cNvSpPr>
            <p:nvPr/>
          </p:nvSpPr>
          <p:spPr bwMode="auto">
            <a:xfrm flipV="1">
              <a:off x="1465" y="2660"/>
              <a:ext cx="9" cy="1"/>
            </a:xfrm>
            <a:prstGeom prst="roundRect">
              <a:avLst>
                <a:gd name="adj" fmla="val 0"/>
              </a:avLst>
            </a:prstGeom>
            <a:solidFill>
              <a:srgbClr val="000000"/>
            </a:solidFill>
            <a:ln w="9207">
              <a:solidFill>
                <a:srgbClr val="000000"/>
              </a:solidFill>
              <a:round/>
              <a:headEnd/>
              <a:tailEnd/>
            </a:ln>
          </p:spPr>
          <p:txBody>
            <a:bodyPr lIns="0" tIns="0" rIns="0" bIns="0"/>
            <a:lstStyle/>
            <a:p>
              <a:endParaRPr lang="en-US" altLang="en-US"/>
            </a:p>
          </p:txBody>
        </p:sp>
        <p:sp>
          <p:nvSpPr>
            <p:cNvPr id="5437" name="AutoShape 282"/>
            <p:cNvSpPr>
              <a:spLocks noChangeArrowheads="1"/>
            </p:cNvSpPr>
            <p:nvPr/>
          </p:nvSpPr>
          <p:spPr bwMode="auto">
            <a:xfrm flipV="1">
              <a:off x="1465" y="2668"/>
              <a:ext cx="9" cy="0"/>
            </a:xfrm>
            <a:prstGeom prst="roundRect">
              <a:avLst>
                <a:gd name="adj" fmla="val 0"/>
              </a:avLst>
            </a:prstGeom>
            <a:solidFill>
              <a:srgbClr val="000000"/>
            </a:solidFill>
            <a:ln w="9207">
              <a:solidFill>
                <a:srgbClr val="000000"/>
              </a:solidFill>
              <a:round/>
              <a:headEnd/>
              <a:tailEnd/>
            </a:ln>
          </p:spPr>
          <p:txBody>
            <a:bodyPr lIns="0" tIns="0" rIns="0" bIns="0"/>
            <a:lstStyle/>
            <a:p>
              <a:endParaRPr lang="en-US" altLang="en-US"/>
            </a:p>
          </p:txBody>
        </p:sp>
        <p:sp>
          <p:nvSpPr>
            <p:cNvPr id="5438" name="AutoShape 283"/>
            <p:cNvSpPr>
              <a:spLocks noChangeArrowheads="1"/>
            </p:cNvSpPr>
            <p:nvPr/>
          </p:nvSpPr>
          <p:spPr bwMode="auto">
            <a:xfrm flipV="1">
              <a:off x="1452" y="2662"/>
              <a:ext cx="13" cy="1"/>
            </a:xfrm>
            <a:prstGeom prst="roundRect">
              <a:avLst>
                <a:gd name="adj" fmla="val 0"/>
              </a:avLst>
            </a:prstGeom>
            <a:solidFill>
              <a:srgbClr val="404040"/>
            </a:solidFill>
            <a:ln w="9207">
              <a:solidFill>
                <a:srgbClr val="404040"/>
              </a:solidFill>
              <a:round/>
              <a:headEnd/>
              <a:tailEnd/>
            </a:ln>
          </p:spPr>
          <p:txBody>
            <a:bodyPr lIns="0" tIns="0" rIns="0" bIns="0"/>
            <a:lstStyle/>
            <a:p>
              <a:endParaRPr lang="en-US" altLang="en-US"/>
            </a:p>
          </p:txBody>
        </p:sp>
        <p:sp>
          <p:nvSpPr>
            <p:cNvPr id="5439" name="AutoShape 284"/>
            <p:cNvSpPr>
              <a:spLocks noChangeArrowheads="1"/>
            </p:cNvSpPr>
            <p:nvPr/>
          </p:nvSpPr>
          <p:spPr bwMode="auto">
            <a:xfrm>
              <a:off x="1453" y="2665"/>
              <a:ext cx="9" cy="0"/>
            </a:xfrm>
            <a:prstGeom prst="roundRect">
              <a:avLst>
                <a:gd name="adj" fmla="val 0"/>
              </a:avLst>
            </a:prstGeom>
            <a:solidFill>
              <a:srgbClr val="404040"/>
            </a:solidFill>
            <a:ln w="9207">
              <a:solidFill>
                <a:srgbClr val="404040"/>
              </a:solidFill>
              <a:round/>
              <a:headEnd/>
              <a:tailEnd/>
            </a:ln>
          </p:spPr>
          <p:txBody>
            <a:bodyPr lIns="0" tIns="0" rIns="0" bIns="0"/>
            <a:lstStyle/>
            <a:p>
              <a:endParaRPr lang="en-US" altLang="en-US"/>
            </a:p>
          </p:txBody>
        </p:sp>
        <p:sp>
          <p:nvSpPr>
            <p:cNvPr id="5440" name="Line 285"/>
            <p:cNvSpPr>
              <a:spLocks noChangeShapeType="1"/>
            </p:cNvSpPr>
            <p:nvPr/>
          </p:nvSpPr>
          <p:spPr bwMode="auto">
            <a:xfrm>
              <a:off x="1451" y="2664"/>
              <a:ext cx="14" cy="0"/>
            </a:xfrm>
            <a:prstGeom prst="line">
              <a:avLst/>
            </a:prstGeom>
            <a:noFill/>
            <a:ln w="9207">
              <a:solidFill>
                <a:srgbClr val="000000"/>
              </a:solidFill>
              <a:round/>
              <a:headEnd/>
              <a:tailEnd/>
            </a:ln>
          </p:spPr>
          <p:txBody>
            <a:bodyPr lIns="0" tIns="0" rIns="0" bIns="0"/>
            <a:lstStyle/>
            <a:p>
              <a:endParaRPr lang="en-US"/>
            </a:p>
          </p:txBody>
        </p:sp>
        <p:sp>
          <p:nvSpPr>
            <p:cNvPr id="5441" name="Line 286"/>
            <p:cNvSpPr>
              <a:spLocks noChangeShapeType="1"/>
            </p:cNvSpPr>
            <p:nvPr/>
          </p:nvSpPr>
          <p:spPr bwMode="auto">
            <a:xfrm>
              <a:off x="1451" y="2666"/>
              <a:ext cx="14" cy="0"/>
            </a:xfrm>
            <a:prstGeom prst="line">
              <a:avLst/>
            </a:prstGeom>
            <a:noFill/>
            <a:ln w="9207">
              <a:solidFill>
                <a:srgbClr val="000000"/>
              </a:solidFill>
              <a:round/>
              <a:headEnd/>
              <a:tailEnd/>
            </a:ln>
          </p:spPr>
          <p:txBody>
            <a:bodyPr lIns="0" tIns="0" rIns="0" bIns="0"/>
            <a:lstStyle/>
            <a:p>
              <a:endParaRPr lang="en-US"/>
            </a:p>
          </p:txBody>
        </p:sp>
        <p:sp>
          <p:nvSpPr>
            <p:cNvPr id="5442" name="AutoShape 287"/>
            <p:cNvSpPr>
              <a:spLocks noChangeArrowheads="1"/>
            </p:cNvSpPr>
            <p:nvPr/>
          </p:nvSpPr>
          <p:spPr bwMode="auto">
            <a:xfrm flipV="1">
              <a:off x="1468" y="2663"/>
              <a:ext cx="4" cy="3"/>
            </a:xfrm>
            <a:prstGeom prst="roundRect">
              <a:avLst>
                <a:gd name="adj" fmla="val 0"/>
              </a:avLst>
            </a:prstGeom>
            <a:solidFill>
              <a:srgbClr val="404040"/>
            </a:solidFill>
            <a:ln w="9207">
              <a:solidFill>
                <a:srgbClr val="404040"/>
              </a:solidFill>
              <a:round/>
              <a:headEnd/>
              <a:tailEnd/>
            </a:ln>
          </p:spPr>
          <p:txBody>
            <a:bodyPr lIns="0" tIns="0" rIns="0" bIns="0"/>
            <a:lstStyle/>
            <a:p>
              <a:endParaRPr lang="en-US" altLang="en-US"/>
            </a:p>
          </p:txBody>
        </p:sp>
        <p:sp>
          <p:nvSpPr>
            <p:cNvPr id="5443" name="Freeform 288"/>
            <p:cNvSpPr>
              <a:spLocks/>
            </p:cNvSpPr>
            <p:nvPr/>
          </p:nvSpPr>
          <p:spPr bwMode="auto">
            <a:xfrm>
              <a:off x="1426" y="2672"/>
              <a:ext cx="55" cy="11"/>
            </a:xfrm>
            <a:custGeom>
              <a:avLst/>
              <a:gdLst>
                <a:gd name="T0" fmla="*/ 6 w 55"/>
                <a:gd name="T1" fmla="*/ 0 h 11"/>
                <a:gd name="T2" fmla="*/ 6 w 55"/>
                <a:gd name="T3" fmla="*/ 0 h 11"/>
                <a:gd name="T4" fmla="*/ 50 w 55"/>
                <a:gd name="T5" fmla="*/ 0 h 11"/>
                <a:gd name="T6" fmla="*/ 54 w 55"/>
                <a:gd name="T7" fmla="*/ 10 h 11"/>
                <a:gd name="T8" fmla="*/ 0 w 55"/>
                <a:gd name="T9" fmla="*/ 9 h 11"/>
                <a:gd name="T10" fmla="*/ 6 w 55"/>
                <a:gd name="T11" fmla="*/ 0 h 11"/>
                <a:gd name="T12" fmla="*/ 6 w 55"/>
                <a:gd name="T13" fmla="*/ 0 h 11"/>
                <a:gd name="T14" fmla="*/ 0 60000 65536"/>
                <a:gd name="T15" fmla="*/ 0 60000 65536"/>
                <a:gd name="T16" fmla="*/ 0 60000 65536"/>
                <a:gd name="T17" fmla="*/ 0 60000 65536"/>
                <a:gd name="T18" fmla="*/ 0 60000 65536"/>
                <a:gd name="T19" fmla="*/ 0 60000 65536"/>
                <a:gd name="T20" fmla="*/ 0 60000 65536"/>
                <a:gd name="T21" fmla="*/ 0 w 55"/>
                <a:gd name="T22" fmla="*/ 0 h 11"/>
                <a:gd name="T23" fmla="*/ 55 w 55"/>
                <a:gd name="T24" fmla="*/ 11 h 1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5" h="11">
                  <a:moveTo>
                    <a:pt x="6" y="0"/>
                  </a:moveTo>
                  <a:lnTo>
                    <a:pt x="6" y="0"/>
                  </a:lnTo>
                  <a:lnTo>
                    <a:pt x="50" y="0"/>
                  </a:lnTo>
                  <a:lnTo>
                    <a:pt x="54" y="10"/>
                  </a:lnTo>
                  <a:lnTo>
                    <a:pt x="0" y="9"/>
                  </a:lnTo>
                  <a:lnTo>
                    <a:pt x="6" y="0"/>
                  </a:lnTo>
                </a:path>
              </a:pathLst>
            </a:custGeom>
            <a:solidFill>
              <a:srgbClr val="C0C0C0"/>
            </a:solidFill>
            <a:ln w="9207">
              <a:solidFill>
                <a:srgbClr val="C0C0C0"/>
              </a:solidFill>
              <a:round/>
              <a:headEnd/>
              <a:tailEnd/>
            </a:ln>
          </p:spPr>
          <p:txBody>
            <a:bodyPr lIns="0" tIns="0" rIns="0" bIns="0"/>
            <a:lstStyle/>
            <a:p>
              <a:endParaRPr lang="en-US"/>
            </a:p>
          </p:txBody>
        </p:sp>
        <p:sp>
          <p:nvSpPr>
            <p:cNvPr id="5444" name="Freeform 289"/>
            <p:cNvSpPr>
              <a:spLocks/>
            </p:cNvSpPr>
            <p:nvPr/>
          </p:nvSpPr>
          <p:spPr bwMode="auto">
            <a:xfrm>
              <a:off x="1426" y="2681"/>
              <a:ext cx="55" cy="3"/>
            </a:xfrm>
            <a:custGeom>
              <a:avLst/>
              <a:gdLst>
                <a:gd name="T0" fmla="*/ 0 w 55"/>
                <a:gd name="T1" fmla="*/ 0 h 3"/>
                <a:gd name="T2" fmla="*/ 54 w 55"/>
                <a:gd name="T3" fmla="*/ 1 h 3"/>
                <a:gd name="T4" fmla="*/ 53 w 55"/>
                <a:gd name="T5" fmla="*/ 2 h 3"/>
                <a:gd name="T6" fmla="*/ 2 w 55"/>
                <a:gd name="T7" fmla="*/ 2 h 3"/>
                <a:gd name="T8" fmla="*/ 0 w 55"/>
                <a:gd name="T9" fmla="*/ 0 h 3"/>
                <a:gd name="T10" fmla="*/ 0 w 55"/>
                <a:gd name="T11" fmla="*/ 0 h 3"/>
                <a:gd name="T12" fmla="*/ 0 60000 65536"/>
                <a:gd name="T13" fmla="*/ 0 60000 65536"/>
                <a:gd name="T14" fmla="*/ 0 60000 65536"/>
                <a:gd name="T15" fmla="*/ 0 60000 65536"/>
                <a:gd name="T16" fmla="*/ 0 60000 65536"/>
                <a:gd name="T17" fmla="*/ 0 60000 65536"/>
                <a:gd name="T18" fmla="*/ 0 w 55"/>
                <a:gd name="T19" fmla="*/ 0 h 3"/>
                <a:gd name="T20" fmla="*/ 55 w 55"/>
                <a:gd name="T21" fmla="*/ 3 h 3"/>
              </a:gdLst>
              <a:ahLst/>
              <a:cxnLst>
                <a:cxn ang="T12">
                  <a:pos x="T0" y="T1"/>
                </a:cxn>
                <a:cxn ang="T13">
                  <a:pos x="T2" y="T3"/>
                </a:cxn>
                <a:cxn ang="T14">
                  <a:pos x="T4" y="T5"/>
                </a:cxn>
                <a:cxn ang="T15">
                  <a:pos x="T6" y="T7"/>
                </a:cxn>
                <a:cxn ang="T16">
                  <a:pos x="T8" y="T9"/>
                </a:cxn>
                <a:cxn ang="T17">
                  <a:pos x="T10" y="T11"/>
                </a:cxn>
              </a:cxnLst>
              <a:rect l="T18" t="T19" r="T20" b="T21"/>
              <a:pathLst>
                <a:path w="55" h="3">
                  <a:moveTo>
                    <a:pt x="0" y="0"/>
                  </a:moveTo>
                  <a:lnTo>
                    <a:pt x="54" y="1"/>
                  </a:lnTo>
                  <a:lnTo>
                    <a:pt x="53" y="2"/>
                  </a:lnTo>
                  <a:lnTo>
                    <a:pt x="2" y="2"/>
                  </a:lnTo>
                  <a:lnTo>
                    <a:pt x="0" y="0"/>
                  </a:lnTo>
                </a:path>
              </a:pathLst>
            </a:custGeom>
            <a:solidFill>
              <a:srgbClr val="808080"/>
            </a:solidFill>
            <a:ln w="9525">
              <a:noFill/>
              <a:round/>
              <a:headEnd/>
              <a:tailEnd/>
            </a:ln>
          </p:spPr>
          <p:txBody>
            <a:bodyPr lIns="0" tIns="0" rIns="0" bIns="0"/>
            <a:lstStyle/>
            <a:p>
              <a:endParaRPr lang="en-US"/>
            </a:p>
          </p:txBody>
        </p:sp>
        <p:sp>
          <p:nvSpPr>
            <p:cNvPr id="5445" name="Freeform 290"/>
            <p:cNvSpPr>
              <a:spLocks/>
            </p:cNvSpPr>
            <p:nvPr/>
          </p:nvSpPr>
          <p:spPr bwMode="auto">
            <a:xfrm>
              <a:off x="1432" y="2672"/>
              <a:ext cx="37" cy="3"/>
            </a:xfrm>
            <a:custGeom>
              <a:avLst/>
              <a:gdLst>
                <a:gd name="T0" fmla="*/ 0 w 37"/>
                <a:gd name="T1" fmla="*/ 0 h 3"/>
                <a:gd name="T2" fmla="*/ 0 w 37"/>
                <a:gd name="T3" fmla="*/ 2 h 3"/>
                <a:gd name="T4" fmla="*/ 36 w 37"/>
                <a:gd name="T5" fmla="*/ 2 h 3"/>
                <a:gd name="T6" fmla="*/ 34 w 37"/>
                <a:gd name="T7" fmla="*/ 0 h 3"/>
                <a:gd name="T8" fmla="*/ 0 w 37"/>
                <a:gd name="T9" fmla="*/ 0 h 3"/>
                <a:gd name="T10" fmla="*/ 0 w 37"/>
                <a:gd name="T11" fmla="*/ 0 h 3"/>
                <a:gd name="T12" fmla="*/ 0 60000 65536"/>
                <a:gd name="T13" fmla="*/ 0 60000 65536"/>
                <a:gd name="T14" fmla="*/ 0 60000 65536"/>
                <a:gd name="T15" fmla="*/ 0 60000 65536"/>
                <a:gd name="T16" fmla="*/ 0 60000 65536"/>
                <a:gd name="T17" fmla="*/ 0 60000 65536"/>
                <a:gd name="T18" fmla="*/ 0 w 37"/>
                <a:gd name="T19" fmla="*/ 0 h 3"/>
                <a:gd name="T20" fmla="*/ 37 w 37"/>
                <a:gd name="T21" fmla="*/ 3 h 3"/>
              </a:gdLst>
              <a:ahLst/>
              <a:cxnLst>
                <a:cxn ang="T12">
                  <a:pos x="T0" y="T1"/>
                </a:cxn>
                <a:cxn ang="T13">
                  <a:pos x="T2" y="T3"/>
                </a:cxn>
                <a:cxn ang="T14">
                  <a:pos x="T4" y="T5"/>
                </a:cxn>
                <a:cxn ang="T15">
                  <a:pos x="T6" y="T7"/>
                </a:cxn>
                <a:cxn ang="T16">
                  <a:pos x="T8" y="T9"/>
                </a:cxn>
                <a:cxn ang="T17">
                  <a:pos x="T10" y="T11"/>
                </a:cxn>
              </a:cxnLst>
              <a:rect l="T18" t="T19" r="T20" b="T21"/>
              <a:pathLst>
                <a:path w="37" h="3">
                  <a:moveTo>
                    <a:pt x="0" y="0"/>
                  </a:moveTo>
                  <a:lnTo>
                    <a:pt x="0" y="2"/>
                  </a:lnTo>
                  <a:lnTo>
                    <a:pt x="36" y="2"/>
                  </a:lnTo>
                  <a:lnTo>
                    <a:pt x="34" y="0"/>
                  </a:lnTo>
                  <a:lnTo>
                    <a:pt x="0" y="0"/>
                  </a:lnTo>
                </a:path>
              </a:pathLst>
            </a:custGeom>
            <a:solidFill>
              <a:srgbClr val="727272"/>
            </a:solidFill>
            <a:ln w="9207">
              <a:solidFill>
                <a:srgbClr val="727272"/>
              </a:solidFill>
              <a:round/>
              <a:headEnd/>
              <a:tailEnd/>
            </a:ln>
          </p:spPr>
          <p:txBody>
            <a:bodyPr lIns="0" tIns="0" rIns="0" bIns="0"/>
            <a:lstStyle/>
            <a:p>
              <a:endParaRPr lang="en-US"/>
            </a:p>
          </p:txBody>
        </p:sp>
        <p:sp>
          <p:nvSpPr>
            <p:cNvPr id="5446" name="Freeform 291"/>
            <p:cNvSpPr>
              <a:spLocks/>
            </p:cNvSpPr>
            <p:nvPr/>
          </p:nvSpPr>
          <p:spPr bwMode="auto">
            <a:xfrm>
              <a:off x="1430" y="2675"/>
              <a:ext cx="32" cy="5"/>
            </a:xfrm>
            <a:custGeom>
              <a:avLst/>
              <a:gdLst>
                <a:gd name="T0" fmla="*/ 2 w 32"/>
                <a:gd name="T1" fmla="*/ 0 h 5"/>
                <a:gd name="T2" fmla="*/ 31 w 32"/>
                <a:gd name="T3" fmla="*/ 0 h 5"/>
                <a:gd name="T4" fmla="*/ 31 w 32"/>
                <a:gd name="T5" fmla="*/ 4 h 5"/>
                <a:gd name="T6" fmla="*/ 28 w 32"/>
                <a:gd name="T7" fmla="*/ 4 h 5"/>
                <a:gd name="T8" fmla="*/ 28 w 32"/>
                <a:gd name="T9" fmla="*/ 4 h 5"/>
                <a:gd name="T10" fmla="*/ 27 w 32"/>
                <a:gd name="T11" fmla="*/ 4 h 5"/>
                <a:gd name="T12" fmla="*/ 27 w 32"/>
                <a:gd name="T13" fmla="*/ 4 h 5"/>
                <a:gd name="T14" fmla="*/ 5 w 32"/>
                <a:gd name="T15" fmla="*/ 4 h 5"/>
                <a:gd name="T16" fmla="*/ 5 w 32"/>
                <a:gd name="T17" fmla="*/ 4 h 5"/>
                <a:gd name="T18" fmla="*/ 4 w 32"/>
                <a:gd name="T19" fmla="*/ 4 h 5"/>
                <a:gd name="T20" fmla="*/ 3 w 32"/>
                <a:gd name="T21" fmla="*/ 4 h 5"/>
                <a:gd name="T22" fmla="*/ 0 w 32"/>
                <a:gd name="T23" fmla="*/ 4 h 5"/>
                <a:gd name="T24" fmla="*/ 2 w 32"/>
                <a:gd name="T25" fmla="*/ 0 h 5"/>
                <a:gd name="T26" fmla="*/ 2 w 32"/>
                <a:gd name="T27" fmla="*/ 0 h 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2"/>
                <a:gd name="T43" fmla="*/ 0 h 5"/>
                <a:gd name="T44" fmla="*/ 32 w 32"/>
                <a:gd name="T45" fmla="*/ 5 h 5"/>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2" h="5">
                  <a:moveTo>
                    <a:pt x="2" y="0"/>
                  </a:moveTo>
                  <a:lnTo>
                    <a:pt x="31" y="0"/>
                  </a:lnTo>
                  <a:lnTo>
                    <a:pt x="31" y="4"/>
                  </a:lnTo>
                  <a:lnTo>
                    <a:pt x="28" y="4"/>
                  </a:lnTo>
                  <a:lnTo>
                    <a:pt x="27" y="4"/>
                  </a:lnTo>
                  <a:lnTo>
                    <a:pt x="5" y="4"/>
                  </a:lnTo>
                  <a:lnTo>
                    <a:pt x="4" y="4"/>
                  </a:lnTo>
                  <a:lnTo>
                    <a:pt x="3" y="4"/>
                  </a:lnTo>
                  <a:lnTo>
                    <a:pt x="0" y="4"/>
                  </a:lnTo>
                  <a:lnTo>
                    <a:pt x="2" y="0"/>
                  </a:lnTo>
                </a:path>
              </a:pathLst>
            </a:custGeom>
            <a:solidFill>
              <a:srgbClr val="727272"/>
            </a:solidFill>
            <a:ln w="9207">
              <a:solidFill>
                <a:srgbClr val="727272"/>
              </a:solidFill>
              <a:round/>
              <a:headEnd/>
              <a:tailEnd/>
            </a:ln>
          </p:spPr>
          <p:txBody>
            <a:bodyPr lIns="0" tIns="0" rIns="0" bIns="0"/>
            <a:lstStyle/>
            <a:p>
              <a:endParaRPr lang="en-US"/>
            </a:p>
          </p:txBody>
        </p:sp>
        <p:sp>
          <p:nvSpPr>
            <p:cNvPr id="5447" name="Freeform 292"/>
            <p:cNvSpPr>
              <a:spLocks/>
            </p:cNvSpPr>
            <p:nvPr/>
          </p:nvSpPr>
          <p:spPr bwMode="auto">
            <a:xfrm>
              <a:off x="1461" y="2675"/>
              <a:ext cx="9" cy="2"/>
            </a:xfrm>
            <a:custGeom>
              <a:avLst/>
              <a:gdLst>
                <a:gd name="T0" fmla="*/ 0 w 9"/>
                <a:gd name="T1" fmla="*/ 0 h 2"/>
                <a:gd name="T2" fmla="*/ 0 w 9"/>
                <a:gd name="T3" fmla="*/ 0 h 2"/>
                <a:gd name="T4" fmla="*/ 1 w 9"/>
                <a:gd name="T5" fmla="*/ 1 h 2"/>
                <a:gd name="T6" fmla="*/ 8 w 9"/>
                <a:gd name="T7" fmla="*/ 1 h 2"/>
                <a:gd name="T8" fmla="*/ 7 w 9"/>
                <a:gd name="T9" fmla="*/ 0 h 2"/>
                <a:gd name="T10" fmla="*/ 0 w 9"/>
                <a:gd name="T11" fmla="*/ 0 h 2"/>
                <a:gd name="T12" fmla="*/ 0 w 9"/>
                <a:gd name="T13" fmla="*/ 0 h 2"/>
                <a:gd name="T14" fmla="*/ 0 60000 65536"/>
                <a:gd name="T15" fmla="*/ 0 60000 65536"/>
                <a:gd name="T16" fmla="*/ 0 60000 65536"/>
                <a:gd name="T17" fmla="*/ 0 60000 65536"/>
                <a:gd name="T18" fmla="*/ 0 60000 65536"/>
                <a:gd name="T19" fmla="*/ 0 60000 65536"/>
                <a:gd name="T20" fmla="*/ 0 60000 65536"/>
                <a:gd name="T21" fmla="*/ 0 w 9"/>
                <a:gd name="T22" fmla="*/ 0 h 2"/>
                <a:gd name="T23" fmla="*/ 9 w 9"/>
                <a:gd name="T24" fmla="*/ 2 h 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 h="2">
                  <a:moveTo>
                    <a:pt x="0" y="0"/>
                  </a:moveTo>
                  <a:lnTo>
                    <a:pt x="0" y="0"/>
                  </a:lnTo>
                  <a:lnTo>
                    <a:pt x="1" y="1"/>
                  </a:lnTo>
                  <a:lnTo>
                    <a:pt x="8" y="1"/>
                  </a:lnTo>
                  <a:lnTo>
                    <a:pt x="7" y="0"/>
                  </a:lnTo>
                  <a:lnTo>
                    <a:pt x="0" y="0"/>
                  </a:lnTo>
                </a:path>
              </a:pathLst>
            </a:custGeom>
            <a:solidFill>
              <a:srgbClr val="727272"/>
            </a:solidFill>
            <a:ln w="9207">
              <a:solidFill>
                <a:srgbClr val="727272"/>
              </a:solidFill>
              <a:round/>
              <a:headEnd/>
              <a:tailEnd/>
            </a:ln>
          </p:spPr>
          <p:txBody>
            <a:bodyPr lIns="0" tIns="0" rIns="0" bIns="0"/>
            <a:lstStyle/>
            <a:p>
              <a:endParaRPr lang="en-US"/>
            </a:p>
          </p:txBody>
        </p:sp>
        <p:sp>
          <p:nvSpPr>
            <p:cNvPr id="5448" name="Freeform 293"/>
            <p:cNvSpPr>
              <a:spLocks/>
            </p:cNvSpPr>
            <p:nvPr/>
          </p:nvSpPr>
          <p:spPr bwMode="auto">
            <a:xfrm>
              <a:off x="1462" y="2676"/>
              <a:ext cx="8" cy="4"/>
            </a:xfrm>
            <a:custGeom>
              <a:avLst/>
              <a:gdLst>
                <a:gd name="T0" fmla="*/ 3 w 8"/>
                <a:gd name="T1" fmla="*/ 0 h 4"/>
                <a:gd name="T2" fmla="*/ 3 w 8"/>
                <a:gd name="T3" fmla="*/ 0 h 4"/>
                <a:gd name="T4" fmla="*/ 0 w 8"/>
                <a:gd name="T5" fmla="*/ 0 h 4"/>
                <a:gd name="T6" fmla="*/ 0 w 8"/>
                <a:gd name="T7" fmla="*/ 3 h 4"/>
                <a:gd name="T8" fmla="*/ 7 w 8"/>
                <a:gd name="T9" fmla="*/ 3 h 4"/>
                <a:gd name="T10" fmla="*/ 7 w 8"/>
                <a:gd name="T11" fmla="*/ 0 h 4"/>
                <a:gd name="T12" fmla="*/ 4 w 8"/>
                <a:gd name="T13" fmla="*/ 0 h 4"/>
                <a:gd name="T14" fmla="*/ 4 w 8"/>
                <a:gd name="T15" fmla="*/ 0 h 4"/>
                <a:gd name="T16" fmla="*/ 3 w 8"/>
                <a:gd name="T17" fmla="*/ 0 h 4"/>
                <a:gd name="T18" fmla="*/ 3 w 8"/>
                <a:gd name="T19" fmla="*/ 0 h 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8"/>
                <a:gd name="T31" fmla="*/ 0 h 4"/>
                <a:gd name="T32" fmla="*/ 8 w 8"/>
                <a:gd name="T33" fmla="*/ 4 h 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8" h="4">
                  <a:moveTo>
                    <a:pt x="3" y="0"/>
                  </a:moveTo>
                  <a:lnTo>
                    <a:pt x="3" y="0"/>
                  </a:lnTo>
                  <a:lnTo>
                    <a:pt x="0" y="0"/>
                  </a:lnTo>
                  <a:lnTo>
                    <a:pt x="0" y="3"/>
                  </a:lnTo>
                  <a:lnTo>
                    <a:pt x="7" y="3"/>
                  </a:lnTo>
                  <a:lnTo>
                    <a:pt x="7" y="0"/>
                  </a:lnTo>
                  <a:lnTo>
                    <a:pt x="4" y="0"/>
                  </a:lnTo>
                  <a:lnTo>
                    <a:pt x="3" y="0"/>
                  </a:lnTo>
                </a:path>
              </a:pathLst>
            </a:custGeom>
            <a:solidFill>
              <a:srgbClr val="727272"/>
            </a:solidFill>
            <a:ln w="9207">
              <a:solidFill>
                <a:srgbClr val="727272"/>
              </a:solidFill>
              <a:round/>
              <a:headEnd/>
              <a:tailEnd/>
            </a:ln>
          </p:spPr>
          <p:txBody>
            <a:bodyPr lIns="0" tIns="0" rIns="0" bIns="0"/>
            <a:lstStyle/>
            <a:p>
              <a:endParaRPr lang="en-US"/>
            </a:p>
          </p:txBody>
        </p:sp>
        <p:sp>
          <p:nvSpPr>
            <p:cNvPr id="5449" name="Freeform 294"/>
            <p:cNvSpPr>
              <a:spLocks/>
            </p:cNvSpPr>
            <p:nvPr/>
          </p:nvSpPr>
          <p:spPr bwMode="auto">
            <a:xfrm>
              <a:off x="1469" y="2675"/>
              <a:ext cx="10" cy="5"/>
            </a:xfrm>
            <a:custGeom>
              <a:avLst/>
              <a:gdLst>
                <a:gd name="T0" fmla="*/ 0 w 10"/>
                <a:gd name="T1" fmla="*/ 0 h 5"/>
                <a:gd name="T2" fmla="*/ 0 w 10"/>
                <a:gd name="T3" fmla="*/ 4 h 5"/>
                <a:gd name="T4" fmla="*/ 9 w 10"/>
                <a:gd name="T5" fmla="*/ 4 h 5"/>
                <a:gd name="T6" fmla="*/ 7 w 10"/>
                <a:gd name="T7" fmla="*/ 0 h 5"/>
                <a:gd name="T8" fmla="*/ 0 w 10"/>
                <a:gd name="T9" fmla="*/ 0 h 5"/>
                <a:gd name="T10" fmla="*/ 0 w 10"/>
                <a:gd name="T11" fmla="*/ 0 h 5"/>
                <a:gd name="T12" fmla="*/ 0 60000 65536"/>
                <a:gd name="T13" fmla="*/ 0 60000 65536"/>
                <a:gd name="T14" fmla="*/ 0 60000 65536"/>
                <a:gd name="T15" fmla="*/ 0 60000 65536"/>
                <a:gd name="T16" fmla="*/ 0 60000 65536"/>
                <a:gd name="T17" fmla="*/ 0 60000 65536"/>
                <a:gd name="T18" fmla="*/ 0 w 10"/>
                <a:gd name="T19" fmla="*/ 0 h 5"/>
                <a:gd name="T20" fmla="*/ 10 w 10"/>
                <a:gd name="T21" fmla="*/ 5 h 5"/>
              </a:gdLst>
              <a:ahLst/>
              <a:cxnLst>
                <a:cxn ang="T12">
                  <a:pos x="T0" y="T1"/>
                </a:cxn>
                <a:cxn ang="T13">
                  <a:pos x="T2" y="T3"/>
                </a:cxn>
                <a:cxn ang="T14">
                  <a:pos x="T4" y="T5"/>
                </a:cxn>
                <a:cxn ang="T15">
                  <a:pos x="T6" y="T7"/>
                </a:cxn>
                <a:cxn ang="T16">
                  <a:pos x="T8" y="T9"/>
                </a:cxn>
                <a:cxn ang="T17">
                  <a:pos x="T10" y="T11"/>
                </a:cxn>
              </a:cxnLst>
              <a:rect l="T18" t="T19" r="T20" b="T21"/>
              <a:pathLst>
                <a:path w="10" h="5">
                  <a:moveTo>
                    <a:pt x="0" y="0"/>
                  </a:moveTo>
                  <a:lnTo>
                    <a:pt x="0" y="4"/>
                  </a:lnTo>
                  <a:lnTo>
                    <a:pt x="9" y="4"/>
                  </a:lnTo>
                  <a:lnTo>
                    <a:pt x="7" y="0"/>
                  </a:lnTo>
                  <a:lnTo>
                    <a:pt x="0" y="0"/>
                  </a:lnTo>
                </a:path>
              </a:pathLst>
            </a:custGeom>
            <a:solidFill>
              <a:srgbClr val="727272"/>
            </a:solidFill>
            <a:ln w="9207">
              <a:solidFill>
                <a:srgbClr val="727272"/>
              </a:solidFill>
              <a:round/>
              <a:headEnd/>
              <a:tailEnd/>
            </a:ln>
          </p:spPr>
          <p:txBody>
            <a:bodyPr lIns="0" tIns="0" rIns="0" bIns="0"/>
            <a:lstStyle/>
            <a:p>
              <a:endParaRPr lang="en-US"/>
            </a:p>
          </p:txBody>
        </p:sp>
        <p:sp>
          <p:nvSpPr>
            <p:cNvPr id="5450" name="AutoShape 295"/>
            <p:cNvSpPr>
              <a:spLocks noChangeArrowheads="1"/>
            </p:cNvSpPr>
            <p:nvPr/>
          </p:nvSpPr>
          <p:spPr bwMode="auto">
            <a:xfrm flipV="1">
              <a:off x="1445" y="2656"/>
              <a:ext cx="17" cy="3"/>
            </a:xfrm>
            <a:prstGeom prst="roundRect">
              <a:avLst>
                <a:gd name="adj" fmla="val 15986"/>
              </a:avLst>
            </a:prstGeom>
            <a:solidFill>
              <a:srgbClr val="727272"/>
            </a:solidFill>
            <a:ln w="9207">
              <a:solidFill>
                <a:srgbClr val="727272"/>
              </a:solidFill>
              <a:round/>
              <a:headEnd/>
              <a:tailEnd/>
            </a:ln>
          </p:spPr>
          <p:txBody>
            <a:bodyPr lIns="0" tIns="0" rIns="0" bIns="0"/>
            <a:lstStyle/>
            <a:p>
              <a:endParaRPr lang="en-US" altLang="en-US"/>
            </a:p>
          </p:txBody>
        </p:sp>
        <p:sp>
          <p:nvSpPr>
            <p:cNvPr id="5451" name="AutoShape 296"/>
            <p:cNvSpPr>
              <a:spLocks noChangeArrowheads="1"/>
            </p:cNvSpPr>
            <p:nvPr/>
          </p:nvSpPr>
          <p:spPr bwMode="auto">
            <a:xfrm flipV="1">
              <a:off x="1468" y="2653"/>
              <a:ext cx="1" cy="2"/>
            </a:xfrm>
            <a:prstGeom prst="roundRect">
              <a:avLst>
                <a:gd name="adj" fmla="val 0"/>
              </a:avLst>
            </a:prstGeom>
            <a:solidFill>
              <a:srgbClr val="404040"/>
            </a:solidFill>
            <a:ln w="9207">
              <a:solidFill>
                <a:srgbClr val="404040"/>
              </a:solidFill>
              <a:round/>
              <a:headEnd/>
              <a:tailEnd/>
            </a:ln>
          </p:spPr>
          <p:txBody>
            <a:bodyPr lIns="0" tIns="0" rIns="0" bIns="0"/>
            <a:lstStyle/>
            <a:p>
              <a:endParaRPr lang="en-US" altLang="en-US"/>
            </a:p>
          </p:txBody>
        </p:sp>
        <p:sp>
          <p:nvSpPr>
            <p:cNvPr id="5452" name="AutoShape 297"/>
            <p:cNvSpPr>
              <a:spLocks noChangeArrowheads="1"/>
            </p:cNvSpPr>
            <p:nvPr/>
          </p:nvSpPr>
          <p:spPr bwMode="auto">
            <a:xfrm flipV="1">
              <a:off x="1440" y="2658"/>
              <a:ext cx="28" cy="1"/>
            </a:xfrm>
            <a:prstGeom prst="roundRect">
              <a:avLst>
                <a:gd name="adj" fmla="val 0"/>
              </a:avLst>
            </a:prstGeom>
            <a:solidFill>
              <a:srgbClr val="C0C0C0"/>
            </a:solidFill>
            <a:ln w="9525">
              <a:noFill/>
              <a:round/>
              <a:headEnd/>
              <a:tailEnd/>
            </a:ln>
          </p:spPr>
          <p:txBody>
            <a:bodyPr lIns="0" tIns="0" rIns="0" bIns="0"/>
            <a:lstStyle/>
            <a:p>
              <a:endParaRPr lang="en-US" altLang="en-US"/>
            </a:p>
          </p:txBody>
        </p:sp>
        <p:sp>
          <p:nvSpPr>
            <p:cNvPr id="5453" name="AutoShape 298"/>
            <p:cNvSpPr>
              <a:spLocks noChangeArrowheads="1"/>
            </p:cNvSpPr>
            <p:nvPr/>
          </p:nvSpPr>
          <p:spPr bwMode="auto">
            <a:xfrm flipV="1">
              <a:off x="1440" y="2659"/>
              <a:ext cx="28" cy="1"/>
            </a:xfrm>
            <a:prstGeom prst="roundRect">
              <a:avLst>
                <a:gd name="adj" fmla="val 0"/>
              </a:avLst>
            </a:prstGeom>
            <a:solidFill>
              <a:srgbClr val="808080"/>
            </a:solidFill>
            <a:ln w="9207">
              <a:solidFill>
                <a:srgbClr val="808080"/>
              </a:solidFill>
              <a:round/>
              <a:headEnd/>
              <a:tailEnd/>
            </a:ln>
          </p:spPr>
          <p:txBody>
            <a:bodyPr lIns="0" tIns="0" rIns="0" bIns="0"/>
            <a:lstStyle/>
            <a:p>
              <a:endParaRPr lang="en-US" altLang="en-US"/>
            </a:p>
          </p:txBody>
        </p:sp>
        <p:sp>
          <p:nvSpPr>
            <p:cNvPr id="5454" name="AutoShape 299"/>
            <p:cNvSpPr>
              <a:spLocks noChangeArrowheads="1"/>
            </p:cNvSpPr>
            <p:nvPr/>
          </p:nvSpPr>
          <p:spPr bwMode="auto">
            <a:xfrm flipV="1">
              <a:off x="1549" y="2856"/>
              <a:ext cx="40" cy="10"/>
            </a:xfrm>
            <a:prstGeom prst="roundRect">
              <a:avLst>
                <a:gd name="adj" fmla="val 0"/>
              </a:avLst>
            </a:prstGeom>
            <a:solidFill>
              <a:srgbClr val="C0C0C0"/>
            </a:solidFill>
            <a:ln w="9207">
              <a:solidFill>
                <a:srgbClr val="C0C0C0"/>
              </a:solidFill>
              <a:round/>
              <a:headEnd/>
              <a:tailEnd/>
            </a:ln>
          </p:spPr>
          <p:txBody>
            <a:bodyPr lIns="0" tIns="0" rIns="0" bIns="0"/>
            <a:lstStyle/>
            <a:p>
              <a:endParaRPr lang="en-US" altLang="en-US"/>
            </a:p>
          </p:txBody>
        </p:sp>
        <p:sp>
          <p:nvSpPr>
            <p:cNvPr id="5455" name="Freeform 300"/>
            <p:cNvSpPr>
              <a:spLocks/>
            </p:cNvSpPr>
            <p:nvPr/>
          </p:nvSpPr>
          <p:spPr bwMode="auto">
            <a:xfrm>
              <a:off x="1549" y="2860"/>
              <a:ext cx="8" cy="2"/>
            </a:xfrm>
            <a:custGeom>
              <a:avLst/>
              <a:gdLst>
                <a:gd name="T0" fmla="*/ 0 w 8"/>
                <a:gd name="T1" fmla="*/ 1 h 2"/>
                <a:gd name="T2" fmla="*/ 0 w 8"/>
                <a:gd name="T3" fmla="*/ 1 h 2"/>
                <a:gd name="T4" fmla="*/ 0 w 8"/>
                <a:gd name="T5" fmla="*/ 1 h 2"/>
                <a:gd name="T6" fmla="*/ 0 w 8"/>
                <a:gd name="T7" fmla="*/ 1 h 2"/>
                <a:gd name="T8" fmla="*/ 0 w 8"/>
                <a:gd name="T9" fmla="*/ 1 h 2"/>
                <a:gd name="T10" fmla="*/ 0 w 8"/>
                <a:gd name="T11" fmla="*/ 1 h 2"/>
                <a:gd name="T12" fmla="*/ 0 w 8"/>
                <a:gd name="T13" fmla="*/ 1 h 2"/>
                <a:gd name="T14" fmla="*/ 0 w 8"/>
                <a:gd name="T15" fmla="*/ 1 h 2"/>
                <a:gd name="T16" fmla="*/ 5 w 8"/>
                <a:gd name="T17" fmla="*/ 1 h 2"/>
                <a:gd name="T18" fmla="*/ 5 w 8"/>
                <a:gd name="T19" fmla="*/ 1 h 2"/>
                <a:gd name="T20" fmla="*/ 5 w 8"/>
                <a:gd name="T21" fmla="*/ 1 h 2"/>
                <a:gd name="T22" fmla="*/ 5 w 8"/>
                <a:gd name="T23" fmla="*/ 1 h 2"/>
                <a:gd name="T24" fmla="*/ 6 w 8"/>
                <a:gd name="T25" fmla="*/ 1 h 2"/>
                <a:gd name="T26" fmla="*/ 6 w 8"/>
                <a:gd name="T27" fmla="*/ 1 h 2"/>
                <a:gd name="T28" fmla="*/ 6 w 8"/>
                <a:gd name="T29" fmla="*/ 1 h 2"/>
                <a:gd name="T30" fmla="*/ 6 w 8"/>
                <a:gd name="T31" fmla="*/ 1 h 2"/>
                <a:gd name="T32" fmla="*/ 7 w 8"/>
                <a:gd name="T33" fmla="*/ 1 h 2"/>
                <a:gd name="T34" fmla="*/ 6 w 8"/>
                <a:gd name="T35" fmla="*/ 1 h 2"/>
                <a:gd name="T36" fmla="*/ 6 w 8"/>
                <a:gd name="T37" fmla="*/ 1 h 2"/>
                <a:gd name="T38" fmla="*/ 6 w 8"/>
                <a:gd name="T39" fmla="*/ 1 h 2"/>
                <a:gd name="T40" fmla="*/ 6 w 8"/>
                <a:gd name="T41" fmla="*/ 1 h 2"/>
                <a:gd name="T42" fmla="*/ 5 w 8"/>
                <a:gd name="T43" fmla="*/ 1 h 2"/>
                <a:gd name="T44" fmla="*/ 5 w 8"/>
                <a:gd name="T45" fmla="*/ 1 h 2"/>
                <a:gd name="T46" fmla="*/ 5 w 8"/>
                <a:gd name="T47" fmla="*/ 1 h 2"/>
                <a:gd name="T48" fmla="*/ 5 w 8"/>
                <a:gd name="T49" fmla="*/ 1 h 2"/>
                <a:gd name="T50" fmla="*/ 1 w 8"/>
                <a:gd name="T51" fmla="*/ 0 h 2"/>
                <a:gd name="T52" fmla="*/ 0 w 8"/>
                <a:gd name="T53" fmla="*/ 1 h 2"/>
                <a:gd name="T54" fmla="*/ 0 w 8"/>
                <a:gd name="T55" fmla="*/ 1 h 2"/>
                <a:gd name="T56" fmla="*/ 0 w 8"/>
                <a:gd name="T57" fmla="*/ 1 h 2"/>
                <a:gd name="T58" fmla="*/ 0 w 8"/>
                <a:gd name="T59" fmla="*/ 1 h 2"/>
                <a:gd name="T60" fmla="*/ 0 w 8"/>
                <a:gd name="T61" fmla="*/ 1 h 2"/>
                <a:gd name="T62" fmla="*/ 0 w 8"/>
                <a:gd name="T63" fmla="*/ 1 h 2"/>
                <a:gd name="T64" fmla="*/ 0 w 8"/>
                <a:gd name="T65" fmla="*/ 1 h 2"/>
                <a:gd name="T66" fmla="*/ 0 w 8"/>
                <a:gd name="T67" fmla="*/ 1 h 2"/>
                <a:gd name="T68" fmla="*/ 0 w 8"/>
                <a:gd name="T69" fmla="*/ 1 h 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8"/>
                <a:gd name="T106" fmla="*/ 0 h 2"/>
                <a:gd name="T107" fmla="*/ 8 w 8"/>
                <a:gd name="T108" fmla="*/ 2 h 2"/>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8" h="2">
                  <a:moveTo>
                    <a:pt x="0" y="1"/>
                  </a:moveTo>
                  <a:lnTo>
                    <a:pt x="0" y="1"/>
                  </a:lnTo>
                  <a:lnTo>
                    <a:pt x="1" y="1"/>
                  </a:lnTo>
                  <a:lnTo>
                    <a:pt x="5" y="1"/>
                  </a:lnTo>
                  <a:lnTo>
                    <a:pt x="6" y="1"/>
                  </a:lnTo>
                  <a:lnTo>
                    <a:pt x="7" y="1"/>
                  </a:lnTo>
                  <a:lnTo>
                    <a:pt x="6" y="1"/>
                  </a:lnTo>
                  <a:lnTo>
                    <a:pt x="5" y="1"/>
                  </a:lnTo>
                  <a:lnTo>
                    <a:pt x="5" y="0"/>
                  </a:lnTo>
                  <a:lnTo>
                    <a:pt x="1" y="0"/>
                  </a:lnTo>
                  <a:lnTo>
                    <a:pt x="0" y="1"/>
                  </a:lnTo>
                </a:path>
              </a:pathLst>
            </a:custGeom>
            <a:solidFill>
              <a:srgbClr val="727272"/>
            </a:solidFill>
            <a:ln w="9525">
              <a:noFill/>
              <a:round/>
              <a:headEnd/>
              <a:tailEnd/>
            </a:ln>
          </p:spPr>
          <p:txBody>
            <a:bodyPr lIns="0" tIns="0" rIns="0" bIns="0"/>
            <a:lstStyle/>
            <a:p>
              <a:endParaRPr lang="en-US"/>
            </a:p>
          </p:txBody>
        </p:sp>
        <p:sp>
          <p:nvSpPr>
            <p:cNvPr id="5456" name="Freeform 301"/>
            <p:cNvSpPr>
              <a:spLocks/>
            </p:cNvSpPr>
            <p:nvPr/>
          </p:nvSpPr>
          <p:spPr bwMode="auto">
            <a:xfrm>
              <a:off x="1565" y="2858"/>
              <a:ext cx="16" cy="8"/>
            </a:xfrm>
            <a:custGeom>
              <a:avLst/>
              <a:gdLst>
                <a:gd name="T0" fmla="*/ 0 w 16"/>
                <a:gd name="T1" fmla="*/ 7 h 8"/>
                <a:gd name="T2" fmla="*/ 0 w 16"/>
                <a:gd name="T3" fmla="*/ 7 h 8"/>
                <a:gd name="T4" fmla="*/ 0 w 16"/>
                <a:gd name="T5" fmla="*/ 7 h 8"/>
                <a:gd name="T6" fmla="*/ 0 w 16"/>
                <a:gd name="T7" fmla="*/ 7 h 8"/>
                <a:gd name="T8" fmla="*/ 0 w 16"/>
                <a:gd name="T9" fmla="*/ 7 h 8"/>
                <a:gd name="T10" fmla="*/ 0 w 16"/>
                <a:gd name="T11" fmla="*/ 7 h 8"/>
                <a:gd name="T12" fmla="*/ 0 w 16"/>
                <a:gd name="T13" fmla="*/ 7 h 8"/>
                <a:gd name="T14" fmla="*/ 0 w 16"/>
                <a:gd name="T15" fmla="*/ 7 h 8"/>
                <a:gd name="T16" fmla="*/ 14 w 16"/>
                <a:gd name="T17" fmla="*/ 7 h 8"/>
                <a:gd name="T18" fmla="*/ 14 w 16"/>
                <a:gd name="T19" fmla="*/ 7 h 8"/>
                <a:gd name="T20" fmla="*/ 14 w 16"/>
                <a:gd name="T21" fmla="*/ 7 h 8"/>
                <a:gd name="T22" fmla="*/ 14 w 16"/>
                <a:gd name="T23" fmla="*/ 7 h 8"/>
                <a:gd name="T24" fmla="*/ 14 w 16"/>
                <a:gd name="T25" fmla="*/ 7 h 8"/>
                <a:gd name="T26" fmla="*/ 14 w 16"/>
                <a:gd name="T27" fmla="*/ 7 h 8"/>
                <a:gd name="T28" fmla="*/ 14 w 16"/>
                <a:gd name="T29" fmla="*/ 7 h 8"/>
                <a:gd name="T30" fmla="*/ 14 w 16"/>
                <a:gd name="T31" fmla="*/ 7 h 8"/>
                <a:gd name="T32" fmla="*/ 15 w 16"/>
                <a:gd name="T33" fmla="*/ 6 h 8"/>
                <a:gd name="T34" fmla="*/ 14 w 16"/>
                <a:gd name="T35" fmla="*/ 1 h 8"/>
                <a:gd name="T36" fmla="*/ 14 w 16"/>
                <a:gd name="T37" fmla="*/ 1 h 8"/>
                <a:gd name="T38" fmla="*/ 14 w 16"/>
                <a:gd name="T39" fmla="*/ 1 h 8"/>
                <a:gd name="T40" fmla="*/ 14 w 16"/>
                <a:gd name="T41" fmla="*/ 1 h 8"/>
                <a:gd name="T42" fmla="*/ 14 w 16"/>
                <a:gd name="T43" fmla="*/ 1 h 8"/>
                <a:gd name="T44" fmla="*/ 14 w 16"/>
                <a:gd name="T45" fmla="*/ 1 h 8"/>
                <a:gd name="T46" fmla="*/ 14 w 16"/>
                <a:gd name="T47" fmla="*/ 1 h 8"/>
                <a:gd name="T48" fmla="*/ 14 w 16"/>
                <a:gd name="T49" fmla="*/ 1 h 8"/>
                <a:gd name="T50" fmla="*/ 1 w 16"/>
                <a:gd name="T51" fmla="*/ 0 h 8"/>
                <a:gd name="T52" fmla="*/ 0 w 16"/>
                <a:gd name="T53" fmla="*/ 1 h 8"/>
                <a:gd name="T54" fmla="*/ 0 w 16"/>
                <a:gd name="T55" fmla="*/ 1 h 8"/>
                <a:gd name="T56" fmla="*/ 0 w 16"/>
                <a:gd name="T57" fmla="*/ 1 h 8"/>
                <a:gd name="T58" fmla="*/ 0 w 16"/>
                <a:gd name="T59" fmla="*/ 1 h 8"/>
                <a:gd name="T60" fmla="*/ 0 w 16"/>
                <a:gd name="T61" fmla="*/ 1 h 8"/>
                <a:gd name="T62" fmla="*/ 0 w 16"/>
                <a:gd name="T63" fmla="*/ 1 h 8"/>
                <a:gd name="T64" fmla="*/ 0 w 16"/>
                <a:gd name="T65" fmla="*/ 1 h 8"/>
                <a:gd name="T66" fmla="*/ 0 w 16"/>
                <a:gd name="T67" fmla="*/ 1 h 8"/>
                <a:gd name="T68" fmla="*/ 0 w 16"/>
                <a:gd name="T69" fmla="*/ 6 h 8"/>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6"/>
                <a:gd name="T106" fmla="*/ 0 h 8"/>
                <a:gd name="T107" fmla="*/ 16 w 16"/>
                <a:gd name="T108" fmla="*/ 8 h 8"/>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6" h="8">
                  <a:moveTo>
                    <a:pt x="0" y="6"/>
                  </a:moveTo>
                  <a:lnTo>
                    <a:pt x="0" y="7"/>
                  </a:lnTo>
                  <a:lnTo>
                    <a:pt x="1" y="7"/>
                  </a:lnTo>
                  <a:lnTo>
                    <a:pt x="14" y="7"/>
                  </a:lnTo>
                  <a:lnTo>
                    <a:pt x="15" y="6"/>
                  </a:lnTo>
                  <a:lnTo>
                    <a:pt x="15" y="1"/>
                  </a:lnTo>
                  <a:lnTo>
                    <a:pt x="14" y="1"/>
                  </a:lnTo>
                  <a:lnTo>
                    <a:pt x="14" y="0"/>
                  </a:lnTo>
                  <a:lnTo>
                    <a:pt x="1" y="0"/>
                  </a:lnTo>
                  <a:lnTo>
                    <a:pt x="0" y="1"/>
                  </a:lnTo>
                  <a:lnTo>
                    <a:pt x="0" y="6"/>
                  </a:lnTo>
                </a:path>
              </a:pathLst>
            </a:custGeom>
            <a:solidFill>
              <a:srgbClr val="808080"/>
            </a:solidFill>
            <a:ln w="9525">
              <a:noFill/>
              <a:round/>
              <a:headEnd/>
              <a:tailEnd/>
            </a:ln>
          </p:spPr>
          <p:txBody>
            <a:bodyPr lIns="0" tIns="0" rIns="0" bIns="0"/>
            <a:lstStyle/>
            <a:p>
              <a:endParaRPr lang="en-US"/>
            </a:p>
          </p:txBody>
        </p:sp>
        <p:sp>
          <p:nvSpPr>
            <p:cNvPr id="5457" name="Freeform 302"/>
            <p:cNvSpPr>
              <a:spLocks/>
            </p:cNvSpPr>
            <p:nvPr/>
          </p:nvSpPr>
          <p:spPr bwMode="auto">
            <a:xfrm>
              <a:off x="1549" y="2825"/>
              <a:ext cx="38" cy="28"/>
            </a:xfrm>
            <a:custGeom>
              <a:avLst/>
              <a:gdLst>
                <a:gd name="T0" fmla="*/ 0 w 38"/>
                <a:gd name="T1" fmla="*/ 27 h 28"/>
                <a:gd name="T2" fmla="*/ 0 w 38"/>
                <a:gd name="T3" fmla="*/ 27 h 28"/>
                <a:gd name="T4" fmla="*/ 0 w 38"/>
                <a:gd name="T5" fmla="*/ 27 h 28"/>
                <a:gd name="T6" fmla="*/ 0 w 38"/>
                <a:gd name="T7" fmla="*/ 27 h 28"/>
                <a:gd name="T8" fmla="*/ 1 w 38"/>
                <a:gd name="T9" fmla="*/ 27 h 28"/>
                <a:gd name="T10" fmla="*/ 1 w 38"/>
                <a:gd name="T11" fmla="*/ 27 h 28"/>
                <a:gd name="T12" fmla="*/ 1 w 38"/>
                <a:gd name="T13" fmla="*/ 27 h 28"/>
                <a:gd name="T14" fmla="*/ 1 w 38"/>
                <a:gd name="T15" fmla="*/ 27 h 28"/>
                <a:gd name="T16" fmla="*/ 36 w 38"/>
                <a:gd name="T17" fmla="*/ 27 h 28"/>
                <a:gd name="T18" fmla="*/ 36 w 38"/>
                <a:gd name="T19" fmla="*/ 27 h 28"/>
                <a:gd name="T20" fmla="*/ 36 w 38"/>
                <a:gd name="T21" fmla="*/ 27 h 28"/>
                <a:gd name="T22" fmla="*/ 36 w 38"/>
                <a:gd name="T23" fmla="*/ 27 h 28"/>
                <a:gd name="T24" fmla="*/ 36 w 38"/>
                <a:gd name="T25" fmla="*/ 27 h 28"/>
                <a:gd name="T26" fmla="*/ 36 w 38"/>
                <a:gd name="T27" fmla="*/ 27 h 28"/>
                <a:gd name="T28" fmla="*/ 36 w 38"/>
                <a:gd name="T29" fmla="*/ 27 h 28"/>
                <a:gd name="T30" fmla="*/ 36 w 38"/>
                <a:gd name="T31" fmla="*/ 27 h 28"/>
                <a:gd name="T32" fmla="*/ 37 w 38"/>
                <a:gd name="T33" fmla="*/ 26 h 28"/>
                <a:gd name="T34" fmla="*/ 36 w 38"/>
                <a:gd name="T35" fmla="*/ 2 h 28"/>
                <a:gd name="T36" fmla="*/ 36 w 38"/>
                <a:gd name="T37" fmla="*/ 2 h 28"/>
                <a:gd name="T38" fmla="*/ 36 w 38"/>
                <a:gd name="T39" fmla="*/ 2 h 28"/>
                <a:gd name="T40" fmla="*/ 36 w 38"/>
                <a:gd name="T41" fmla="*/ 2 h 28"/>
                <a:gd name="T42" fmla="*/ 36 w 38"/>
                <a:gd name="T43" fmla="*/ 1 h 28"/>
                <a:gd name="T44" fmla="*/ 36 w 38"/>
                <a:gd name="T45" fmla="*/ 1 h 28"/>
                <a:gd name="T46" fmla="*/ 36 w 38"/>
                <a:gd name="T47" fmla="*/ 1 h 28"/>
                <a:gd name="T48" fmla="*/ 36 w 38"/>
                <a:gd name="T49" fmla="*/ 1 h 28"/>
                <a:gd name="T50" fmla="*/ 3 w 38"/>
                <a:gd name="T51" fmla="*/ 0 h 28"/>
                <a:gd name="T52" fmla="*/ 1 w 38"/>
                <a:gd name="T53" fmla="*/ 1 h 28"/>
                <a:gd name="T54" fmla="*/ 1 w 38"/>
                <a:gd name="T55" fmla="*/ 1 h 28"/>
                <a:gd name="T56" fmla="*/ 1 w 38"/>
                <a:gd name="T57" fmla="*/ 1 h 28"/>
                <a:gd name="T58" fmla="*/ 1 w 38"/>
                <a:gd name="T59" fmla="*/ 1 h 28"/>
                <a:gd name="T60" fmla="*/ 0 w 38"/>
                <a:gd name="T61" fmla="*/ 2 h 28"/>
                <a:gd name="T62" fmla="*/ 0 w 38"/>
                <a:gd name="T63" fmla="*/ 2 h 28"/>
                <a:gd name="T64" fmla="*/ 0 w 38"/>
                <a:gd name="T65" fmla="*/ 2 h 28"/>
                <a:gd name="T66" fmla="*/ 0 w 38"/>
                <a:gd name="T67" fmla="*/ 2 h 28"/>
                <a:gd name="T68" fmla="*/ 0 w 38"/>
                <a:gd name="T69" fmla="*/ 26 h 28"/>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8"/>
                <a:gd name="T106" fmla="*/ 0 h 28"/>
                <a:gd name="T107" fmla="*/ 38 w 38"/>
                <a:gd name="T108" fmla="*/ 28 h 28"/>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8" h="28">
                  <a:moveTo>
                    <a:pt x="0" y="26"/>
                  </a:moveTo>
                  <a:lnTo>
                    <a:pt x="0" y="27"/>
                  </a:lnTo>
                  <a:lnTo>
                    <a:pt x="1" y="27"/>
                  </a:lnTo>
                  <a:lnTo>
                    <a:pt x="3" y="27"/>
                  </a:lnTo>
                  <a:lnTo>
                    <a:pt x="36" y="27"/>
                  </a:lnTo>
                  <a:lnTo>
                    <a:pt x="37" y="26"/>
                  </a:lnTo>
                  <a:lnTo>
                    <a:pt x="37" y="2"/>
                  </a:lnTo>
                  <a:lnTo>
                    <a:pt x="36" y="2"/>
                  </a:lnTo>
                  <a:lnTo>
                    <a:pt x="36" y="1"/>
                  </a:lnTo>
                  <a:lnTo>
                    <a:pt x="36" y="0"/>
                  </a:lnTo>
                  <a:lnTo>
                    <a:pt x="3" y="0"/>
                  </a:lnTo>
                  <a:lnTo>
                    <a:pt x="1" y="1"/>
                  </a:lnTo>
                  <a:lnTo>
                    <a:pt x="0" y="2"/>
                  </a:lnTo>
                  <a:lnTo>
                    <a:pt x="0" y="26"/>
                  </a:lnTo>
                </a:path>
              </a:pathLst>
            </a:custGeom>
            <a:solidFill>
              <a:srgbClr val="C0C0C0"/>
            </a:solidFill>
            <a:ln w="9525">
              <a:noFill/>
              <a:round/>
              <a:headEnd/>
              <a:tailEnd/>
            </a:ln>
          </p:spPr>
          <p:txBody>
            <a:bodyPr lIns="0" tIns="0" rIns="0" bIns="0"/>
            <a:lstStyle/>
            <a:p>
              <a:endParaRPr lang="en-US"/>
            </a:p>
          </p:txBody>
        </p:sp>
        <p:sp>
          <p:nvSpPr>
            <p:cNvPr id="5458" name="Freeform 303"/>
            <p:cNvSpPr>
              <a:spLocks/>
            </p:cNvSpPr>
            <p:nvPr/>
          </p:nvSpPr>
          <p:spPr bwMode="auto">
            <a:xfrm>
              <a:off x="1553" y="2827"/>
              <a:ext cx="33" cy="23"/>
            </a:xfrm>
            <a:custGeom>
              <a:avLst/>
              <a:gdLst>
                <a:gd name="T0" fmla="*/ 0 w 33"/>
                <a:gd name="T1" fmla="*/ 22 h 23"/>
                <a:gd name="T2" fmla="*/ 0 w 33"/>
                <a:gd name="T3" fmla="*/ 22 h 23"/>
                <a:gd name="T4" fmla="*/ 0 w 33"/>
                <a:gd name="T5" fmla="*/ 22 h 23"/>
                <a:gd name="T6" fmla="*/ 0 w 33"/>
                <a:gd name="T7" fmla="*/ 22 h 23"/>
                <a:gd name="T8" fmla="*/ 0 w 33"/>
                <a:gd name="T9" fmla="*/ 22 h 23"/>
                <a:gd name="T10" fmla="*/ 0 w 33"/>
                <a:gd name="T11" fmla="*/ 22 h 23"/>
                <a:gd name="T12" fmla="*/ 0 w 33"/>
                <a:gd name="T13" fmla="*/ 22 h 23"/>
                <a:gd name="T14" fmla="*/ 0 w 33"/>
                <a:gd name="T15" fmla="*/ 22 h 23"/>
                <a:gd name="T16" fmla="*/ 31 w 33"/>
                <a:gd name="T17" fmla="*/ 22 h 23"/>
                <a:gd name="T18" fmla="*/ 31 w 33"/>
                <a:gd name="T19" fmla="*/ 22 h 23"/>
                <a:gd name="T20" fmla="*/ 31 w 33"/>
                <a:gd name="T21" fmla="*/ 22 h 23"/>
                <a:gd name="T22" fmla="*/ 31 w 33"/>
                <a:gd name="T23" fmla="*/ 22 h 23"/>
                <a:gd name="T24" fmla="*/ 31 w 33"/>
                <a:gd name="T25" fmla="*/ 21 h 23"/>
                <a:gd name="T26" fmla="*/ 31 w 33"/>
                <a:gd name="T27" fmla="*/ 21 h 23"/>
                <a:gd name="T28" fmla="*/ 31 w 33"/>
                <a:gd name="T29" fmla="*/ 21 h 23"/>
                <a:gd name="T30" fmla="*/ 31 w 33"/>
                <a:gd name="T31" fmla="*/ 21 h 23"/>
                <a:gd name="T32" fmla="*/ 32 w 33"/>
                <a:gd name="T33" fmla="*/ 19 h 23"/>
                <a:gd name="T34" fmla="*/ 31 w 33"/>
                <a:gd name="T35" fmla="*/ 2 h 23"/>
                <a:gd name="T36" fmla="*/ 31 w 33"/>
                <a:gd name="T37" fmla="*/ 2 h 23"/>
                <a:gd name="T38" fmla="*/ 31 w 33"/>
                <a:gd name="T39" fmla="*/ 2 h 23"/>
                <a:gd name="T40" fmla="*/ 31 w 33"/>
                <a:gd name="T41" fmla="*/ 2 h 23"/>
                <a:gd name="T42" fmla="*/ 31 w 33"/>
                <a:gd name="T43" fmla="*/ 1 h 23"/>
                <a:gd name="T44" fmla="*/ 31 w 33"/>
                <a:gd name="T45" fmla="*/ 1 h 23"/>
                <a:gd name="T46" fmla="*/ 31 w 33"/>
                <a:gd name="T47" fmla="*/ 1 h 23"/>
                <a:gd name="T48" fmla="*/ 31 w 33"/>
                <a:gd name="T49" fmla="*/ 1 h 23"/>
                <a:gd name="T50" fmla="*/ 1 w 33"/>
                <a:gd name="T51" fmla="*/ 0 h 23"/>
                <a:gd name="T52" fmla="*/ 0 w 33"/>
                <a:gd name="T53" fmla="*/ 1 h 23"/>
                <a:gd name="T54" fmla="*/ 0 w 33"/>
                <a:gd name="T55" fmla="*/ 1 h 23"/>
                <a:gd name="T56" fmla="*/ 0 w 33"/>
                <a:gd name="T57" fmla="*/ 1 h 23"/>
                <a:gd name="T58" fmla="*/ 0 w 33"/>
                <a:gd name="T59" fmla="*/ 1 h 23"/>
                <a:gd name="T60" fmla="*/ 0 w 33"/>
                <a:gd name="T61" fmla="*/ 1 h 23"/>
                <a:gd name="T62" fmla="*/ 0 w 33"/>
                <a:gd name="T63" fmla="*/ 1 h 23"/>
                <a:gd name="T64" fmla="*/ 0 w 33"/>
                <a:gd name="T65" fmla="*/ 1 h 23"/>
                <a:gd name="T66" fmla="*/ 0 w 33"/>
                <a:gd name="T67" fmla="*/ 1 h 23"/>
                <a:gd name="T68" fmla="*/ 0 w 33"/>
                <a:gd name="T69" fmla="*/ 21 h 2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3"/>
                <a:gd name="T106" fmla="*/ 0 h 23"/>
                <a:gd name="T107" fmla="*/ 33 w 33"/>
                <a:gd name="T108" fmla="*/ 23 h 2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3" h="23">
                  <a:moveTo>
                    <a:pt x="0" y="21"/>
                  </a:moveTo>
                  <a:lnTo>
                    <a:pt x="0" y="22"/>
                  </a:lnTo>
                  <a:lnTo>
                    <a:pt x="1" y="22"/>
                  </a:lnTo>
                  <a:lnTo>
                    <a:pt x="31" y="22"/>
                  </a:lnTo>
                  <a:lnTo>
                    <a:pt x="31" y="21"/>
                  </a:lnTo>
                  <a:lnTo>
                    <a:pt x="32" y="19"/>
                  </a:lnTo>
                  <a:lnTo>
                    <a:pt x="32" y="2"/>
                  </a:lnTo>
                  <a:lnTo>
                    <a:pt x="31" y="2"/>
                  </a:lnTo>
                  <a:lnTo>
                    <a:pt x="31" y="1"/>
                  </a:lnTo>
                  <a:lnTo>
                    <a:pt x="31" y="0"/>
                  </a:lnTo>
                  <a:lnTo>
                    <a:pt x="1" y="0"/>
                  </a:lnTo>
                  <a:lnTo>
                    <a:pt x="0" y="1"/>
                  </a:lnTo>
                  <a:lnTo>
                    <a:pt x="0" y="21"/>
                  </a:lnTo>
                </a:path>
              </a:pathLst>
            </a:custGeom>
            <a:solidFill>
              <a:srgbClr val="808080"/>
            </a:solidFill>
            <a:ln w="9525">
              <a:noFill/>
              <a:round/>
              <a:headEnd/>
              <a:tailEnd/>
            </a:ln>
          </p:spPr>
          <p:txBody>
            <a:bodyPr lIns="0" tIns="0" rIns="0" bIns="0"/>
            <a:lstStyle/>
            <a:p>
              <a:endParaRPr lang="en-US"/>
            </a:p>
          </p:txBody>
        </p:sp>
        <p:sp>
          <p:nvSpPr>
            <p:cNvPr id="5459" name="Freeform 304"/>
            <p:cNvSpPr>
              <a:spLocks/>
            </p:cNvSpPr>
            <p:nvPr/>
          </p:nvSpPr>
          <p:spPr bwMode="auto">
            <a:xfrm>
              <a:off x="1554" y="2828"/>
              <a:ext cx="31" cy="21"/>
            </a:xfrm>
            <a:custGeom>
              <a:avLst/>
              <a:gdLst>
                <a:gd name="T0" fmla="*/ 0 w 31"/>
                <a:gd name="T1" fmla="*/ 20 h 21"/>
                <a:gd name="T2" fmla="*/ 0 w 31"/>
                <a:gd name="T3" fmla="*/ 20 h 21"/>
                <a:gd name="T4" fmla="*/ 0 w 31"/>
                <a:gd name="T5" fmla="*/ 20 h 21"/>
                <a:gd name="T6" fmla="*/ 0 w 31"/>
                <a:gd name="T7" fmla="*/ 20 h 21"/>
                <a:gd name="T8" fmla="*/ 0 w 31"/>
                <a:gd name="T9" fmla="*/ 20 h 21"/>
                <a:gd name="T10" fmla="*/ 0 w 31"/>
                <a:gd name="T11" fmla="*/ 20 h 21"/>
                <a:gd name="T12" fmla="*/ 0 w 31"/>
                <a:gd name="T13" fmla="*/ 20 h 21"/>
                <a:gd name="T14" fmla="*/ 0 w 31"/>
                <a:gd name="T15" fmla="*/ 20 h 21"/>
                <a:gd name="T16" fmla="*/ 28 w 31"/>
                <a:gd name="T17" fmla="*/ 20 h 21"/>
                <a:gd name="T18" fmla="*/ 28 w 31"/>
                <a:gd name="T19" fmla="*/ 20 h 21"/>
                <a:gd name="T20" fmla="*/ 28 w 31"/>
                <a:gd name="T21" fmla="*/ 20 h 21"/>
                <a:gd name="T22" fmla="*/ 28 w 31"/>
                <a:gd name="T23" fmla="*/ 20 h 21"/>
                <a:gd name="T24" fmla="*/ 29 w 31"/>
                <a:gd name="T25" fmla="*/ 20 h 21"/>
                <a:gd name="T26" fmla="*/ 29 w 31"/>
                <a:gd name="T27" fmla="*/ 20 h 21"/>
                <a:gd name="T28" fmla="*/ 29 w 31"/>
                <a:gd name="T29" fmla="*/ 20 h 21"/>
                <a:gd name="T30" fmla="*/ 29 w 31"/>
                <a:gd name="T31" fmla="*/ 20 h 21"/>
                <a:gd name="T32" fmla="*/ 30 w 31"/>
                <a:gd name="T33" fmla="*/ 18 h 21"/>
                <a:gd name="T34" fmla="*/ 29 w 31"/>
                <a:gd name="T35" fmla="*/ 2 h 21"/>
                <a:gd name="T36" fmla="*/ 29 w 31"/>
                <a:gd name="T37" fmla="*/ 2 h 21"/>
                <a:gd name="T38" fmla="*/ 29 w 31"/>
                <a:gd name="T39" fmla="*/ 2 h 21"/>
                <a:gd name="T40" fmla="*/ 29 w 31"/>
                <a:gd name="T41" fmla="*/ 2 h 21"/>
                <a:gd name="T42" fmla="*/ 29 w 31"/>
                <a:gd name="T43" fmla="*/ 1 h 21"/>
                <a:gd name="T44" fmla="*/ 29 w 31"/>
                <a:gd name="T45" fmla="*/ 1 h 21"/>
                <a:gd name="T46" fmla="*/ 29 w 31"/>
                <a:gd name="T47" fmla="*/ 1 h 21"/>
                <a:gd name="T48" fmla="*/ 29 w 31"/>
                <a:gd name="T49" fmla="*/ 1 h 21"/>
                <a:gd name="T50" fmla="*/ 2 w 31"/>
                <a:gd name="T51" fmla="*/ 0 h 21"/>
                <a:gd name="T52" fmla="*/ 0 w 31"/>
                <a:gd name="T53" fmla="*/ 1 h 21"/>
                <a:gd name="T54" fmla="*/ 0 w 31"/>
                <a:gd name="T55" fmla="*/ 1 h 21"/>
                <a:gd name="T56" fmla="*/ 0 w 31"/>
                <a:gd name="T57" fmla="*/ 1 h 21"/>
                <a:gd name="T58" fmla="*/ 0 w 31"/>
                <a:gd name="T59" fmla="*/ 1 h 21"/>
                <a:gd name="T60" fmla="*/ 0 w 31"/>
                <a:gd name="T61" fmla="*/ 2 h 21"/>
                <a:gd name="T62" fmla="*/ 0 w 31"/>
                <a:gd name="T63" fmla="*/ 2 h 21"/>
                <a:gd name="T64" fmla="*/ 0 w 31"/>
                <a:gd name="T65" fmla="*/ 2 h 21"/>
                <a:gd name="T66" fmla="*/ 0 w 31"/>
                <a:gd name="T67" fmla="*/ 2 h 21"/>
                <a:gd name="T68" fmla="*/ 0 w 31"/>
                <a:gd name="T69" fmla="*/ 18 h 2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1"/>
                <a:gd name="T106" fmla="*/ 0 h 21"/>
                <a:gd name="T107" fmla="*/ 31 w 31"/>
                <a:gd name="T108" fmla="*/ 21 h 21"/>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1" h="21">
                  <a:moveTo>
                    <a:pt x="0" y="18"/>
                  </a:moveTo>
                  <a:lnTo>
                    <a:pt x="0" y="20"/>
                  </a:lnTo>
                  <a:lnTo>
                    <a:pt x="2" y="20"/>
                  </a:lnTo>
                  <a:lnTo>
                    <a:pt x="28" y="20"/>
                  </a:lnTo>
                  <a:lnTo>
                    <a:pt x="29" y="20"/>
                  </a:lnTo>
                  <a:lnTo>
                    <a:pt x="30" y="18"/>
                  </a:lnTo>
                  <a:lnTo>
                    <a:pt x="30" y="2"/>
                  </a:lnTo>
                  <a:lnTo>
                    <a:pt x="29" y="2"/>
                  </a:lnTo>
                  <a:lnTo>
                    <a:pt x="29" y="1"/>
                  </a:lnTo>
                  <a:lnTo>
                    <a:pt x="29" y="0"/>
                  </a:lnTo>
                  <a:lnTo>
                    <a:pt x="2" y="0"/>
                  </a:lnTo>
                  <a:lnTo>
                    <a:pt x="0" y="1"/>
                  </a:lnTo>
                  <a:lnTo>
                    <a:pt x="0" y="2"/>
                  </a:lnTo>
                  <a:lnTo>
                    <a:pt x="0" y="18"/>
                  </a:lnTo>
                </a:path>
              </a:pathLst>
            </a:custGeom>
            <a:solidFill>
              <a:srgbClr val="000000"/>
            </a:solidFill>
            <a:ln w="9525">
              <a:noFill/>
              <a:round/>
              <a:headEnd/>
              <a:tailEnd/>
            </a:ln>
          </p:spPr>
          <p:txBody>
            <a:bodyPr lIns="0" tIns="0" rIns="0" bIns="0"/>
            <a:lstStyle/>
            <a:p>
              <a:endParaRPr lang="en-US"/>
            </a:p>
          </p:txBody>
        </p:sp>
        <p:sp>
          <p:nvSpPr>
            <p:cNvPr id="5460" name="AutoShape 305"/>
            <p:cNvSpPr>
              <a:spLocks noChangeArrowheads="1"/>
            </p:cNvSpPr>
            <p:nvPr/>
          </p:nvSpPr>
          <p:spPr bwMode="auto">
            <a:xfrm>
              <a:off x="1549" y="2859"/>
              <a:ext cx="16" cy="0"/>
            </a:xfrm>
            <a:prstGeom prst="roundRect">
              <a:avLst>
                <a:gd name="adj" fmla="val 0"/>
              </a:avLst>
            </a:prstGeom>
            <a:solidFill>
              <a:srgbClr val="000000"/>
            </a:solidFill>
            <a:ln w="9207">
              <a:solidFill>
                <a:srgbClr val="000000"/>
              </a:solidFill>
              <a:round/>
              <a:headEnd/>
              <a:tailEnd/>
            </a:ln>
          </p:spPr>
          <p:txBody>
            <a:bodyPr lIns="0" tIns="0" rIns="0" bIns="0"/>
            <a:lstStyle/>
            <a:p>
              <a:endParaRPr lang="en-US" altLang="en-US"/>
            </a:p>
          </p:txBody>
        </p:sp>
        <p:sp>
          <p:nvSpPr>
            <p:cNvPr id="5461" name="AutoShape 306"/>
            <p:cNvSpPr>
              <a:spLocks noChangeArrowheads="1"/>
            </p:cNvSpPr>
            <p:nvPr/>
          </p:nvSpPr>
          <p:spPr bwMode="auto">
            <a:xfrm>
              <a:off x="1549" y="2864"/>
              <a:ext cx="16" cy="0"/>
            </a:xfrm>
            <a:prstGeom prst="roundRect">
              <a:avLst>
                <a:gd name="adj" fmla="val 0"/>
              </a:avLst>
            </a:prstGeom>
            <a:solidFill>
              <a:srgbClr val="000000"/>
            </a:solidFill>
            <a:ln w="9207">
              <a:solidFill>
                <a:srgbClr val="000000"/>
              </a:solidFill>
              <a:round/>
              <a:headEnd/>
              <a:tailEnd/>
            </a:ln>
          </p:spPr>
          <p:txBody>
            <a:bodyPr lIns="0" tIns="0" rIns="0" bIns="0"/>
            <a:lstStyle/>
            <a:p>
              <a:endParaRPr lang="en-US" altLang="en-US"/>
            </a:p>
          </p:txBody>
        </p:sp>
        <p:sp>
          <p:nvSpPr>
            <p:cNvPr id="5462" name="AutoShape 307"/>
            <p:cNvSpPr>
              <a:spLocks noChangeArrowheads="1"/>
            </p:cNvSpPr>
            <p:nvPr/>
          </p:nvSpPr>
          <p:spPr bwMode="auto">
            <a:xfrm flipV="1">
              <a:off x="1580" y="2858"/>
              <a:ext cx="9" cy="1"/>
            </a:xfrm>
            <a:prstGeom prst="roundRect">
              <a:avLst>
                <a:gd name="adj" fmla="val 0"/>
              </a:avLst>
            </a:prstGeom>
            <a:solidFill>
              <a:srgbClr val="000000"/>
            </a:solidFill>
            <a:ln w="9207">
              <a:solidFill>
                <a:srgbClr val="000000"/>
              </a:solidFill>
              <a:round/>
              <a:headEnd/>
              <a:tailEnd/>
            </a:ln>
          </p:spPr>
          <p:txBody>
            <a:bodyPr lIns="0" tIns="0" rIns="0" bIns="0"/>
            <a:lstStyle/>
            <a:p>
              <a:endParaRPr lang="en-US" altLang="en-US"/>
            </a:p>
          </p:txBody>
        </p:sp>
        <p:sp>
          <p:nvSpPr>
            <p:cNvPr id="5463" name="AutoShape 308"/>
            <p:cNvSpPr>
              <a:spLocks noChangeArrowheads="1"/>
            </p:cNvSpPr>
            <p:nvPr/>
          </p:nvSpPr>
          <p:spPr bwMode="auto">
            <a:xfrm>
              <a:off x="1580" y="2864"/>
              <a:ext cx="9" cy="0"/>
            </a:xfrm>
            <a:prstGeom prst="roundRect">
              <a:avLst>
                <a:gd name="adj" fmla="val 0"/>
              </a:avLst>
            </a:prstGeom>
            <a:solidFill>
              <a:srgbClr val="000000"/>
            </a:solidFill>
            <a:ln w="9207">
              <a:solidFill>
                <a:srgbClr val="000000"/>
              </a:solidFill>
              <a:round/>
              <a:headEnd/>
              <a:tailEnd/>
            </a:ln>
          </p:spPr>
          <p:txBody>
            <a:bodyPr lIns="0" tIns="0" rIns="0" bIns="0"/>
            <a:lstStyle/>
            <a:p>
              <a:endParaRPr lang="en-US" altLang="en-US"/>
            </a:p>
          </p:txBody>
        </p:sp>
        <p:sp>
          <p:nvSpPr>
            <p:cNvPr id="5464" name="AutoShape 309"/>
            <p:cNvSpPr>
              <a:spLocks noChangeArrowheads="1"/>
            </p:cNvSpPr>
            <p:nvPr/>
          </p:nvSpPr>
          <p:spPr bwMode="auto">
            <a:xfrm>
              <a:off x="1566" y="2859"/>
              <a:ext cx="13" cy="0"/>
            </a:xfrm>
            <a:prstGeom prst="roundRect">
              <a:avLst>
                <a:gd name="adj" fmla="val 0"/>
              </a:avLst>
            </a:prstGeom>
            <a:solidFill>
              <a:srgbClr val="404040"/>
            </a:solidFill>
            <a:ln w="9207">
              <a:solidFill>
                <a:srgbClr val="404040"/>
              </a:solidFill>
              <a:round/>
              <a:headEnd/>
              <a:tailEnd/>
            </a:ln>
          </p:spPr>
          <p:txBody>
            <a:bodyPr lIns="0" tIns="0" rIns="0" bIns="0"/>
            <a:lstStyle/>
            <a:p>
              <a:endParaRPr lang="en-US" altLang="en-US"/>
            </a:p>
          </p:txBody>
        </p:sp>
        <p:sp>
          <p:nvSpPr>
            <p:cNvPr id="5465" name="AutoShape 310"/>
            <p:cNvSpPr>
              <a:spLocks noChangeArrowheads="1"/>
            </p:cNvSpPr>
            <p:nvPr/>
          </p:nvSpPr>
          <p:spPr bwMode="auto">
            <a:xfrm flipV="1">
              <a:off x="1568" y="2860"/>
              <a:ext cx="10" cy="1"/>
            </a:xfrm>
            <a:prstGeom prst="roundRect">
              <a:avLst>
                <a:gd name="adj" fmla="val 0"/>
              </a:avLst>
            </a:prstGeom>
            <a:solidFill>
              <a:srgbClr val="404040"/>
            </a:solidFill>
            <a:ln w="9207">
              <a:solidFill>
                <a:srgbClr val="404040"/>
              </a:solidFill>
              <a:round/>
              <a:headEnd/>
              <a:tailEnd/>
            </a:ln>
          </p:spPr>
          <p:txBody>
            <a:bodyPr lIns="0" tIns="0" rIns="0" bIns="0"/>
            <a:lstStyle/>
            <a:p>
              <a:endParaRPr lang="en-US" altLang="en-US"/>
            </a:p>
          </p:txBody>
        </p:sp>
        <p:sp>
          <p:nvSpPr>
            <p:cNvPr id="5466" name="Line 311"/>
            <p:cNvSpPr>
              <a:spLocks noChangeShapeType="1"/>
            </p:cNvSpPr>
            <p:nvPr/>
          </p:nvSpPr>
          <p:spPr bwMode="auto">
            <a:xfrm>
              <a:off x="1565" y="2860"/>
              <a:ext cx="15" cy="0"/>
            </a:xfrm>
            <a:prstGeom prst="line">
              <a:avLst/>
            </a:prstGeom>
            <a:noFill/>
            <a:ln w="9207">
              <a:solidFill>
                <a:srgbClr val="000000"/>
              </a:solidFill>
              <a:round/>
              <a:headEnd/>
              <a:tailEnd/>
            </a:ln>
          </p:spPr>
          <p:txBody>
            <a:bodyPr lIns="0" tIns="0" rIns="0" bIns="0"/>
            <a:lstStyle/>
            <a:p>
              <a:endParaRPr lang="en-US"/>
            </a:p>
          </p:txBody>
        </p:sp>
        <p:sp>
          <p:nvSpPr>
            <p:cNvPr id="5467" name="Line 312"/>
            <p:cNvSpPr>
              <a:spLocks noChangeShapeType="1"/>
            </p:cNvSpPr>
            <p:nvPr/>
          </p:nvSpPr>
          <p:spPr bwMode="auto">
            <a:xfrm>
              <a:off x="1565" y="2861"/>
              <a:ext cx="15" cy="0"/>
            </a:xfrm>
            <a:prstGeom prst="line">
              <a:avLst/>
            </a:prstGeom>
            <a:noFill/>
            <a:ln w="9207">
              <a:solidFill>
                <a:srgbClr val="000000"/>
              </a:solidFill>
              <a:round/>
              <a:headEnd/>
              <a:tailEnd/>
            </a:ln>
          </p:spPr>
          <p:txBody>
            <a:bodyPr lIns="0" tIns="0" rIns="0" bIns="0"/>
            <a:lstStyle/>
            <a:p>
              <a:endParaRPr lang="en-US"/>
            </a:p>
          </p:txBody>
        </p:sp>
        <p:sp>
          <p:nvSpPr>
            <p:cNvPr id="5468" name="AutoShape 313"/>
            <p:cNvSpPr>
              <a:spLocks noChangeArrowheads="1"/>
            </p:cNvSpPr>
            <p:nvPr/>
          </p:nvSpPr>
          <p:spPr bwMode="auto">
            <a:xfrm flipV="1">
              <a:off x="1582" y="2860"/>
              <a:ext cx="4" cy="1"/>
            </a:xfrm>
            <a:prstGeom prst="roundRect">
              <a:avLst>
                <a:gd name="adj" fmla="val 0"/>
              </a:avLst>
            </a:prstGeom>
            <a:solidFill>
              <a:srgbClr val="404040"/>
            </a:solidFill>
            <a:ln w="9207">
              <a:solidFill>
                <a:srgbClr val="404040"/>
              </a:solidFill>
              <a:round/>
              <a:headEnd/>
              <a:tailEnd/>
            </a:ln>
          </p:spPr>
          <p:txBody>
            <a:bodyPr lIns="0" tIns="0" rIns="0" bIns="0"/>
            <a:lstStyle/>
            <a:p>
              <a:endParaRPr lang="en-US" altLang="en-US"/>
            </a:p>
          </p:txBody>
        </p:sp>
        <p:sp>
          <p:nvSpPr>
            <p:cNvPr id="5469" name="Freeform 314"/>
            <p:cNvSpPr>
              <a:spLocks/>
            </p:cNvSpPr>
            <p:nvPr/>
          </p:nvSpPr>
          <p:spPr bwMode="auto">
            <a:xfrm>
              <a:off x="1541" y="2868"/>
              <a:ext cx="55" cy="10"/>
            </a:xfrm>
            <a:custGeom>
              <a:avLst/>
              <a:gdLst>
                <a:gd name="T0" fmla="*/ 6 w 55"/>
                <a:gd name="T1" fmla="*/ 0 h 10"/>
                <a:gd name="T2" fmla="*/ 6 w 55"/>
                <a:gd name="T3" fmla="*/ 0 h 10"/>
                <a:gd name="T4" fmla="*/ 49 w 55"/>
                <a:gd name="T5" fmla="*/ 0 h 10"/>
                <a:gd name="T6" fmla="*/ 54 w 55"/>
                <a:gd name="T7" fmla="*/ 9 h 10"/>
                <a:gd name="T8" fmla="*/ 0 w 55"/>
                <a:gd name="T9" fmla="*/ 9 h 10"/>
                <a:gd name="T10" fmla="*/ 6 w 55"/>
                <a:gd name="T11" fmla="*/ 0 h 10"/>
                <a:gd name="T12" fmla="*/ 6 w 55"/>
                <a:gd name="T13" fmla="*/ 0 h 10"/>
                <a:gd name="T14" fmla="*/ 0 60000 65536"/>
                <a:gd name="T15" fmla="*/ 0 60000 65536"/>
                <a:gd name="T16" fmla="*/ 0 60000 65536"/>
                <a:gd name="T17" fmla="*/ 0 60000 65536"/>
                <a:gd name="T18" fmla="*/ 0 60000 65536"/>
                <a:gd name="T19" fmla="*/ 0 60000 65536"/>
                <a:gd name="T20" fmla="*/ 0 60000 65536"/>
                <a:gd name="T21" fmla="*/ 0 w 55"/>
                <a:gd name="T22" fmla="*/ 0 h 10"/>
                <a:gd name="T23" fmla="*/ 55 w 55"/>
                <a:gd name="T24" fmla="*/ 10 h 1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5" h="10">
                  <a:moveTo>
                    <a:pt x="6" y="0"/>
                  </a:moveTo>
                  <a:lnTo>
                    <a:pt x="6" y="0"/>
                  </a:lnTo>
                  <a:lnTo>
                    <a:pt x="49" y="0"/>
                  </a:lnTo>
                  <a:lnTo>
                    <a:pt x="54" y="9"/>
                  </a:lnTo>
                  <a:lnTo>
                    <a:pt x="0" y="9"/>
                  </a:lnTo>
                  <a:lnTo>
                    <a:pt x="6" y="0"/>
                  </a:lnTo>
                </a:path>
              </a:pathLst>
            </a:custGeom>
            <a:solidFill>
              <a:srgbClr val="C0C0C0"/>
            </a:solidFill>
            <a:ln w="9207">
              <a:solidFill>
                <a:srgbClr val="C0C0C0"/>
              </a:solidFill>
              <a:round/>
              <a:headEnd/>
              <a:tailEnd/>
            </a:ln>
          </p:spPr>
          <p:txBody>
            <a:bodyPr lIns="0" tIns="0" rIns="0" bIns="0"/>
            <a:lstStyle/>
            <a:p>
              <a:endParaRPr lang="en-US"/>
            </a:p>
          </p:txBody>
        </p:sp>
        <p:sp>
          <p:nvSpPr>
            <p:cNvPr id="5470" name="Freeform 315"/>
            <p:cNvSpPr>
              <a:spLocks/>
            </p:cNvSpPr>
            <p:nvPr/>
          </p:nvSpPr>
          <p:spPr bwMode="auto">
            <a:xfrm>
              <a:off x="1541" y="2877"/>
              <a:ext cx="55" cy="3"/>
            </a:xfrm>
            <a:custGeom>
              <a:avLst/>
              <a:gdLst>
                <a:gd name="T0" fmla="*/ 0 w 55"/>
                <a:gd name="T1" fmla="*/ 0 h 3"/>
                <a:gd name="T2" fmla="*/ 54 w 55"/>
                <a:gd name="T3" fmla="*/ 0 h 3"/>
                <a:gd name="T4" fmla="*/ 53 w 55"/>
                <a:gd name="T5" fmla="*/ 2 h 3"/>
                <a:gd name="T6" fmla="*/ 2 w 55"/>
                <a:gd name="T7" fmla="*/ 2 h 3"/>
                <a:gd name="T8" fmla="*/ 0 w 55"/>
                <a:gd name="T9" fmla="*/ 0 h 3"/>
                <a:gd name="T10" fmla="*/ 0 w 55"/>
                <a:gd name="T11" fmla="*/ 0 h 3"/>
                <a:gd name="T12" fmla="*/ 0 60000 65536"/>
                <a:gd name="T13" fmla="*/ 0 60000 65536"/>
                <a:gd name="T14" fmla="*/ 0 60000 65536"/>
                <a:gd name="T15" fmla="*/ 0 60000 65536"/>
                <a:gd name="T16" fmla="*/ 0 60000 65536"/>
                <a:gd name="T17" fmla="*/ 0 60000 65536"/>
                <a:gd name="T18" fmla="*/ 0 w 55"/>
                <a:gd name="T19" fmla="*/ 0 h 3"/>
                <a:gd name="T20" fmla="*/ 55 w 55"/>
                <a:gd name="T21" fmla="*/ 3 h 3"/>
              </a:gdLst>
              <a:ahLst/>
              <a:cxnLst>
                <a:cxn ang="T12">
                  <a:pos x="T0" y="T1"/>
                </a:cxn>
                <a:cxn ang="T13">
                  <a:pos x="T2" y="T3"/>
                </a:cxn>
                <a:cxn ang="T14">
                  <a:pos x="T4" y="T5"/>
                </a:cxn>
                <a:cxn ang="T15">
                  <a:pos x="T6" y="T7"/>
                </a:cxn>
                <a:cxn ang="T16">
                  <a:pos x="T8" y="T9"/>
                </a:cxn>
                <a:cxn ang="T17">
                  <a:pos x="T10" y="T11"/>
                </a:cxn>
              </a:cxnLst>
              <a:rect l="T18" t="T19" r="T20" b="T21"/>
              <a:pathLst>
                <a:path w="55" h="3">
                  <a:moveTo>
                    <a:pt x="0" y="0"/>
                  </a:moveTo>
                  <a:lnTo>
                    <a:pt x="54" y="0"/>
                  </a:lnTo>
                  <a:lnTo>
                    <a:pt x="53" y="2"/>
                  </a:lnTo>
                  <a:lnTo>
                    <a:pt x="2" y="2"/>
                  </a:lnTo>
                  <a:lnTo>
                    <a:pt x="0" y="0"/>
                  </a:lnTo>
                </a:path>
              </a:pathLst>
            </a:custGeom>
            <a:solidFill>
              <a:srgbClr val="808080"/>
            </a:solidFill>
            <a:ln w="9525">
              <a:noFill/>
              <a:round/>
              <a:headEnd/>
              <a:tailEnd/>
            </a:ln>
          </p:spPr>
          <p:txBody>
            <a:bodyPr lIns="0" tIns="0" rIns="0" bIns="0"/>
            <a:lstStyle/>
            <a:p>
              <a:endParaRPr lang="en-US"/>
            </a:p>
          </p:txBody>
        </p:sp>
        <p:sp>
          <p:nvSpPr>
            <p:cNvPr id="5471" name="Freeform 316"/>
            <p:cNvSpPr>
              <a:spLocks/>
            </p:cNvSpPr>
            <p:nvPr/>
          </p:nvSpPr>
          <p:spPr bwMode="auto">
            <a:xfrm>
              <a:off x="1548" y="2868"/>
              <a:ext cx="35" cy="2"/>
            </a:xfrm>
            <a:custGeom>
              <a:avLst/>
              <a:gdLst>
                <a:gd name="T0" fmla="*/ 1 w 35"/>
                <a:gd name="T1" fmla="*/ 0 h 2"/>
                <a:gd name="T2" fmla="*/ 0 w 35"/>
                <a:gd name="T3" fmla="*/ 1 h 2"/>
                <a:gd name="T4" fmla="*/ 34 w 35"/>
                <a:gd name="T5" fmla="*/ 1 h 2"/>
                <a:gd name="T6" fmla="*/ 34 w 35"/>
                <a:gd name="T7" fmla="*/ 0 h 2"/>
                <a:gd name="T8" fmla="*/ 1 w 35"/>
                <a:gd name="T9" fmla="*/ 0 h 2"/>
                <a:gd name="T10" fmla="*/ 1 w 35"/>
                <a:gd name="T11" fmla="*/ 0 h 2"/>
                <a:gd name="T12" fmla="*/ 0 60000 65536"/>
                <a:gd name="T13" fmla="*/ 0 60000 65536"/>
                <a:gd name="T14" fmla="*/ 0 60000 65536"/>
                <a:gd name="T15" fmla="*/ 0 60000 65536"/>
                <a:gd name="T16" fmla="*/ 0 60000 65536"/>
                <a:gd name="T17" fmla="*/ 0 60000 65536"/>
                <a:gd name="T18" fmla="*/ 0 w 35"/>
                <a:gd name="T19" fmla="*/ 0 h 2"/>
                <a:gd name="T20" fmla="*/ 35 w 35"/>
                <a:gd name="T21" fmla="*/ 2 h 2"/>
              </a:gdLst>
              <a:ahLst/>
              <a:cxnLst>
                <a:cxn ang="T12">
                  <a:pos x="T0" y="T1"/>
                </a:cxn>
                <a:cxn ang="T13">
                  <a:pos x="T2" y="T3"/>
                </a:cxn>
                <a:cxn ang="T14">
                  <a:pos x="T4" y="T5"/>
                </a:cxn>
                <a:cxn ang="T15">
                  <a:pos x="T6" y="T7"/>
                </a:cxn>
                <a:cxn ang="T16">
                  <a:pos x="T8" y="T9"/>
                </a:cxn>
                <a:cxn ang="T17">
                  <a:pos x="T10" y="T11"/>
                </a:cxn>
              </a:cxnLst>
              <a:rect l="T18" t="T19" r="T20" b="T21"/>
              <a:pathLst>
                <a:path w="35" h="2">
                  <a:moveTo>
                    <a:pt x="1" y="0"/>
                  </a:moveTo>
                  <a:lnTo>
                    <a:pt x="0" y="1"/>
                  </a:lnTo>
                  <a:lnTo>
                    <a:pt x="34" y="1"/>
                  </a:lnTo>
                  <a:lnTo>
                    <a:pt x="34" y="0"/>
                  </a:lnTo>
                  <a:lnTo>
                    <a:pt x="1" y="0"/>
                  </a:lnTo>
                </a:path>
              </a:pathLst>
            </a:custGeom>
            <a:solidFill>
              <a:srgbClr val="727272"/>
            </a:solidFill>
            <a:ln w="9207">
              <a:solidFill>
                <a:srgbClr val="727272"/>
              </a:solidFill>
              <a:round/>
              <a:headEnd/>
              <a:tailEnd/>
            </a:ln>
          </p:spPr>
          <p:txBody>
            <a:bodyPr lIns="0" tIns="0" rIns="0" bIns="0"/>
            <a:lstStyle/>
            <a:p>
              <a:endParaRPr lang="en-US"/>
            </a:p>
          </p:txBody>
        </p:sp>
        <p:sp>
          <p:nvSpPr>
            <p:cNvPr id="5472" name="Freeform 317"/>
            <p:cNvSpPr>
              <a:spLocks/>
            </p:cNvSpPr>
            <p:nvPr/>
          </p:nvSpPr>
          <p:spPr bwMode="auto">
            <a:xfrm>
              <a:off x="1544" y="2869"/>
              <a:ext cx="33" cy="7"/>
            </a:xfrm>
            <a:custGeom>
              <a:avLst/>
              <a:gdLst>
                <a:gd name="T0" fmla="*/ 4 w 33"/>
                <a:gd name="T1" fmla="*/ 0 h 7"/>
                <a:gd name="T2" fmla="*/ 31 w 33"/>
                <a:gd name="T3" fmla="*/ 0 h 7"/>
                <a:gd name="T4" fmla="*/ 32 w 33"/>
                <a:gd name="T5" fmla="*/ 6 h 7"/>
                <a:gd name="T6" fmla="*/ 30 w 33"/>
                <a:gd name="T7" fmla="*/ 6 h 7"/>
                <a:gd name="T8" fmla="*/ 30 w 33"/>
                <a:gd name="T9" fmla="*/ 5 h 7"/>
                <a:gd name="T10" fmla="*/ 28 w 33"/>
                <a:gd name="T11" fmla="*/ 5 h 7"/>
                <a:gd name="T12" fmla="*/ 28 w 33"/>
                <a:gd name="T13" fmla="*/ 6 h 7"/>
                <a:gd name="T14" fmla="*/ 6 w 33"/>
                <a:gd name="T15" fmla="*/ 6 h 7"/>
                <a:gd name="T16" fmla="*/ 6 w 33"/>
                <a:gd name="T17" fmla="*/ 5 h 7"/>
                <a:gd name="T18" fmla="*/ 5 w 33"/>
                <a:gd name="T19" fmla="*/ 5 h 7"/>
                <a:gd name="T20" fmla="*/ 5 w 33"/>
                <a:gd name="T21" fmla="*/ 6 h 7"/>
                <a:gd name="T22" fmla="*/ 0 w 33"/>
                <a:gd name="T23" fmla="*/ 6 h 7"/>
                <a:gd name="T24" fmla="*/ 4 w 33"/>
                <a:gd name="T25" fmla="*/ 0 h 7"/>
                <a:gd name="T26" fmla="*/ 4 w 33"/>
                <a:gd name="T27" fmla="*/ 0 h 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3"/>
                <a:gd name="T43" fmla="*/ 0 h 7"/>
                <a:gd name="T44" fmla="*/ 33 w 33"/>
                <a:gd name="T45" fmla="*/ 7 h 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3" h="7">
                  <a:moveTo>
                    <a:pt x="4" y="0"/>
                  </a:moveTo>
                  <a:lnTo>
                    <a:pt x="31" y="0"/>
                  </a:lnTo>
                  <a:lnTo>
                    <a:pt x="32" y="6"/>
                  </a:lnTo>
                  <a:lnTo>
                    <a:pt x="30" y="6"/>
                  </a:lnTo>
                  <a:lnTo>
                    <a:pt x="30" y="5"/>
                  </a:lnTo>
                  <a:lnTo>
                    <a:pt x="28" y="5"/>
                  </a:lnTo>
                  <a:lnTo>
                    <a:pt x="28" y="6"/>
                  </a:lnTo>
                  <a:lnTo>
                    <a:pt x="6" y="6"/>
                  </a:lnTo>
                  <a:lnTo>
                    <a:pt x="6" y="5"/>
                  </a:lnTo>
                  <a:lnTo>
                    <a:pt x="5" y="5"/>
                  </a:lnTo>
                  <a:lnTo>
                    <a:pt x="5" y="6"/>
                  </a:lnTo>
                  <a:lnTo>
                    <a:pt x="0" y="6"/>
                  </a:lnTo>
                  <a:lnTo>
                    <a:pt x="4" y="0"/>
                  </a:lnTo>
                </a:path>
              </a:pathLst>
            </a:custGeom>
            <a:solidFill>
              <a:srgbClr val="727272"/>
            </a:solidFill>
            <a:ln w="9207">
              <a:solidFill>
                <a:srgbClr val="727272"/>
              </a:solidFill>
              <a:round/>
              <a:headEnd/>
              <a:tailEnd/>
            </a:ln>
          </p:spPr>
          <p:txBody>
            <a:bodyPr lIns="0" tIns="0" rIns="0" bIns="0"/>
            <a:lstStyle/>
            <a:p>
              <a:endParaRPr lang="en-US"/>
            </a:p>
          </p:txBody>
        </p:sp>
        <p:sp>
          <p:nvSpPr>
            <p:cNvPr id="5473" name="Freeform 318"/>
            <p:cNvSpPr>
              <a:spLocks/>
            </p:cNvSpPr>
            <p:nvPr/>
          </p:nvSpPr>
          <p:spPr bwMode="auto">
            <a:xfrm>
              <a:off x="1577" y="2869"/>
              <a:ext cx="8" cy="4"/>
            </a:xfrm>
            <a:custGeom>
              <a:avLst/>
              <a:gdLst>
                <a:gd name="T0" fmla="*/ 0 w 8"/>
                <a:gd name="T1" fmla="*/ 0 h 4"/>
                <a:gd name="T2" fmla="*/ 0 w 8"/>
                <a:gd name="T3" fmla="*/ 0 h 4"/>
                <a:gd name="T4" fmla="*/ 0 w 8"/>
                <a:gd name="T5" fmla="*/ 3 h 4"/>
                <a:gd name="T6" fmla="*/ 7 w 8"/>
                <a:gd name="T7" fmla="*/ 3 h 4"/>
                <a:gd name="T8" fmla="*/ 6 w 8"/>
                <a:gd name="T9" fmla="*/ 0 h 4"/>
                <a:gd name="T10" fmla="*/ 0 w 8"/>
                <a:gd name="T11" fmla="*/ 0 h 4"/>
                <a:gd name="T12" fmla="*/ 0 w 8"/>
                <a:gd name="T13" fmla="*/ 0 h 4"/>
                <a:gd name="T14" fmla="*/ 0 60000 65536"/>
                <a:gd name="T15" fmla="*/ 0 60000 65536"/>
                <a:gd name="T16" fmla="*/ 0 60000 65536"/>
                <a:gd name="T17" fmla="*/ 0 60000 65536"/>
                <a:gd name="T18" fmla="*/ 0 60000 65536"/>
                <a:gd name="T19" fmla="*/ 0 60000 65536"/>
                <a:gd name="T20" fmla="*/ 0 60000 65536"/>
                <a:gd name="T21" fmla="*/ 0 w 8"/>
                <a:gd name="T22" fmla="*/ 0 h 4"/>
                <a:gd name="T23" fmla="*/ 8 w 8"/>
                <a:gd name="T24" fmla="*/ 4 h 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 h="4">
                  <a:moveTo>
                    <a:pt x="0" y="0"/>
                  </a:moveTo>
                  <a:lnTo>
                    <a:pt x="0" y="0"/>
                  </a:lnTo>
                  <a:lnTo>
                    <a:pt x="0" y="3"/>
                  </a:lnTo>
                  <a:lnTo>
                    <a:pt x="7" y="3"/>
                  </a:lnTo>
                  <a:lnTo>
                    <a:pt x="6" y="0"/>
                  </a:lnTo>
                  <a:lnTo>
                    <a:pt x="0" y="0"/>
                  </a:lnTo>
                </a:path>
              </a:pathLst>
            </a:custGeom>
            <a:solidFill>
              <a:srgbClr val="727272"/>
            </a:solidFill>
            <a:ln w="9207">
              <a:solidFill>
                <a:srgbClr val="727272"/>
              </a:solidFill>
              <a:round/>
              <a:headEnd/>
              <a:tailEnd/>
            </a:ln>
          </p:spPr>
          <p:txBody>
            <a:bodyPr lIns="0" tIns="0" rIns="0" bIns="0"/>
            <a:lstStyle/>
            <a:p>
              <a:endParaRPr lang="en-US"/>
            </a:p>
          </p:txBody>
        </p:sp>
        <p:sp>
          <p:nvSpPr>
            <p:cNvPr id="5474" name="Freeform 319"/>
            <p:cNvSpPr>
              <a:spLocks/>
            </p:cNvSpPr>
            <p:nvPr/>
          </p:nvSpPr>
          <p:spPr bwMode="auto">
            <a:xfrm>
              <a:off x="1577" y="2872"/>
              <a:ext cx="8" cy="4"/>
            </a:xfrm>
            <a:custGeom>
              <a:avLst/>
              <a:gdLst>
                <a:gd name="T0" fmla="*/ 2 w 8"/>
                <a:gd name="T1" fmla="*/ 0 h 4"/>
                <a:gd name="T2" fmla="*/ 2 w 8"/>
                <a:gd name="T3" fmla="*/ 2 h 4"/>
                <a:gd name="T4" fmla="*/ 0 w 8"/>
                <a:gd name="T5" fmla="*/ 2 h 4"/>
                <a:gd name="T6" fmla="*/ 0 w 8"/>
                <a:gd name="T7" fmla="*/ 3 h 4"/>
                <a:gd name="T8" fmla="*/ 7 w 8"/>
                <a:gd name="T9" fmla="*/ 3 h 4"/>
                <a:gd name="T10" fmla="*/ 7 w 8"/>
                <a:gd name="T11" fmla="*/ 2 h 4"/>
                <a:gd name="T12" fmla="*/ 4 w 8"/>
                <a:gd name="T13" fmla="*/ 2 h 4"/>
                <a:gd name="T14" fmla="*/ 4 w 8"/>
                <a:gd name="T15" fmla="*/ 0 h 4"/>
                <a:gd name="T16" fmla="*/ 2 w 8"/>
                <a:gd name="T17" fmla="*/ 0 h 4"/>
                <a:gd name="T18" fmla="*/ 2 w 8"/>
                <a:gd name="T19" fmla="*/ 0 h 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8"/>
                <a:gd name="T31" fmla="*/ 0 h 4"/>
                <a:gd name="T32" fmla="*/ 8 w 8"/>
                <a:gd name="T33" fmla="*/ 4 h 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8" h="4">
                  <a:moveTo>
                    <a:pt x="2" y="0"/>
                  </a:moveTo>
                  <a:lnTo>
                    <a:pt x="2" y="2"/>
                  </a:lnTo>
                  <a:lnTo>
                    <a:pt x="0" y="2"/>
                  </a:lnTo>
                  <a:lnTo>
                    <a:pt x="0" y="3"/>
                  </a:lnTo>
                  <a:lnTo>
                    <a:pt x="7" y="3"/>
                  </a:lnTo>
                  <a:lnTo>
                    <a:pt x="7" y="2"/>
                  </a:lnTo>
                  <a:lnTo>
                    <a:pt x="4" y="2"/>
                  </a:lnTo>
                  <a:lnTo>
                    <a:pt x="4" y="0"/>
                  </a:lnTo>
                  <a:lnTo>
                    <a:pt x="2" y="0"/>
                  </a:lnTo>
                </a:path>
              </a:pathLst>
            </a:custGeom>
            <a:solidFill>
              <a:srgbClr val="727272"/>
            </a:solidFill>
            <a:ln w="9207">
              <a:solidFill>
                <a:srgbClr val="727272"/>
              </a:solidFill>
              <a:round/>
              <a:headEnd/>
              <a:tailEnd/>
            </a:ln>
          </p:spPr>
          <p:txBody>
            <a:bodyPr lIns="0" tIns="0" rIns="0" bIns="0"/>
            <a:lstStyle/>
            <a:p>
              <a:endParaRPr lang="en-US"/>
            </a:p>
          </p:txBody>
        </p:sp>
        <p:sp>
          <p:nvSpPr>
            <p:cNvPr id="5475" name="Freeform 320"/>
            <p:cNvSpPr>
              <a:spLocks/>
            </p:cNvSpPr>
            <p:nvPr/>
          </p:nvSpPr>
          <p:spPr bwMode="auto">
            <a:xfrm>
              <a:off x="1584" y="2869"/>
              <a:ext cx="11" cy="7"/>
            </a:xfrm>
            <a:custGeom>
              <a:avLst/>
              <a:gdLst>
                <a:gd name="T0" fmla="*/ 0 w 11"/>
                <a:gd name="T1" fmla="*/ 0 h 7"/>
                <a:gd name="T2" fmla="*/ 1 w 11"/>
                <a:gd name="T3" fmla="*/ 6 h 7"/>
                <a:gd name="T4" fmla="*/ 10 w 11"/>
                <a:gd name="T5" fmla="*/ 6 h 7"/>
                <a:gd name="T6" fmla="*/ 6 w 11"/>
                <a:gd name="T7" fmla="*/ 0 h 7"/>
                <a:gd name="T8" fmla="*/ 0 w 11"/>
                <a:gd name="T9" fmla="*/ 0 h 7"/>
                <a:gd name="T10" fmla="*/ 0 w 11"/>
                <a:gd name="T11" fmla="*/ 0 h 7"/>
                <a:gd name="T12" fmla="*/ 0 60000 65536"/>
                <a:gd name="T13" fmla="*/ 0 60000 65536"/>
                <a:gd name="T14" fmla="*/ 0 60000 65536"/>
                <a:gd name="T15" fmla="*/ 0 60000 65536"/>
                <a:gd name="T16" fmla="*/ 0 60000 65536"/>
                <a:gd name="T17" fmla="*/ 0 60000 65536"/>
                <a:gd name="T18" fmla="*/ 0 w 11"/>
                <a:gd name="T19" fmla="*/ 0 h 7"/>
                <a:gd name="T20" fmla="*/ 11 w 11"/>
                <a:gd name="T21" fmla="*/ 7 h 7"/>
              </a:gdLst>
              <a:ahLst/>
              <a:cxnLst>
                <a:cxn ang="T12">
                  <a:pos x="T0" y="T1"/>
                </a:cxn>
                <a:cxn ang="T13">
                  <a:pos x="T2" y="T3"/>
                </a:cxn>
                <a:cxn ang="T14">
                  <a:pos x="T4" y="T5"/>
                </a:cxn>
                <a:cxn ang="T15">
                  <a:pos x="T6" y="T7"/>
                </a:cxn>
                <a:cxn ang="T16">
                  <a:pos x="T8" y="T9"/>
                </a:cxn>
                <a:cxn ang="T17">
                  <a:pos x="T10" y="T11"/>
                </a:cxn>
              </a:cxnLst>
              <a:rect l="T18" t="T19" r="T20" b="T21"/>
              <a:pathLst>
                <a:path w="11" h="7">
                  <a:moveTo>
                    <a:pt x="0" y="0"/>
                  </a:moveTo>
                  <a:lnTo>
                    <a:pt x="1" y="6"/>
                  </a:lnTo>
                  <a:lnTo>
                    <a:pt x="10" y="6"/>
                  </a:lnTo>
                  <a:lnTo>
                    <a:pt x="6" y="0"/>
                  </a:lnTo>
                  <a:lnTo>
                    <a:pt x="0" y="0"/>
                  </a:lnTo>
                </a:path>
              </a:pathLst>
            </a:custGeom>
            <a:solidFill>
              <a:srgbClr val="727272"/>
            </a:solidFill>
            <a:ln w="9207">
              <a:solidFill>
                <a:srgbClr val="727272"/>
              </a:solidFill>
              <a:round/>
              <a:headEnd/>
              <a:tailEnd/>
            </a:ln>
          </p:spPr>
          <p:txBody>
            <a:bodyPr lIns="0" tIns="0" rIns="0" bIns="0"/>
            <a:lstStyle/>
            <a:p>
              <a:endParaRPr lang="en-US"/>
            </a:p>
          </p:txBody>
        </p:sp>
        <p:sp>
          <p:nvSpPr>
            <p:cNvPr id="5476" name="AutoShape 321"/>
            <p:cNvSpPr>
              <a:spLocks noChangeArrowheads="1"/>
            </p:cNvSpPr>
            <p:nvPr/>
          </p:nvSpPr>
          <p:spPr bwMode="auto">
            <a:xfrm flipV="1">
              <a:off x="1559" y="2852"/>
              <a:ext cx="19" cy="3"/>
            </a:xfrm>
            <a:prstGeom prst="roundRect">
              <a:avLst>
                <a:gd name="adj" fmla="val 15986"/>
              </a:avLst>
            </a:prstGeom>
            <a:solidFill>
              <a:srgbClr val="727272"/>
            </a:solidFill>
            <a:ln w="9207">
              <a:solidFill>
                <a:srgbClr val="727272"/>
              </a:solidFill>
              <a:round/>
              <a:headEnd/>
              <a:tailEnd/>
            </a:ln>
          </p:spPr>
          <p:txBody>
            <a:bodyPr lIns="0" tIns="0" rIns="0" bIns="0"/>
            <a:lstStyle/>
            <a:p>
              <a:endParaRPr lang="en-US" altLang="en-US"/>
            </a:p>
          </p:txBody>
        </p:sp>
        <p:sp>
          <p:nvSpPr>
            <p:cNvPr id="5477" name="AutoShape 322"/>
            <p:cNvSpPr>
              <a:spLocks noChangeArrowheads="1"/>
            </p:cNvSpPr>
            <p:nvPr/>
          </p:nvSpPr>
          <p:spPr bwMode="auto">
            <a:xfrm>
              <a:off x="1582" y="2851"/>
              <a:ext cx="3" cy="0"/>
            </a:xfrm>
            <a:prstGeom prst="roundRect">
              <a:avLst>
                <a:gd name="adj" fmla="val 0"/>
              </a:avLst>
            </a:prstGeom>
            <a:solidFill>
              <a:srgbClr val="404040"/>
            </a:solidFill>
            <a:ln w="9207">
              <a:solidFill>
                <a:srgbClr val="404040"/>
              </a:solidFill>
              <a:round/>
              <a:headEnd/>
              <a:tailEnd/>
            </a:ln>
          </p:spPr>
          <p:txBody>
            <a:bodyPr lIns="0" tIns="0" rIns="0" bIns="0"/>
            <a:lstStyle/>
            <a:p>
              <a:endParaRPr lang="en-US" altLang="en-US"/>
            </a:p>
          </p:txBody>
        </p:sp>
        <p:sp>
          <p:nvSpPr>
            <p:cNvPr id="5478" name="AutoShape 323"/>
            <p:cNvSpPr>
              <a:spLocks noChangeArrowheads="1"/>
            </p:cNvSpPr>
            <p:nvPr/>
          </p:nvSpPr>
          <p:spPr bwMode="auto">
            <a:xfrm flipV="1">
              <a:off x="1556" y="2854"/>
              <a:ext cx="26" cy="1"/>
            </a:xfrm>
            <a:prstGeom prst="roundRect">
              <a:avLst>
                <a:gd name="adj" fmla="val 0"/>
              </a:avLst>
            </a:prstGeom>
            <a:solidFill>
              <a:srgbClr val="C0C0C0"/>
            </a:solidFill>
            <a:ln w="9525">
              <a:noFill/>
              <a:round/>
              <a:headEnd/>
              <a:tailEnd/>
            </a:ln>
          </p:spPr>
          <p:txBody>
            <a:bodyPr lIns="0" tIns="0" rIns="0" bIns="0"/>
            <a:lstStyle/>
            <a:p>
              <a:endParaRPr lang="en-US" altLang="en-US"/>
            </a:p>
          </p:txBody>
        </p:sp>
        <p:sp>
          <p:nvSpPr>
            <p:cNvPr id="5479" name="AutoShape 324"/>
            <p:cNvSpPr>
              <a:spLocks noChangeArrowheads="1"/>
            </p:cNvSpPr>
            <p:nvPr/>
          </p:nvSpPr>
          <p:spPr bwMode="auto">
            <a:xfrm flipV="1">
              <a:off x="1556" y="2855"/>
              <a:ext cx="26" cy="1"/>
            </a:xfrm>
            <a:prstGeom prst="roundRect">
              <a:avLst>
                <a:gd name="adj" fmla="val 0"/>
              </a:avLst>
            </a:prstGeom>
            <a:solidFill>
              <a:srgbClr val="808080"/>
            </a:solidFill>
            <a:ln w="9207">
              <a:solidFill>
                <a:srgbClr val="808080"/>
              </a:solidFill>
              <a:round/>
              <a:headEnd/>
              <a:tailEnd/>
            </a:ln>
          </p:spPr>
          <p:txBody>
            <a:bodyPr lIns="0" tIns="0" rIns="0" bIns="0"/>
            <a:lstStyle/>
            <a:p>
              <a:endParaRPr lang="en-US" altLang="en-US"/>
            </a:p>
          </p:txBody>
        </p:sp>
        <p:sp>
          <p:nvSpPr>
            <p:cNvPr id="5480" name="AutoShape 325"/>
            <p:cNvSpPr>
              <a:spLocks noChangeArrowheads="1"/>
            </p:cNvSpPr>
            <p:nvPr/>
          </p:nvSpPr>
          <p:spPr bwMode="auto">
            <a:xfrm flipV="1">
              <a:off x="935" y="2816"/>
              <a:ext cx="39" cy="11"/>
            </a:xfrm>
            <a:prstGeom prst="roundRect">
              <a:avLst>
                <a:gd name="adj" fmla="val 0"/>
              </a:avLst>
            </a:prstGeom>
            <a:solidFill>
              <a:srgbClr val="C0C0C0"/>
            </a:solidFill>
            <a:ln w="9207">
              <a:solidFill>
                <a:srgbClr val="C0C0C0"/>
              </a:solidFill>
              <a:round/>
              <a:headEnd/>
              <a:tailEnd/>
            </a:ln>
          </p:spPr>
          <p:txBody>
            <a:bodyPr lIns="0" tIns="0" rIns="0" bIns="0"/>
            <a:lstStyle/>
            <a:p>
              <a:endParaRPr lang="en-US" altLang="en-US"/>
            </a:p>
          </p:txBody>
        </p:sp>
        <p:sp>
          <p:nvSpPr>
            <p:cNvPr id="5481" name="Freeform 326"/>
            <p:cNvSpPr>
              <a:spLocks/>
            </p:cNvSpPr>
            <p:nvPr/>
          </p:nvSpPr>
          <p:spPr bwMode="auto">
            <a:xfrm>
              <a:off x="936" y="2820"/>
              <a:ext cx="7" cy="2"/>
            </a:xfrm>
            <a:custGeom>
              <a:avLst/>
              <a:gdLst>
                <a:gd name="T0" fmla="*/ 0 w 7"/>
                <a:gd name="T1" fmla="*/ 1 h 2"/>
                <a:gd name="T2" fmla="*/ 0 w 7"/>
                <a:gd name="T3" fmla="*/ 1 h 2"/>
                <a:gd name="T4" fmla="*/ 0 w 7"/>
                <a:gd name="T5" fmla="*/ 1 h 2"/>
                <a:gd name="T6" fmla="*/ 0 w 7"/>
                <a:gd name="T7" fmla="*/ 1 h 2"/>
                <a:gd name="T8" fmla="*/ 0 w 7"/>
                <a:gd name="T9" fmla="*/ 1 h 2"/>
                <a:gd name="T10" fmla="*/ 0 w 7"/>
                <a:gd name="T11" fmla="*/ 1 h 2"/>
                <a:gd name="T12" fmla="*/ 0 w 7"/>
                <a:gd name="T13" fmla="*/ 1 h 2"/>
                <a:gd name="T14" fmla="*/ 0 w 7"/>
                <a:gd name="T15" fmla="*/ 1 h 2"/>
                <a:gd name="T16" fmla="*/ 5 w 7"/>
                <a:gd name="T17" fmla="*/ 1 h 2"/>
                <a:gd name="T18" fmla="*/ 5 w 7"/>
                <a:gd name="T19" fmla="*/ 1 h 2"/>
                <a:gd name="T20" fmla="*/ 5 w 7"/>
                <a:gd name="T21" fmla="*/ 1 h 2"/>
                <a:gd name="T22" fmla="*/ 5 w 7"/>
                <a:gd name="T23" fmla="*/ 1 h 2"/>
                <a:gd name="T24" fmla="*/ 5 w 7"/>
                <a:gd name="T25" fmla="*/ 1 h 2"/>
                <a:gd name="T26" fmla="*/ 5 w 7"/>
                <a:gd name="T27" fmla="*/ 1 h 2"/>
                <a:gd name="T28" fmla="*/ 5 w 7"/>
                <a:gd name="T29" fmla="*/ 1 h 2"/>
                <a:gd name="T30" fmla="*/ 5 w 7"/>
                <a:gd name="T31" fmla="*/ 1 h 2"/>
                <a:gd name="T32" fmla="*/ 6 w 7"/>
                <a:gd name="T33" fmla="*/ 1 h 2"/>
                <a:gd name="T34" fmla="*/ 5 w 7"/>
                <a:gd name="T35" fmla="*/ 1 h 2"/>
                <a:gd name="T36" fmla="*/ 5 w 7"/>
                <a:gd name="T37" fmla="*/ 1 h 2"/>
                <a:gd name="T38" fmla="*/ 5 w 7"/>
                <a:gd name="T39" fmla="*/ 1 h 2"/>
                <a:gd name="T40" fmla="*/ 5 w 7"/>
                <a:gd name="T41" fmla="*/ 1 h 2"/>
                <a:gd name="T42" fmla="*/ 5 w 7"/>
                <a:gd name="T43" fmla="*/ 1 h 2"/>
                <a:gd name="T44" fmla="*/ 5 w 7"/>
                <a:gd name="T45" fmla="*/ 1 h 2"/>
                <a:gd name="T46" fmla="*/ 5 w 7"/>
                <a:gd name="T47" fmla="*/ 1 h 2"/>
                <a:gd name="T48" fmla="*/ 5 w 7"/>
                <a:gd name="T49" fmla="*/ 1 h 2"/>
                <a:gd name="T50" fmla="*/ 0 w 7"/>
                <a:gd name="T51" fmla="*/ 0 h 2"/>
                <a:gd name="T52" fmla="*/ 0 w 7"/>
                <a:gd name="T53" fmla="*/ 1 h 2"/>
                <a:gd name="T54" fmla="*/ 0 w 7"/>
                <a:gd name="T55" fmla="*/ 1 h 2"/>
                <a:gd name="T56" fmla="*/ 0 w 7"/>
                <a:gd name="T57" fmla="*/ 1 h 2"/>
                <a:gd name="T58" fmla="*/ 0 w 7"/>
                <a:gd name="T59" fmla="*/ 1 h 2"/>
                <a:gd name="T60" fmla="*/ 0 w 7"/>
                <a:gd name="T61" fmla="*/ 1 h 2"/>
                <a:gd name="T62" fmla="*/ 0 w 7"/>
                <a:gd name="T63" fmla="*/ 1 h 2"/>
                <a:gd name="T64" fmla="*/ 0 w 7"/>
                <a:gd name="T65" fmla="*/ 1 h 2"/>
                <a:gd name="T66" fmla="*/ 0 w 7"/>
                <a:gd name="T67" fmla="*/ 1 h 2"/>
                <a:gd name="T68" fmla="*/ 0 w 7"/>
                <a:gd name="T69" fmla="*/ 1 h 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7"/>
                <a:gd name="T106" fmla="*/ 0 h 2"/>
                <a:gd name="T107" fmla="*/ 7 w 7"/>
                <a:gd name="T108" fmla="*/ 2 h 2"/>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7" h="2">
                  <a:moveTo>
                    <a:pt x="0" y="1"/>
                  </a:moveTo>
                  <a:lnTo>
                    <a:pt x="0" y="1"/>
                  </a:lnTo>
                  <a:lnTo>
                    <a:pt x="5" y="1"/>
                  </a:lnTo>
                  <a:lnTo>
                    <a:pt x="6" y="1"/>
                  </a:lnTo>
                  <a:lnTo>
                    <a:pt x="5" y="1"/>
                  </a:lnTo>
                  <a:lnTo>
                    <a:pt x="5" y="0"/>
                  </a:lnTo>
                  <a:lnTo>
                    <a:pt x="0" y="0"/>
                  </a:lnTo>
                  <a:lnTo>
                    <a:pt x="0" y="1"/>
                  </a:lnTo>
                </a:path>
              </a:pathLst>
            </a:custGeom>
            <a:solidFill>
              <a:srgbClr val="727272"/>
            </a:solidFill>
            <a:ln w="9525">
              <a:noFill/>
              <a:round/>
              <a:headEnd/>
              <a:tailEnd/>
            </a:ln>
          </p:spPr>
          <p:txBody>
            <a:bodyPr lIns="0" tIns="0" rIns="0" bIns="0"/>
            <a:lstStyle/>
            <a:p>
              <a:endParaRPr lang="en-US"/>
            </a:p>
          </p:txBody>
        </p:sp>
        <p:sp>
          <p:nvSpPr>
            <p:cNvPr id="5482" name="Freeform 327"/>
            <p:cNvSpPr>
              <a:spLocks/>
            </p:cNvSpPr>
            <p:nvPr/>
          </p:nvSpPr>
          <p:spPr bwMode="auto">
            <a:xfrm>
              <a:off x="952" y="2818"/>
              <a:ext cx="14" cy="9"/>
            </a:xfrm>
            <a:custGeom>
              <a:avLst/>
              <a:gdLst>
                <a:gd name="T0" fmla="*/ 0 w 14"/>
                <a:gd name="T1" fmla="*/ 8 h 9"/>
                <a:gd name="T2" fmla="*/ 0 w 14"/>
                <a:gd name="T3" fmla="*/ 8 h 9"/>
                <a:gd name="T4" fmla="*/ 0 w 14"/>
                <a:gd name="T5" fmla="*/ 8 h 9"/>
                <a:gd name="T6" fmla="*/ 0 w 14"/>
                <a:gd name="T7" fmla="*/ 8 h 9"/>
                <a:gd name="T8" fmla="*/ 0 w 14"/>
                <a:gd name="T9" fmla="*/ 8 h 9"/>
                <a:gd name="T10" fmla="*/ 0 w 14"/>
                <a:gd name="T11" fmla="*/ 8 h 9"/>
                <a:gd name="T12" fmla="*/ 0 w 14"/>
                <a:gd name="T13" fmla="*/ 8 h 9"/>
                <a:gd name="T14" fmla="*/ 0 w 14"/>
                <a:gd name="T15" fmla="*/ 8 h 9"/>
                <a:gd name="T16" fmla="*/ 13 w 14"/>
                <a:gd name="T17" fmla="*/ 8 h 9"/>
                <a:gd name="T18" fmla="*/ 13 w 14"/>
                <a:gd name="T19" fmla="*/ 8 h 9"/>
                <a:gd name="T20" fmla="*/ 13 w 14"/>
                <a:gd name="T21" fmla="*/ 8 h 9"/>
                <a:gd name="T22" fmla="*/ 13 w 14"/>
                <a:gd name="T23" fmla="*/ 8 h 9"/>
                <a:gd name="T24" fmla="*/ 13 w 14"/>
                <a:gd name="T25" fmla="*/ 7 h 9"/>
                <a:gd name="T26" fmla="*/ 13 w 14"/>
                <a:gd name="T27" fmla="*/ 7 h 9"/>
                <a:gd name="T28" fmla="*/ 13 w 14"/>
                <a:gd name="T29" fmla="*/ 7 h 9"/>
                <a:gd name="T30" fmla="*/ 13 w 14"/>
                <a:gd name="T31" fmla="*/ 7 h 9"/>
                <a:gd name="T32" fmla="*/ 13 w 14"/>
                <a:gd name="T33" fmla="*/ 5 h 9"/>
                <a:gd name="T34" fmla="*/ 13 w 14"/>
                <a:gd name="T35" fmla="*/ 1 h 9"/>
                <a:gd name="T36" fmla="*/ 13 w 14"/>
                <a:gd name="T37" fmla="*/ 1 h 9"/>
                <a:gd name="T38" fmla="*/ 13 w 14"/>
                <a:gd name="T39" fmla="*/ 1 h 9"/>
                <a:gd name="T40" fmla="*/ 13 w 14"/>
                <a:gd name="T41" fmla="*/ 1 h 9"/>
                <a:gd name="T42" fmla="*/ 13 w 14"/>
                <a:gd name="T43" fmla="*/ 1 h 9"/>
                <a:gd name="T44" fmla="*/ 13 w 14"/>
                <a:gd name="T45" fmla="*/ 1 h 9"/>
                <a:gd name="T46" fmla="*/ 13 w 14"/>
                <a:gd name="T47" fmla="*/ 1 h 9"/>
                <a:gd name="T48" fmla="*/ 13 w 14"/>
                <a:gd name="T49" fmla="*/ 1 h 9"/>
                <a:gd name="T50" fmla="*/ 1 w 14"/>
                <a:gd name="T51" fmla="*/ 0 h 9"/>
                <a:gd name="T52" fmla="*/ 0 w 14"/>
                <a:gd name="T53" fmla="*/ 1 h 9"/>
                <a:gd name="T54" fmla="*/ 0 w 14"/>
                <a:gd name="T55" fmla="*/ 1 h 9"/>
                <a:gd name="T56" fmla="*/ 0 w 14"/>
                <a:gd name="T57" fmla="*/ 1 h 9"/>
                <a:gd name="T58" fmla="*/ 0 w 14"/>
                <a:gd name="T59" fmla="*/ 1 h 9"/>
                <a:gd name="T60" fmla="*/ 0 w 14"/>
                <a:gd name="T61" fmla="*/ 1 h 9"/>
                <a:gd name="T62" fmla="*/ 0 w 14"/>
                <a:gd name="T63" fmla="*/ 1 h 9"/>
                <a:gd name="T64" fmla="*/ 0 w 14"/>
                <a:gd name="T65" fmla="*/ 1 h 9"/>
                <a:gd name="T66" fmla="*/ 0 w 14"/>
                <a:gd name="T67" fmla="*/ 1 h 9"/>
                <a:gd name="T68" fmla="*/ 0 w 14"/>
                <a:gd name="T69" fmla="*/ 6 h 9"/>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4"/>
                <a:gd name="T106" fmla="*/ 0 h 9"/>
                <a:gd name="T107" fmla="*/ 14 w 14"/>
                <a:gd name="T108" fmla="*/ 9 h 9"/>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4" h="9">
                  <a:moveTo>
                    <a:pt x="0" y="6"/>
                  </a:moveTo>
                  <a:lnTo>
                    <a:pt x="0" y="8"/>
                  </a:lnTo>
                  <a:lnTo>
                    <a:pt x="1" y="8"/>
                  </a:lnTo>
                  <a:lnTo>
                    <a:pt x="13" y="8"/>
                  </a:lnTo>
                  <a:lnTo>
                    <a:pt x="13" y="7"/>
                  </a:lnTo>
                  <a:lnTo>
                    <a:pt x="13" y="5"/>
                  </a:lnTo>
                  <a:lnTo>
                    <a:pt x="13" y="1"/>
                  </a:lnTo>
                  <a:lnTo>
                    <a:pt x="13" y="0"/>
                  </a:lnTo>
                  <a:lnTo>
                    <a:pt x="1" y="0"/>
                  </a:lnTo>
                  <a:lnTo>
                    <a:pt x="0" y="1"/>
                  </a:lnTo>
                  <a:lnTo>
                    <a:pt x="0" y="6"/>
                  </a:lnTo>
                </a:path>
              </a:pathLst>
            </a:custGeom>
            <a:solidFill>
              <a:srgbClr val="808080"/>
            </a:solidFill>
            <a:ln w="9525">
              <a:noFill/>
              <a:round/>
              <a:headEnd/>
              <a:tailEnd/>
            </a:ln>
          </p:spPr>
          <p:txBody>
            <a:bodyPr lIns="0" tIns="0" rIns="0" bIns="0"/>
            <a:lstStyle/>
            <a:p>
              <a:endParaRPr lang="en-US"/>
            </a:p>
          </p:txBody>
        </p:sp>
        <p:sp>
          <p:nvSpPr>
            <p:cNvPr id="5483" name="Freeform 328"/>
            <p:cNvSpPr>
              <a:spLocks/>
            </p:cNvSpPr>
            <p:nvPr/>
          </p:nvSpPr>
          <p:spPr bwMode="auto">
            <a:xfrm>
              <a:off x="936" y="2785"/>
              <a:ext cx="37" cy="29"/>
            </a:xfrm>
            <a:custGeom>
              <a:avLst/>
              <a:gdLst>
                <a:gd name="T0" fmla="*/ 0 w 37"/>
                <a:gd name="T1" fmla="*/ 28 h 29"/>
                <a:gd name="T2" fmla="*/ 0 w 37"/>
                <a:gd name="T3" fmla="*/ 28 h 29"/>
                <a:gd name="T4" fmla="*/ 0 w 37"/>
                <a:gd name="T5" fmla="*/ 28 h 29"/>
                <a:gd name="T6" fmla="*/ 0 w 37"/>
                <a:gd name="T7" fmla="*/ 28 h 29"/>
                <a:gd name="T8" fmla="*/ 0 w 37"/>
                <a:gd name="T9" fmla="*/ 28 h 29"/>
                <a:gd name="T10" fmla="*/ 0 w 37"/>
                <a:gd name="T11" fmla="*/ 28 h 29"/>
                <a:gd name="T12" fmla="*/ 0 w 37"/>
                <a:gd name="T13" fmla="*/ 28 h 29"/>
                <a:gd name="T14" fmla="*/ 0 w 37"/>
                <a:gd name="T15" fmla="*/ 28 h 29"/>
                <a:gd name="T16" fmla="*/ 35 w 37"/>
                <a:gd name="T17" fmla="*/ 27 h 29"/>
                <a:gd name="T18" fmla="*/ 35 w 37"/>
                <a:gd name="T19" fmla="*/ 27 h 29"/>
                <a:gd name="T20" fmla="*/ 35 w 37"/>
                <a:gd name="T21" fmla="*/ 27 h 29"/>
                <a:gd name="T22" fmla="*/ 35 w 37"/>
                <a:gd name="T23" fmla="*/ 27 h 29"/>
                <a:gd name="T24" fmla="*/ 35 w 37"/>
                <a:gd name="T25" fmla="*/ 27 h 29"/>
                <a:gd name="T26" fmla="*/ 35 w 37"/>
                <a:gd name="T27" fmla="*/ 27 h 29"/>
                <a:gd name="T28" fmla="*/ 35 w 37"/>
                <a:gd name="T29" fmla="*/ 27 h 29"/>
                <a:gd name="T30" fmla="*/ 35 w 37"/>
                <a:gd name="T31" fmla="*/ 27 h 29"/>
                <a:gd name="T32" fmla="*/ 36 w 37"/>
                <a:gd name="T33" fmla="*/ 26 h 29"/>
                <a:gd name="T34" fmla="*/ 35 w 37"/>
                <a:gd name="T35" fmla="*/ 0 h 29"/>
                <a:gd name="T36" fmla="*/ 35 w 37"/>
                <a:gd name="T37" fmla="*/ 0 h 29"/>
                <a:gd name="T38" fmla="*/ 35 w 37"/>
                <a:gd name="T39" fmla="*/ 0 h 29"/>
                <a:gd name="T40" fmla="*/ 35 w 37"/>
                <a:gd name="T41" fmla="*/ 0 h 29"/>
                <a:gd name="T42" fmla="*/ 35 w 37"/>
                <a:gd name="T43" fmla="*/ 0 h 29"/>
                <a:gd name="T44" fmla="*/ 35 w 37"/>
                <a:gd name="T45" fmla="*/ 0 h 29"/>
                <a:gd name="T46" fmla="*/ 35 w 37"/>
                <a:gd name="T47" fmla="*/ 0 h 29"/>
                <a:gd name="T48" fmla="*/ 35 w 37"/>
                <a:gd name="T49" fmla="*/ 0 h 29"/>
                <a:gd name="T50" fmla="*/ 2 w 37"/>
                <a:gd name="T51" fmla="*/ 0 h 29"/>
                <a:gd name="T52" fmla="*/ 0 w 37"/>
                <a:gd name="T53" fmla="*/ 0 h 29"/>
                <a:gd name="T54" fmla="*/ 0 w 37"/>
                <a:gd name="T55" fmla="*/ 0 h 29"/>
                <a:gd name="T56" fmla="*/ 0 w 37"/>
                <a:gd name="T57" fmla="*/ 0 h 29"/>
                <a:gd name="T58" fmla="*/ 0 w 37"/>
                <a:gd name="T59" fmla="*/ 0 h 29"/>
                <a:gd name="T60" fmla="*/ 0 w 37"/>
                <a:gd name="T61" fmla="*/ 0 h 29"/>
                <a:gd name="T62" fmla="*/ 0 w 37"/>
                <a:gd name="T63" fmla="*/ 0 h 29"/>
                <a:gd name="T64" fmla="*/ 0 w 37"/>
                <a:gd name="T65" fmla="*/ 0 h 29"/>
                <a:gd name="T66" fmla="*/ 0 w 37"/>
                <a:gd name="T67" fmla="*/ 0 h 29"/>
                <a:gd name="T68" fmla="*/ 0 w 37"/>
                <a:gd name="T69" fmla="*/ 26 h 29"/>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7"/>
                <a:gd name="T106" fmla="*/ 0 h 29"/>
                <a:gd name="T107" fmla="*/ 37 w 37"/>
                <a:gd name="T108" fmla="*/ 29 h 29"/>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7" h="29">
                  <a:moveTo>
                    <a:pt x="0" y="26"/>
                  </a:moveTo>
                  <a:lnTo>
                    <a:pt x="0" y="28"/>
                  </a:lnTo>
                  <a:lnTo>
                    <a:pt x="2" y="28"/>
                  </a:lnTo>
                  <a:lnTo>
                    <a:pt x="35" y="27"/>
                  </a:lnTo>
                  <a:lnTo>
                    <a:pt x="36" y="26"/>
                  </a:lnTo>
                  <a:lnTo>
                    <a:pt x="36" y="0"/>
                  </a:lnTo>
                  <a:lnTo>
                    <a:pt x="35" y="0"/>
                  </a:lnTo>
                  <a:lnTo>
                    <a:pt x="2" y="0"/>
                  </a:lnTo>
                  <a:lnTo>
                    <a:pt x="0" y="0"/>
                  </a:lnTo>
                  <a:lnTo>
                    <a:pt x="0" y="26"/>
                  </a:lnTo>
                </a:path>
              </a:pathLst>
            </a:custGeom>
            <a:solidFill>
              <a:srgbClr val="C0C0C0"/>
            </a:solidFill>
            <a:ln w="9525">
              <a:noFill/>
              <a:round/>
              <a:headEnd/>
              <a:tailEnd/>
            </a:ln>
          </p:spPr>
          <p:txBody>
            <a:bodyPr lIns="0" tIns="0" rIns="0" bIns="0"/>
            <a:lstStyle/>
            <a:p>
              <a:endParaRPr lang="en-US"/>
            </a:p>
          </p:txBody>
        </p:sp>
        <p:sp>
          <p:nvSpPr>
            <p:cNvPr id="5484" name="Freeform 329"/>
            <p:cNvSpPr>
              <a:spLocks/>
            </p:cNvSpPr>
            <p:nvPr/>
          </p:nvSpPr>
          <p:spPr bwMode="auto">
            <a:xfrm>
              <a:off x="939" y="2787"/>
              <a:ext cx="33" cy="23"/>
            </a:xfrm>
            <a:custGeom>
              <a:avLst/>
              <a:gdLst>
                <a:gd name="T0" fmla="*/ 0 w 33"/>
                <a:gd name="T1" fmla="*/ 22 h 23"/>
                <a:gd name="T2" fmla="*/ 0 w 33"/>
                <a:gd name="T3" fmla="*/ 22 h 23"/>
                <a:gd name="T4" fmla="*/ 0 w 33"/>
                <a:gd name="T5" fmla="*/ 22 h 23"/>
                <a:gd name="T6" fmla="*/ 0 w 33"/>
                <a:gd name="T7" fmla="*/ 22 h 23"/>
                <a:gd name="T8" fmla="*/ 0 w 33"/>
                <a:gd name="T9" fmla="*/ 22 h 23"/>
                <a:gd name="T10" fmla="*/ 0 w 33"/>
                <a:gd name="T11" fmla="*/ 22 h 23"/>
                <a:gd name="T12" fmla="*/ 0 w 33"/>
                <a:gd name="T13" fmla="*/ 22 h 23"/>
                <a:gd name="T14" fmla="*/ 0 w 33"/>
                <a:gd name="T15" fmla="*/ 22 h 23"/>
                <a:gd name="T16" fmla="*/ 29 w 33"/>
                <a:gd name="T17" fmla="*/ 22 h 23"/>
                <a:gd name="T18" fmla="*/ 29 w 33"/>
                <a:gd name="T19" fmla="*/ 22 h 23"/>
                <a:gd name="T20" fmla="*/ 29 w 33"/>
                <a:gd name="T21" fmla="*/ 22 h 23"/>
                <a:gd name="T22" fmla="*/ 29 w 33"/>
                <a:gd name="T23" fmla="*/ 22 h 23"/>
                <a:gd name="T24" fmla="*/ 30 w 33"/>
                <a:gd name="T25" fmla="*/ 22 h 23"/>
                <a:gd name="T26" fmla="*/ 30 w 33"/>
                <a:gd name="T27" fmla="*/ 22 h 23"/>
                <a:gd name="T28" fmla="*/ 30 w 33"/>
                <a:gd name="T29" fmla="*/ 22 h 23"/>
                <a:gd name="T30" fmla="*/ 30 w 33"/>
                <a:gd name="T31" fmla="*/ 22 h 23"/>
                <a:gd name="T32" fmla="*/ 32 w 33"/>
                <a:gd name="T33" fmla="*/ 20 h 23"/>
                <a:gd name="T34" fmla="*/ 30 w 33"/>
                <a:gd name="T35" fmla="*/ 2 h 23"/>
                <a:gd name="T36" fmla="*/ 30 w 33"/>
                <a:gd name="T37" fmla="*/ 2 h 23"/>
                <a:gd name="T38" fmla="*/ 30 w 33"/>
                <a:gd name="T39" fmla="*/ 2 h 23"/>
                <a:gd name="T40" fmla="*/ 30 w 33"/>
                <a:gd name="T41" fmla="*/ 2 h 23"/>
                <a:gd name="T42" fmla="*/ 30 w 33"/>
                <a:gd name="T43" fmla="*/ 1 h 23"/>
                <a:gd name="T44" fmla="*/ 30 w 33"/>
                <a:gd name="T45" fmla="*/ 1 h 23"/>
                <a:gd name="T46" fmla="*/ 30 w 33"/>
                <a:gd name="T47" fmla="*/ 1 h 23"/>
                <a:gd name="T48" fmla="*/ 30 w 33"/>
                <a:gd name="T49" fmla="*/ 1 h 23"/>
                <a:gd name="T50" fmla="*/ 1 w 33"/>
                <a:gd name="T51" fmla="*/ 0 h 23"/>
                <a:gd name="T52" fmla="*/ 0 w 33"/>
                <a:gd name="T53" fmla="*/ 0 h 23"/>
                <a:gd name="T54" fmla="*/ 0 w 33"/>
                <a:gd name="T55" fmla="*/ 0 h 23"/>
                <a:gd name="T56" fmla="*/ 0 w 33"/>
                <a:gd name="T57" fmla="*/ 0 h 23"/>
                <a:gd name="T58" fmla="*/ 0 w 33"/>
                <a:gd name="T59" fmla="*/ 0 h 23"/>
                <a:gd name="T60" fmla="*/ 0 w 33"/>
                <a:gd name="T61" fmla="*/ 0 h 23"/>
                <a:gd name="T62" fmla="*/ 0 w 33"/>
                <a:gd name="T63" fmla="*/ 0 h 23"/>
                <a:gd name="T64" fmla="*/ 0 w 33"/>
                <a:gd name="T65" fmla="*/ 0 h 23"/>
                <a:gd name="T66" fmla="*/ 0 w 33"/>
                <a:gd name="T67" fmla="*/ 0 h 23"/>
                <a:gd name="T68" fmla="*/ 0 w 33"/>
                <a:gd name="T69" fmla="*/ 20 h 2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3"/>
                <a:gd name="T106" fmla="*/ 0 h 23"/>
                <a:gd name="T107" fmla="*/ 33 w 33"/>
                <a:gd name="T108" fmla="*/ 23 h 2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3" h="23">
                  <a:moveTo>
                    <a:pt x="0" y="20"/>
                  </a:moveTo>
                  <a:lnTo>
                    <a:pt x="0" y="22"/>
                  </a:lnTo>
                  <a:lnTo>
                    <a:pt x="1" y="22"/>
                  </a:lnTo>
                  <a:lnTo>
                    <a:pt x="29" y="22"/>
                  </a:lnTo>
                  <a:lnTo>
                    <a:pt x="30" y="22"/>
                  </a:lnTo>
                  <a:lnTo>
                    <a:pt x="32" y="20"/>
                  </a:lnTo>
                  <a:lnTo>
                    <a:pt x="32" y="2"/>
                  </a:lnTo>
                  <a:lnTo>
                    <a:pt x="30" y="2"/>
                  </a:lnTo>
                  <a:lnTo>
                    <a:pt x="30" y="1"/>
                  </a:lnTo>
                  <a:lnTo>
                    <a:pt x="30" y="0"/>
                  </a:lnTo>
                  <a:lnTo>
                    <a:pt x="1" y="0"/>
                  </a:lnTo>
                  <a:lnTo>
                    <a:pt x="0" y="0"/>
                  </a:lnTo>
                  <a:lnTo>
                    <a:pt x="0" y="20"/>
                  </a:lnTo>
                </a:path>
              </a:pathLst>
            </a:custGeom>
            <a:solidFill>
              <a:srgbClr val="808080"/>
            </a:solidFill>
            <a:ln w="9525">
              <a:noFill/>
              <a:round/>
              <a:headEnd/>
              <a:tailEnd/>
            </a:ln>
          </p:spPr>
          <p:txBody>
            <a:bodyPr lIns="0" tIns="0" rIns="0" bIns="0"/>
            <a:lstStyle/>
            <a:p>
              <a:endParaRPr lang="en-US"/>
            </a:p>
          </p:txBody>
        </p:sp>
        <p:sp>
          <p:nvSpPr>
            <p:cNvPr id="5485" name="Freeform 330"/>
            <p:cNvSpPr>
              <a:spLocks/>
            </p:cNvSpPr>
            <p:nvPr/>
          </p:nvSpPr>
          <p:spPr bwMode="auto">
            <a:xfrm>
              <a:off x="940" y="2787"/>
              <a:ext cx="30" cy="21"/>
            </a:xfrm>
            <a:custGeom>
              <a:avLst/>
              <a:gdLst>
                <a:gd name="T0" fmla="*/ 0 w 30"/>
                <a:gd name="T1" fmla="*/ 20 h 21"/>
                <a:gd name="T2" fmla="*/ 0 w 30"/>
                <a:gd name="T3" fmla="*/ 20 h 21"/>
                <a:gd name="T4" fmla="*/ 0 w 30"/>
                <a:gd name="T5" fmla="*/ 20 h 21"/>
                <a:gd name="T6" fmla="*/ 0 w 30"/>
                <a:gd name="T7" fmla="*/ 20 h 21"/>
                <a:gd name="T8" fmla="*/ 0 w 30"/>
                <a:gd name="T9" fmla="*/ 20 h 21"/>
                <a:gd name="T10" fmla="*/ 0 w 30"/>
                <a:gd name="T11" fmla="*/ 20 h 21"/>
                <a:gd name="T12" fmla="*/ 0 w 30"/>
                <a:gd name="T13" fmla="*/ 20 h 21"/>
                <a:gd name="T14" fmla="*/ 0 w 30"/>
                <a:gd name="T15" fmla="*/ 20 h 21"/>
                <a:gd name="T16" fmla="*/ 28 w 30"/>
                <a:gd name="T17" fmla="*/ 20 h 21"/>
                <a:gd name="T18" fmla="*/ 28 w 30"/>
                <a:gd name="T19" fmla="*/ 20 h 21"/>
                <a:gd name="T20" fmla="*/ 28 w 30"/>
                <a:gd name="T21" fmla="*/ 20 h 21"/>
                <a:gd name="T22" fmla="*/ 28 w 30"/>
                <a:gd name="T23" fmla="*/ 20 h 21"/>
                <a:gd name="T24" fmla="*/ 28 w 30"/>
                <a:gd name="T25" fmla="*/ 20 h 21"/>
                <a:gd name="T26" fmla="*/ 28 w 30"/>
                <a:gd name="T27" fmla="*/ 20 h 21"/>
                <a:gd name="T28" fmla="*/ 28 w 30"/>
                <a:gd name="T29" fmla="*/ 20 h 21"/>
                <a:gd name="T30" fmla="*/ 28 w 30"/>
                <a:gd name="T31" fmla="*/ 20 h 21"/>
                <a:gd name="T32" fmla="*/ 29 w 30"/>
                <a:gd name="T33" fmla="*/ 19 h 21"/>
                <a:gd name="T34" fmla="*/ 28 w 30"/>
                <a:gd name="T35" fmla="*/ 2 h 21"/>
                <a:gd name="T36" fmla="*/ 28 w 30"/>
                <a:gd name="T37" fmla="*/ 2 h 21"/>
                <a:gd name="T38" fmla="*/ 28 w 30"/>
                <a:gd name="T39" fmla="*/ 2 h 21"/>
                <a:gd name="T40" fmla="*/ 28 w 30"/>
                <a:gd name="T41" fmla="*/ 2 h 21"/>
                <a:gd name="T42" fmla="*/ 28 w 30"/>
                <a:gd name="T43" fmla="*/ 1 h 21"/>
                <a:gd name="T44" fmla="*/ 28 w 30"/>
                <a:gd name="T45" fmla="*/ 1 h 21"/>
                <a:gd name="T46" fmla="*/ 28 w 30"/>
                <a:gd name="T47" fmla="*/ 1 h 21"/>
                <a:gd name="T48" fmla="*/ 28 w 30"/>
                <a:gd name="T49" fmla="*/ 1 h 21"/>
                <a:gd name="T50" fmla="*/ 1 w 30"/>
                <a:gd name="T51" fmla="*/ 0 h 21"/>
                <a:gd name="T52" fmla="*/ 0 w 30"/>
                <a:gd name="T53" fmla="*/ 1 h 21"/>
                <a:gd name="T54" fmla="*/ 0 w 30"/>
                <a:gd name="T55" fmla="*/ 1 h 21"/>
                <a:gd name="T56" fmla="*/ 0 w 30"/>
                <a:gd name="T57" fmla="*/ 1 h 21"/>
                <a:gd name="T58" fmla="*/ 0 w 30"/>
                <a:gd name="T59" fmla="*/ 1 h 21"/>
                <a:gd name="T60" fmla="*/ 0 w 30"/>
                <a:gd name="T61" fmla="*/ 2 h 21"/>
                <a:gd name="T62" fmla="*/ 0 w 30"/>
                <a:gd name="T63" fmla="*/ 2 h 21"/>
                <a:gd name="T64" fmla="*/ 0 w 30"/>
                <a:gd name="T65" fmla="*/ 2 h 21"/>
                <a:gd name="T66" fmla="*/ 0 w 30"/>
                <a:gd name="T67" fmla="*/ 2 h 21"/>
                <a:gd name="T68" fmla="*/ 0 w 30"/>
                <a:gd name="T69" fmla="*/ 19 h 2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0"/>
                <a:gd name="T106" fmla="*/ 0 h 21"/>
                <a:gd name="T107" fmla="*/ 30 w 30"/>
                <a:gd name="T108" fmla="*/ 21 h 21"/>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0" h="21">
                  <a:moveTo>
                    <a:pt x="0" y="19"/>
                  </a:moveTo>
                  <a:lnTo>
                    <a:pt x="0" y="20"/>
                  </a:lnTo>
                  <a:lnTo>
                    <a:pt x="1" y="20"/>
                  </a:lnTo>
                  <a:lnTo>
                    <a:pt x="28" y="20"/>
                  </a:lnTo>
                  <a:lnTo>
                    <a:pt x="29" y="19"/>
                  </a:lnTo>
                  <a:lnTo>
                    <a:pt x="29" y="2"/>
                  </a:lnTo>
                  <a:lnTo>
                    <a:pt x="28" y="2"/>
                  </a:lnTo>
                  <a:lnTo>
                    <a:pt x="28" y="1"/>
                  </a:lnTo>
                  <a:lnTo>
                    <a:pt x="28" y="0"/>
                  </a:lnTo>
                  <a:lnTo>
                    <a:pt x="1" y="0"/>
                  </a:lnTo>
                  <a:lnTo>
                    <a:pt x="0" y="1"/>
                  </a:lnTo>
                  <a:lnTo>
                    <a:pt x="0" y="2"/>
                  </a:lnTo>
                  <a:lnTo>
                    <a:pt x="0" y="19"/>
                  </a:lnTo>
                </a:path>
              </a:pathLst>
            </a:custGeom>
            <a:solidFill>
              <a:srgbClr val="000000"/>
            </a:solidFill>
            <a:ln w="9525">
              <a:noFill/>
              <a:round/>
              <a:headEnd/>
              <a:tailEnd/>
            </a:ln>
          </p:spPr>
          <p:txBody>
            <a:bodyPr lIns="0" tIns="0" rIns="0" bIns="0"/>
            <a:lstStyle/>
            <a:p>
              <a:endParaRPr lang="en-US"/>
            </a:p>
          </p:txBody>
        </p:sp>
        <p:sp>
          <p:nvSpPr>
            <p:cNvPr id="5486" name="AutoShape 331"/>
            <p:cNvSpPr>
              <a:spLocks noChangeArrowheads="1"/>
            </p:cNvSpPr>
            <p:nvPr/>
          </p:nvSpPr>
          <p:spPr bwMode="auto">
            <a:xfrm flipV="1">
              <a:off x="935" y="2818"/>
              <a:ext cx="15" cy="1"/>
            </a:xfrm>
            <a:prstGeom prst="roundRect">
              <a:avLst>
                <a:gd name="adj" fmla="val 0"/>
              </a:avLst>
            </a:prstGeom>
            <a:solidFill>
              <a:srgbClr val="000000"/>
            </a:solidFill>
            <a:ln w="9207">
              <a:solidFill>
                <a:srgbClr val="000000"/>
              </a:solidFill>
              <a:round/>
              <a:headEnd/>
              <a:tailEnd/>
            </a:ln>
          </p:spPr>
          <p:txBody>
            <a:bodyPr lIns="0" tIns="0" rIns="0" bIns="0"/>
            <a:lstStyle/>
            <a:p>
              <a:endParaRPr lang="en-US" altLang="en-US"/>
            </a:p>
          </p:txBody>
        </p:sp>
        <p:sp>
          <p:nvSpPr>
            <p:cNvPr id="5487" name="AutoShape 332"/>
            <p:cNvSpPr>
              <a:spLocks noChangeArrowheads="1"/>
            </p:cNvSpPr>
            <p:nvPr/>
          </p:nvSpPr>
          <p:spPr bwMode="auto">
            <a:xfrm flipV="1">
              <a:off x="935" y="2824"/>
              <a:ext cx="15" cy="1"/>
            </a:xfrm>
            <a:prstGeom prst="roundRect">
              <a:avLst>
                <a:gd name="adj" fmla="val 0"/>
              </a:avLst>
            </a:prstGeom>
            <a:solidFill>
              <a:srgbClr val="000000"/>
            </a:solidFill>
            <a:ln w="9207">
              <a:solidFill>
                <a:srgbClr val="000000"/>
              </a:solidFill>
              <a:round/>
              <a:headEnd/>
              <a:tailEnd/>
            </a:ln>
          </p:spPr>
          <p:txBody>
            <a:bodyPr lIns="0" tIns="0" rIns="0" bIns="0"/>
            <a:lstStyle/>
            <a:p>
              <a:endParaRPr lang="en-US" altLang="en-US"/>
            </a:p>
          </p:txBody>
        </p:sp>
        <p:sp>
          <p:nvSpPr>
            <p:cNvPr id="5488" name="AutoShape 333"/>
            <p:cNvSpPr>
              <a:spLocks noChangeArrowheads="1"/>
            </p:cNvSpPr>
            <p:nvPr/>
          </p:nvSpPr>
          <p:spPr bwMode="auto">
            <a:xfrm>
              <a:off x="965" y="2818"/>
              <a:ext cx="9" cy="0"/>
            </a:xfrm>
            <a:prstGeom prst="roundRect">
              <a:avLst>
                <a:gd name="adj" fmla="val 0"/>
              </a:avLst>
            </a:prstGeom>
            <a:solidFill>
              <a:srgbClr val="000000"/>
            </a:solidFill>
            <a:ln w="9207">
              <a:solidFill>
                <a:srgbClr val="000000"/>
              </a:solidFill>
              <a:round/>
              <a:headEnd/>
              <a:tailEnd/>
            </a:ln>
          </p:spPr>
          <p:txBody>
            <a:bodyPr lIns="0" tIns="0" rIns="0" bIns="0"/>
            <a:lstStyle/>
            <a:p>
              <a:endParaRPr lang="en-US" altLang="en-US"/>
            </a:p>
          </p:txBody>
        </p:sp>
        <p:sp>
          <p:nvSpPr>
            <p:cNvPr id="5489" name="AutoShape 334"/>
            <p:cNvSpPr>
              <a:spLocks noChangeArrowheads="1"/>
            </p:cNvSpPr>
            <p:nvPr/>
          </p:nvSpPr>
          <p:spPr bwMode="auto">
            <a:xfrm flipV="1">
              <a:off x="965" y="2824"/>
              <a:ext cx="9" cy="1"/>
            </a:xfrm>
            <a:prstGeom prst="roundRect">
              <a:avLst>
                <a:gd name="adj" fmla="val 0"/>
              </a:avLst>
            </a:prstGeom>
            <a:solidFill>
              <a:srgbClr val="000000"/>
            </a:solidFill>
            <a:ln w="9207">
              <a:solidFill>
                <a:srgbClr val="000000"/>
              </a:solidFill>
              <a:round/>
              <a:headEnd/>
              <a:tailEnd/>
            </a:ln>
          </p:spPr>
          <p:txBody>
            <a:bodyPr lIns="0" tIns="0" rIns="0" bIns="0"/>
            <a:lstStyle/>
            <a:p>
              <a:endParaRPr lang="en-US" altLang="en-US"/>
            </a:p>
          </p:txBody>
        </p:sp>
        <p:sp>
          <p:nvSpPr>
            <p:cNvPr id="5490" name="AutoShape 335"/>
            <p:cNvSpPr>
              <a:spLocks noChangeArrowheads="1"/>
            </p:cNvSpPr>
            <p:nvPr/>
          </p:nvSpPr>
          <p:spPr bwMode="auto">
            <a:xfrm>
              <a:off x="953" y="2819"/>
              <a:ext cx="12" cy="0"/>
            </a:xfrm>
            <a:prstGeom prst="roundRect">
              <a:avLst>
                <a:gd name="adj" fmla="val 0"/>
              </a:avLst>
            </a:prstGeom>
            <a:solidFill>
              <a:srgbClr val="404040"/>
            </a:solidFill>
            <a:ln w="9207">
              <a:solidFill>
                <a:srgbClr val="404040"/>
              </a:solidFill>
              <a:round/>
              <a:headEnd/>
              <a:tailEnd/>
            </a:ln>
          </p:spPr>
          <p:txBody>
            <a:bodyPr lIns="0" tIns="0" rIns="0" bIns="0"/>
            <a:lstStyle/>
            <a:p>
              <a:endParaRPr lang="en-US" altLang="en-US"/>
            </a:p>
          </p:txBody>
        </p:sp>
        <p:sp>
          <p:nvSpPr>
            <p:cNvPr id="5491" name="AutoShape 336"/>
            <p:cNvSpPr>
              <a:spLocks noChangeArrowheads="1"/>
            </p:cNvSpPr>
            <p:nvPr/>
          </p:nvSpPr>
          <p:spPr bwMode="auto">
            <a:xfrm flipV="1">
              <a:off x="954" y="2820"/>
              <a:ext cx="8" cy="1"/>
            </a:xfrm>
            <a:prstGeom prst="roundRect">
              <a:avLst>
                <a:gd name="adj" fmla="val 0"/>
              </a:avLst>
            </a:prstGeom>
            <a:solidFill>
              <a:srgbClr val="404040"/>
            </a:solidFill>
            <a:ln w="9207">
              <a:solidFill>
                <a:srgbClr val="404040"/>
              </a:solidFill>
              <a:round/>
              <a:headEnd/>
              <a:tailEnd/>
            </a:ln>
          </p:spPr>
          <p:txBody>
            <a:bodyPr lIns="0" tIns="0" rIns="0" bIns="0"/>
            <a:lstStyle/>
            <a:p>
              <a:endParaRPr lang="en-US" altLang="en-US"/>
            </a:p>
          </p:txBody>
        </p:sp>
        <p:sp>
          <p:nvSpPr>
            <p:cNvPr id="5492" name="Line 337"/>
            <p:cNvSpPr>
              <a:spLocks noChangeShapeType="1"/>
            </p:cNvSpPr>
            <p:nvPr/>
          </p:nvSpPr>
          <p:spPr bwMode="auto">
            <a:xfrm>
              <a:off x="952" y="2820"/>
              <a:ext cx="13" cy="0"/>
            </a:xfrm>
            <a:prstGeom prst="line">
              <a:avLst/>
            </a:prstGeom>
            <a:noFill/>
            <a:ln w="9207">
              <a:solidFill>
                <a:srgbClr val="000000"/>
              </a:solidFill>
              <a:round/>
              <a:headEnd/>
              <a:tailEnd/>
            </a:ln>
          </p:spPr>
          <p:txBody>
            <a:bodyPr lIns="0" tIns="0" rIns="0" bIns="0"/>
            <a:lstStyle/>
            <a:p>
              <a:endParaRPr lang="en-US"/>
            </a:p>
          </p:txBody>
        </p:sp>
        <p:sp>
          <p:nvSpPr>
            <p:cNvPr id="5493" name="Line 338"/>
            <p:cNvSpPr>
              <a:spLocks noChangeShapeType="1"/>
            </p:cNvSpPr>
            <p:nvPr/>
          </p:nvSpPr>
          <p:spPr bwMode="auto">
            <a:xfrm>
              <a:off x="952" y="2821"/>
              <a:ext cx="13" cy="0"/>
            </a:xfrm>
            <a:prstGeom prst="line">
              <a:avLst/>
            </a:prstGeom>
            <a:noFill/>
            <a:ln w="9207">
              <a:solidFill>
                <a:srgbClr val="000000"/>
              </a:solidFill>
              <a:round/>
              <a:headEnd/>
              <a:tailEnd/>
            </a:ln>
          </p:spPr>
          <p:txBody>
            <a:bodyPr lIns="0" tIns="0" rIns="0" bIns="0"/>
            <a:lstStyle/>
            <a:p>
              <a:endParaRPr lang="en-US"/>
            </a:p>
          </p:txBody>
        </p:sp>
        <p:sp>
          <p:nvSpPr>
            <p:cNvPr id="5494" name="AutoShape 339"/>
            <p:cNvSpPr>
              <a:spLocks noChangeArrowheads="1"/>
            </p:cNvSpPr>
            <p:nvPr/>
          </p:nvSpPr>
          <p:spPr bwMode="auto">
            <a:xfrm flipV="1">
              <a:off x="968" y="2819"/>
              <a:ext cx="5" cy="2"/>
            </a:xfrm>
            <a:prstGeom prst="roundRect">
              <a:avLst>
                <a:gd name="adj" fmla="val 0"/>
              </a:avLst>
            </a:prstGeom>
            <a:solidFill>
              <a:srgbClr val="404040"/>
            </a:solidFill>
            <a:ln w="9207">
              <a:solidFill>
                <a:srgbClr val="404040"/>
              </a:solidFill>
              <a:round/>
              <a:headEnd/>
              <a:tailEnd/>
            </a:ln>
          </p:spPr>
          <p:txBody>
            <a:bodyPr lIns="0" tIns="0" rIns="0" bIns="0"/>
            <a:lstStyle/>
            <a:p>
              <a:endParaRPr lang="en-US" altLang="en-US"/>
            </a:p>
          </p:txBody>
        </p:sp>
        <p:sp>
          <p:nvSpPr>
            <p:cNvPr id="5495" name="Freeform 340"/>
            <p:cNvSpPr>
              <a:spLocks/>
            </p:cNvSpPr>
            <p:nvPr/>
          </p:nvSpPr>
          <p:spPr bwMode="auto">
            <a:xfrm>
              <a:off x="927" y="2827"/>
              <a:ext cx="54" cy="11"/>
            </a:xfrm>
            <a:custGeom>
              <a:avLst/>
              <a:gdLst>
                <a:gd name="T0" fmla="*/ 5 w 54"/>
                <a:gd name="T1" fmla="*/ 0 h 11"/>
                <a:gd name="T2" fmla="*/ 5 w 54"/>
                <a:gd name="T3" fmla="*/ 0 h 11"/>
                <a:gd name="T4" fmla="*/ 49 w 54"/>
                <a:gd name="T5" fmla="*/ 0 h 11"/>
                <a:gd name="T6" fmla="*/ 53 w 54"/>
                <a:gd name="T7" fmla="*/ 10 h 11"/>
                <a:gd name="T8" fmla="*/ 0 w 54"/>
                <a:gd name="T9" fmla="*/ 9 h 11"/>
                <a:gd name="T10" fmla="*/ 5 w 54"/>
                <a:gd name="T11" fmla="*/ 0 h 11"/>
                <a:gd name="T12" fmla="*/ 5 w 54"/>
                <a:gd name="T13" fmla="*/ 0 h 11"/>
                <a:gd name="T14" fmla="*/ 0 60000 65536"/>
                <a:gd name="T15" fmla="*/ 0 60000 65536"/>
                <a:gd name="T16" fmla="*/ 0 60000 65536"/>
                <a:gd name="T17" fmla="*/ 0 60000 65536"/>
                <a:gd name="T18" fmla="*/ 0 60000 65536"/>
                <a:gd name="T19" fmla="*/ 0 60000 65536"/>
                <a:gd name="T20" fmla="*/ 0 60000 65536"/>
                <a:gd name="T21" fmla="*/ 0 w 54"/>
                <a:gd name="T22" fmla="*/ 0 h 11"/>
                <a:gd name="T23" fmla="*/ 54 w 54"/>
                <a:gd name="T24" fmla="*/ 11 h 1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4" h="11">
                  <a:moveTo>
                    <a:pt x="5" y="0"/>
                  </a:moveTo>
                  <a:lnTo>
                    <a:pt x="5" y="0"/>
                  </a:lnTo>
                  <a:lnTo>
                    <a:pt x="49" y="0"/>
                  </a:lnTo>
                  <a:lnTo>
                    <a:pt x="53" y="10"/>
                  </a:lnTo>
                  <a:lnTo>
                    <a:pt x="0" y="9"/>
                  </a:lnTo>
                  <a:lnTo>
                    <a:pt x="5" y="0"/>
                  </a:lnTo>
                </a:path>
              </a:pathLst>
            </a:custGeom>
            <a:solidFill>
              <a:srgbClr val="C0C0C0"/>
            </a:solidFill>
            <a:ln w="9207">
              <a:solidFill>
                <a:srgbClr val="C0C0C0"/>
              </a:solidFill>
              <a:round/>
              <a:headEnd/>
              <a:tailEnd/>
            </a:ln>
          </p:spPr>
          <p:txBody>
            <a:bodyPr lIns="0" tIns="0" rIns="0" bIns="0"/>
            <a:lstStyle/>
            <a:p>
              <a:endParaRPr lang="en-US"/>
            </a:p>
          </p:txBody>
        </p:sp>
        <p:sp>
          <p:nvSpPr>
            <p:cNvPr id="5496" name="Freeform 341"/>
            <p:cNvSpPr>
              <a:spLocks/>
            </p:cNvSpPr>
            <p:nvPr/>
          </p:nvSpPr>
          <p:spPr bwMode="auto">
            <a:xfrm>
              <a:off x="927" y="2836"/>
              <a:ext cx="54" cy="3"/>
            </a:xfrm>
            <a:custGeom>
              <a:avLst/>
              <a:gdLst>
                <a:gd name="T0" fmla="*/ 0 w 54"/>
                <a:gd name="T1" fmla="*/ 0 h 3"/>
                <a:gd name="T2" fmla="*/ 53 w 54"/>
                <a:gd name="T3" fmla="*/ 1 h 3"/>
                <a:gd name="T4" fmla="*/ 51 w 54"/>
                <a:gd name="T5" fmla="*/ 2 h 3"/>
                <a:gd name="T6" fmla="*/ 1 w 54"/>
                <a:gd name="T7" fmla="*/ 2 h 3"/>
                <a:gd name="T8" fmla="*/ 0 w 54"/>
                <a:gd name="T9" fmla="*/ 0 h 3"/>
                <a:gd name="T10" fmla="*/ 0 w 54"/>
                <a:gd name="T11" fmla="*/ 0 h 3"/>
                <a:gd name="T12" fmla="*/ 0 60000 65536"/>
                <a:gd name="T13" fmla="*/ 0 60000 65536"/>
                <a:gd name="T14" fmla="*/ 0 60000 65536"/>
                <a:gd name="T15" fmla="*/ 0 60000 65536"/>
                <a:gd name="T16" fmla="*/ 0 60000 65536"/>
                <a:gd name="T17" fmla="*/ 0 60000 65536"/>
                <a:gd name="T18" fmla="*/ 0 w 54"/>
                <a:gd name="T19" fmla="*/ 0 h 3"/>
                <a:gd name="T20" fmla="*/ 54 w 54"/>
                <a:gd name="T21" fmla="*/ 3 h 3"/>
              </a:gdLst>
              <a:ahLst/>
              <a:cxnLst>
                <a:cxn ang="T12">
                  <a:pos x="T0" y="T1"/>
                </a:cxn>
                <a:cxn ang="T13">
                  <a:pos x="T2" y="T3"/>
                </a:cxn>
                <a:cxn ang="T14">
                  <a:pos x="T4" y="T5"/>
                </a:cxn>
                <a:cxn ang="T15">
                  <a:pos x="T6" y="T7"/>
                </a:cxn>
                <a:cxn ang="T16">
                  <a:pos x="T8" y="T9"/>
                </a:cxn>
                <a:cxn ang="T17">
                  <a:pos x="T10" y="T11"/>
                </a:cxn>
              </a:cxnLst>
              <a:rect l="T18" t="T19" r="T20" b="T21"/>
              <a:pathLst>
                <a:path w="54" h="3">
                  <a:moveTo>
                    <a:pt x="0" y="0"/>
                  </a:moveTo>
                  <a:lnTo>
                    <a:pt x="53" y="1"/>
                  </a:lnTo>
                  <a:lnTo>
                    <a:pt x="51" y="2"/>
                  </a:lnTo>
                  <a:lnTo>
                    <a:pt x="1" y="2"/>
                  </a:lnTo>
                  <a:lnTo>
                    <a:pt x="0" y="0"/>
                  </a:lnTo>
                </a:path>
              </a:pathLst>
            </a:custGeom>
            <a:solidFill>
              <a:srgbClr val="808080"/>
            </a:solidFill>
            <a:ln w="9525">
              <a:noFill/>
              <a:round/>
              <a:headEnd/>
              <a:tailEnd/>
            </a:ln>
          </p:spPr>
          <p:txBody>
            <a:bodyPr lIns="0" tIns="0" rIns="0" bIns="0"/>
            <a:lstStyle/>
            <a:p>
              <a:endParaRPr lang="en-US"/>
            </a:p>
          </p:txBody>
        </p:sp>
        <p:sp>
          <p:nvSpPr>
            <p:cNvPr id="5497" name="Freeform 342"/>
            <p:cNvSpPr>
              <a:spLocks/>
            </p:cNvSpPr>
            <p:nvPr/>
          </p:nvSpPr>
          <p:spPr bwMode="auto">
            <a:xfrm>
              <a:off x="933" y="2828"/>
              <a:ext cx="36" cy="3"/>
            </a:xfrm>
            <a:custGeom>
              <a:avLst/>
              <a:gdLst>
                <a:gd name="T0" fmla="*/ 1 w 36"/>
                <a:gd name="T1" fmla="*/ 0 h 3"/>
                <a:gd name="T2" fmla="*/ 0 w 36"/>
                <a:gd name="T3" fmla="*/ 2 h 3"/>
                <a:gd name="T4" fmla="*/ 35 w 36"/>
                <a:gd name="T5" fmla="*/ 2 h 3"/>
                <a:gd name="T6" fmla="*/ 34 w 36"/>
                <a:gd name="T7" fmla="*/ 0 h 3"/>
                <a:gd name="T8" fmla="*/ 1 w 36"/>
                <a:gd name="T9" fmla="*/ 0 h 3"/>
                <a:gd name="T10" fmla="*/ 1 w 36"/>
                <a:gd name="T11" fmla="*/ 0 h 3"/>
                <a:gd name="T12" fmla="*/ 0 60000 65536"/>
                <a:gd name="T13" fmla="*/ 0 60000 65536"/>
                <a:gd name="T14" fmla="*/ 0 60000 65536"/>
                <a:gd name="T15" fmla="*/ 0 60000 65536"/>
                <a:gd name="T16" fmla="*/ 0 60000 65536"/>
                <a:gd name="T17" fmla="*/ 0 60000 65536"/>
                <a:gd name="T18" fmla="*/ 0 w 36"/>
                <a:gd name="T19" fmla="*/ 0 h 3"/>
                <a:gd name="T20" fmla="*/ 36 w 36"/>
                <a:gd name="T21" fmla="*/ 3 h 3"/>
              </a:gdLst>
              <a:ahLst/>
              <a:cxnLst>
                <a:cxn ang="T12">
                  <a:pos x="T0" y="T1"/>
                </a:cxn>
                <a:cxn ang="T13">
                  <a:pos x="T2" y="T3"/>
                </a:cxn>
                <a:cxn ang="T14">
                  <a:pos x="T4" y="T5"/>
                </a:cxn>
                <a:cxn ang="T15">
                  <a:pos x="T6" y="T7"/>
                </a:cxn>
                <a:cxn ang="T16">
                  <a:pos x="T8" y="T9"/>
                </a:cxn>
                <a:cxn ang="T17">
                  <a:pos x="T10" y="T11"/>
                </a:cxn>
              </a:cxnLst>
              <a:rect l="T18" t="T19" r="T20" b="T21"/>
              <a:pathLst>
                <a:path w="36" h="3">
                  <a:moveTo>
                    <a:pt x="1" y="0"/>
                  </a:moveTo>
                  <a:lnTo>
                    <a:pt x="0" y="2"/>
                  </a:lnTo>
                  <a:lnTo>
                    <a:pt x="35" y="2"/>
                  </a:lnTo>
                  <a:lnTo>
                    <a:pt x="34" y="0"/>
                  </a:lnTo>
                  <a:lnTo>
                    <a:pt x="1" y="0"/>
                  </a:lnTo>
                </a:path>
              </a:pathLst>
            </a:custGeom>
            <a:solidFill>
              <a:srgbClr val="727272"/>
            </a:solidFill>
            <a:ln w="9207">
              <a:solidFill>
                <a:srgbClr val="727272"/>
              </a:solidFill>
              <a:round/>
              <a:headEnd/>
              <a:tailEnd/>
            </a:ln>
          </p:spPr>
          <p:txBody>
            <a:bodyPr lIns="0" tIns="0" rIns="0" bIns="0"/>
            <a:lstStyle/>
            <a:p>
              <a:endParaRPr lang="en-US"/>
            </a:p>
          </p:txBody>
        </p:sp>
        <p:sp>
          <p:nvSpPr>
            <p:cNvPr id="5498" name="Freeform 343"/>
            <p:cNvSpPr>
              <a:spLocks/>
            </p:cNvSpPr>
            <p:nvPr/>
          </p:nvSpPr>
          <p:spPr bwMode="auto">
            <a:xfrm>
              <a:off x="931" y="2830"/>
              <a:ext cx="32" cy="5"/>
            </a:xfrm>
            <a:custGeom>
              <a:avLst/>
              <a:gdLst>
                <a:gd name="T0" fmla="*/ 2 w 32"/>
                <a:gd name="T1" fmla="*/ 0 h 5"/>
                <a:gd name="T2" fmla="*/ 31 w 32"/>
                <a:gd name="T3" fmla="*/ 0 h 5"/>
                <a:gd name="T4" fmla="*/ 31 w 32"/>
                <a:gd name="T5" fmla="*/ 4 h 5"/>
                <a:gd name="T6" fmla="*/ 28 w 32"/>
                <a:gd name="T7" fmla="*/ 4 h 5"/>
                <a:gd name="T8" fmla="*/ 28 w 32"/>
                <a:gd name="T9" fmla="*/ 4 h 5"/>
                <a:gd name="T10" fmla="*/ 26 w 32"/>
                <a:gd name="T11" fmla="*/ 4 h 5"/>
                <a:gd name="T12" fmla="*/ 26 w 32"/>
                <a:gd name="T13" fmla="*/ 4 h 5"/>
                <a:gd name="T14" fmla="*/ 5 w 32"/>
                <a:gd name="T15" fmla="*/ 4 h 5"/>
                <a:gd name="T16" fmla="*/ 5 w 32"/>
                <a:gd name="T17" fmla="*/ 4 h 5"/>
                <a:gd name="T18" fmla="*/ 4 w 32"/>
                <a:gd name="T19" fmla="*/ 4 h 5"/>
                <a:gd name="T20" fmla="*/ 4 w 32"/>
                <a:gd name="T21" fmla="*/ 4 h 5"/>
                <a:gd name="T22" fmla="*/ 0 w 32"/>
                <a:gd name="T23" fmla="*/ 4 h 5"/>
                <a:gd name="T24" fmla="*/ 2 w 32"/>
                <a:gd name="T25" fmla="*/ 0 h 5"/>
                <a:gd name="T26" fmla="*/ 2 w 32"/>
                <a:gd name="T27" fmla="*/ 0 h 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2"/>
                <a:gd name="T43" fmla="*/ 0 h 5"/>
                <a:gd name="T44" fmla="*/ 32 w 32"/>
                <a:gd name="T45" fmla="*/ 5 h 5"/>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2" h="5">
                  <a:moveTo>
                    <a:pt x="2" y="0"/>
                  </a:moveTo>
                  <a:lnTo>
                    <a:pt x="31" y="0"/>
                  </a:lnTo>
                  <a:lnTo>
                    <a:pt x="31" y="4"/>
                  </a:lnTo>
                  <a:lnTo>
                    <a:pt x="28" y="4"/>
                  </a:lnTo>
                  <a:lnTo>
                    <a:pt x="26" y="4"/>
                  </a:lnTo>
                  <a:lnTo>
                    <a:pt x="5" y="4"/>
                  </a:lnTo>
                  <a:lnTo>
                    <a:pt x="4" y="4"/>
                  </a:lnTo>
                  <a:lnTo>
                    <a:pt x="0" y="4"/>
                  </a:lnTo>
                  <a:lnTo>
                    <a:pt x="2" y="0"/>
                  </a:lnTo>
                </a:path>
              </a:pathLst>
            </a:custGeom>
            <a:solidFill>
              <a:srgbClr val="727272"/>
            </a:solidFill>
            <a:ln w="9207">
              <a:solidFill>
                <a:srgbClr val="727272"/>
              </a:solidFill>
              <a:round/>
              <a:headEnd/>
              <a:tailEnd/>
            </a:ln>
          </p:spPr>
          <p:txBody>
            <a:bodyPr lIns="0" tIns="0" rIns="0" bIns="0"/>
            <a:lstStyle/>
            <a:p>
              <a:endParaRPr lang="en-US"/>
            </a:p>
          </p:txBody>
        </p:sp>
        <p:sp>
          <p:nvSpPr>
            <p:cNvPr id="5499" name="Freeform 344"/>
            <p:cNvSpPr>
              <a:spLocks/>
            </p:cNvSpPr>
            <p:nvPr/>
          </p:nvSpPr>
          <p:spPr bwMode="auto">
            <a:xfrm>
              <a:off x="962" y="2830"/>
              <a:ext cx="7" cy="3"/>
            </a:xfrm>
            <a:custGeom>
              <a:avLst/>
              <a:gdLst>
                <a:gd name="T0" fmla="*/ 0 w 7"/>
                <a:gd name="T1" fmla="*/ 0 h 3"/>
                <a:gd name="T2" fmla="*/ 0 w 7"/>
                <a:gd name="T3" fmla="*/ 0 h 3"/>
                <a:gd name="T4" fmla="*/ 0 w 7"/>
                <a:gd name="T5" fmla="*/ 2 h 3"/>
                <a:gd name="T6" fmla="*/ 6 w 7"/>
                <a:gd name="T7" fmla="*/ 2 h 3"/>
                <a:gd name="T8" fmla="*/ 6 w 7"/>
                <a:gd name="T9" fmla="*/ 0 h 3"/>
                <a:gd name="T10" fmla="*/ 0 w 7"/>
                <a:gd name="T11" fmla="*/ 0 h 3"/>
                <a:gd name="T12" fmla="*/ 0 w 7"/>
                <a:gd name="T13" fmla="*/ 0 h 3"/>
                <a:gd name="T14" fmla="*/ 0 60000 65536"/>
                <a:gd name="T15" fmla="*/ 0 60000 65536"/>
                <a:gd name="T16" fmla="*/ 0 60000 65536"/>
                <a:gd name="T17" fmla="*/ 0 60000 65536"/>
                <a:gd name="T18" fmla="*/ 0 60000 65536"/>
                <a:gd name="T19" fmla="*/ 0 60000 65536"/>
                <a:gd name="T20" fmla="*/ 0 60000 65536"/>
                <a:gd name="T21" fmla="*/ 0 w 7"/>
                <a:gd name="T22" fmla="*/ 0 h 3"/>
                <a:gd name="T23" fmla="*/ 7 w 7"/>
                <a:gd name="T24" fmla="*/ 3 h 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 h="3">
                  <a:moveTo>
                    <a:pt x="0" y="0"/>
                  </a:moveTo>
                  <a:lnTo>
                    <a:pt x="0" y="0"/>
                  </a:lnTo>
                  <a:lnTo>
                    <a:pt x="0" y="2"/>
                  </a:lnTo>
                  <a:lnTo>
                    <a:pt x="6" y="2"/>
                  </a:lnTo>
                  <a:lnTo>
                    <a:pt x="6" y="0"/>
                  </a:lnTo>
                  <a:lnTo>
                    <a:pt x="0" y="0"/>
                  </a:lnTo>
                </a:path>
              </a:pathLst>
            </a:custGeom>
            <a:solidFill>
              <a:srgbClr val="727272"/>
            </a:solidFill>
            <a:ln w="9207">
              <a:solidFill>
                <a:srgbClr val="727272"/>
              </a:solidFill>
              <a:round/>
              <a:headEnd/>
              <a:tailEnd/>
            </a:ln>
          </p:spPr>
          <p:txBody>
            <a:bodyPr lIns="0" tIns="0" rIns="0" bIns="0"/>
            <a:lstStyle/>
            <a:p>
              <a:endParaRPr lang="en-US"/>
            </a:p>
          </p:txBody>
        </p:sp>
        <p:sp>
          <p:nvSpPr>
            <p:cNvPr id="5500" name="Freeform 345"/>
            <p:cNvSpPr>
              <a:spLocks/>
            </p:cNvSpPr>
            <p:nvPr/>
          </p:nvSpPr>
          <p:spPr bwMode="auto">
            <a:xfrm>
              <a:off x="962" y="2832"/>
              <a:ext cx="8" cy="3"/>
            </a:xfrm>
            <a:custGeom>
              <a:avLst/>
              <a:gdLst>
                <a:gd name="T0" fmla="*/ 3 w 8"/>
                <a:gd name="T1" fmla="*/ 0 h 3"/>
                <a:gd name="T2" fmla="*/ 3 w 8"/>
                <a:gd name="T3" fmla="*/ 1 h 3"/>
                <a:gd name="T4" fmla="*/ 0 w 8"/>
                <a:gd name="T5" fmla="*/ 1 h 3"/>
                <a:gd name="T6" fmla="*/ 0 w 8"/>
                <a:gd name="T7" fmla="*/ 2 h 3"/>
                <a:gd name="T8" fmla="*/ 7 w 8"/>
                <a:gd name="T9" fmla="*/ 2 h 3"/>
                <a:gd name="T10" fmla="*/ 7 w 8"/>
                <a:gd name="T11" fmla="*/ 1 h 3"/>
                <a:gd name="T12" fmla="*/ 5 w 8"/>
                <a:gd name="T13" fmla="*/ 1 h 3"/>
                <a:gd name="T14" fmla="*/ 5 w 8"/>
                <a:gd name="T15" fmla="*/ 0 h 3"/>
                <a:gd name="T16" fmla="*/ 3 w 8"/>
                <a:gd name="T17" fmla="*/ 0 h 3"/>
                <a:gd name="T18" fmla="*/ 3 w 8"/>
                <a:gd name="T19" fmla="*/ 0 h 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8"/>
                <a:gd name="T31" fmla="*/ 0 h 3"/>
                <a:gd name="T32" fmla="*/ 8 w 8"/>
                <a:gd name="T33" fmla="*/ 3 h 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8" h="3">
                  <a:moveTo>
                    <a:pt x="3" y="0"/>
                  </a:moveTo>
                  <a:lnTo>
                    <a:pt x="3" y="1"/>
                  </a:lnTo>
                  <a:lnTo>
                    <a:pt x="0" y="1"/>
                  </a:lnTo>
                  <a:lnTo>
                    <a:pt x="0" y="2"/>
                  </a:lnTo>
                  <a:lnTo>
                    <a:pt x="7" y="2"/>
                  </a:lnTo>
                  <a:lnTo>
                    <a:pt x="7" y="1"/>
                  </a:lnTo>
                  <a:lnTo>
                    <a:pt x="5" y="1"/>
                  </a:lnTo>
                  <a:lnTo>
                    <a:pt x="5" y="0"/>
                  </a:lnTo>
                  <a:lnTo>
                    <a:pt x="3" y="0"/>
                  </a:lnTo>
                </a:path>
              </a:pathLst>
            </a:custGeom>
            <a:solidFill>
              <a:srgbClr val="727272"/>
            </a:solidFill>
            <a:ln w="9207">
              <a:solidFill>
                <a:srgbClr val="727272"/>
              </a:solidFill>
              <a:round/>
              <a:headEnd/>
              <a:tailEnd/>
            </a:ln>
          </p:spPr>
          <p:txBody>
            <a:bodyPr lIns="0" tIns="0" rIns="0" bIns="0"/>
            <a:lstStyle/>
            <a:p>
              <a:endParaRPr lang="en-US"/>
            </a:p>
          </p:txBody>
        </p:sp>
        <p:sp>
          <p:nvSpPr>
            <p:cNvPr id="5501" name="Freeform 346"/>
            <p:cNvSpPr>
              <a:spLocks/>
            </p:cNvSpPr>
            <p:nvPr/>
          </p:nvSpPr>
          <p:spPr bwMode="auto">
            <a:xfrm>
              <a:off x="969" y="2830"/>
              <a:ext cx="10" cy="5"/>
            </a:xfrm>
            <a:custGeom>
              <a:avLst/>
              <a:gdLst>
                <a:gd name="T0" fmla="*/ 0 w 10"/>
                <a:gd name="T1" fmla="*/ 0 h 5"/>
                <a:gd name="T2" fmla="*/ 2 w 10"/>
                <a:gd name="T3" fmla="*/ 4 h 5"/>
                <a:gd name="T4" fmla="*/ 9 w 10"/>
                <a:gd name="T5" fmla="*/ 4 h 5"/>
                <a:gd name="T6" fmla="*/ 7 w 10"/>
                <a:gd name="T7" fmla="*/ 0 h 5"/>
                <a:gd name="T8" fmla="*/ 0 w 10"/>
                <a:gd name="T9" fmla="*/ 0 h 5"/>
                <a:gd name="T10" fmla="*/ 0 w 10"/>
                <a:gd name="T11" fmla="*/ 0 h 5"/>
                <a:gd name="T12" fmla="*/ 0 60000 65536"/>
                <a:gd name="T13" fmla="*/ 0 60000 65536"/>
                <a:gd name="T14" fmla="*/ 0 60000 65536"/>
                <a:gd name="T15" fmla="*/ 0 60000 65536"/>
                <a:gd name="T16" fmla="*/ 0 60000 65536"/>
                <a:gd name="T17" fmla="*/ 0 60000 65536"/>
                <a:gd name="T18" fmla="*/ 0 w 10"/>
                <a:gd name="T19" fmla="*/ 0 h 5"/>
                <a:gd name="T20" fmla="*/ 10 w 10"/>
                <a:gd name="T21" fmla="*/ 5 h 5"/>
              </a:gdLst>
              <a:ahLst/>
              <a:cxnLst>
                <a:cxn ang="T12">
                  <a:pos x="T0" y="T1"/>
                </a:cxn>
                <a:cxn ang="T13">
                  <a:pos x="T2" y="T3"/>
                </a:cxn>
                <a:cxn ang="T14">
                  <a:pos x="T4" y="T5"/>
                </a:cxn>
                <a:cxn ang="T15">
                  <a:pos x="T6" y="T7"/>
                </a:cxn>
                <a:cxn ang="T16">
                  <a:pos x="T8" y="T9"/>
                </a:cxn>
                <a:cxn ang="T17">
                  <a:pos x="T10" y="T11"/>
                </a:cxn>
              </a:cxnLst>
              <a:rect l="T18" t="T19" r="T20" b="T21"/>
              <a:pathLst>
                <a:path w="10" h="5">
                  <a:moveTo>
                    <a:pt x="0" y="0"/>
                  </a:moveTo>
                  <a:lnTo>
                    <a:pt x="2" y="4"/>
                  </a:lnTo>
                  <a:lnTo>
                    <a:pt x="9" y="4"/>
                  </a:lnTo>
                  <a:lnTo>
                    <a:pt x="7" y="0"/>
                  </a:lnTo>
                  <a:lnTo>
                    <a:pt x="0" y="0"/>
                  </a:lnTo>
                </a:path>
              </a:pathLst>
            </a:custGeom>
            <a:solidFill>
              <a:srgbClr val="727272"/>
            </a:solidFill>
            <a:ln w="9207">
              <a:solidFill>
                <a:srgbClr val="727272"/>
              </a:solidFill>
              <a:round/>
              <a:headEnd/>
              <a:tailEnd/>
            </a:ln>
          </p:spPr>
          <p:txBody>
            <a:bodyPr lIns="0" tIns="0" rIns="0" bIns="0"/>
            <a:lstStyle/>
            <a:p>
              <a:endParaRPr lang="en-US"/>
            </a:p>
          </p:txBody>
        </p:sp>
        <p:sp>
          <p:nvSpPr>
            <p:cNvPr id="5502" name="AutoShape 347"/>
            <p:cNvSpPr>
              <a:spLocks noChangeArrowheads="1"/>
            </p:cNvSpPr>
            <p:nvPr/>
          </p:nvSpPr>
          <p:spPr bwMode="auto">
            <a:xfrm flipV="1">
              <a:off x="945" y="2812"/>
              <a:ext cx="17" cy="2"/>
            </a:xfrm>
            <a:prstGeom prst="roundRect">
              <a:avLst>
                <a:gd name="adj" fmla="val 15986"/>
              </a:avLst>
            </a:prstGeom>
            <a:solidFill>
              <a:srgbClr val="727272"/>
            </a:solidFill>
            <a:ln w="9207">
              <a:solidFill>
                <a:srgbClr val="727272"/>
              </a:solidFill>
              <a:round/>
              <a:headEnd/>
              <a:tailEnd/>
            </a:ln>
          </p:spPr>
          <p:txBody>
            <a:bodyPr lIns="0" tIns="0" rIns="0" bIns="0"/>
            <a:lstStyle/>
            <a:p>
              <a:endParaRPr lang="en-US" altLang="en-US"/>
            </a:p>
          </p:txBody>
        </p:sp>
        <p:sp>
          <p:nvSpPr>
            <p:cNvPr id="5503" name="AutoShape 348"/>
            <p:cNvSpPr>
              <a:spLocks noChangeArrowheads="1"/>
            </p:cNvSpPr>
            <p:nvPr/>
          </p:nvSpPr>
          <p:spPr bwMode="auto">
            <a:xfrm flipV="1">
              <a:off x="968" y="2810"/>
              <a:ext cx="3" cy="1"/>
            </a:xfrm>
            <a:prstGeom prst="roundRect">
              <a:avLst>
                <a:gd name="adj" fmla="val 0"/>
              </a:avLst>
            </a:prstGeom>
            <a:solidFill>
              <a:srgbClr val="404040"/>
            </a:solidFill>
            <a:ln w="9207">
              <a:solidFill>
                <a:srgbClr val="404040"/>
              </a:solidFill>
              <a:round/>
              <a:headEnd/>
              <a:tailEnd/>
            </a:ln>
          </p:spPr>
          <p:txBody>
            <a:bodyPr lIns="0" tIns="0" rIns="0" bIns="0"/>
            <a:lstStyle/>
            <a:p>
              <a:endParaRPr lang="en-US" altLang="en-US"/>
            </a:p>
          </p:txBody>
        </p:sp>
        <p:sp>
          <p:nvSpPr>
            <p:cNvPr id="5504" name="AutoShape 349"/>
            <p:cNvSpPr>
              <a:spLocks noChangeArrowheads="1"/>
            </p:cNvSpPr>
            <p:nvPr/>
          </p:nvSpPr>
          <p:spPr bwMode="auto">
            <a:xfrm flipV="1">
              <a:off x="941" y="2813"/>
              <a:ext cx="27" cy="2"/>
            </a:xfrm>
            <a:prstGeom prst="roundRect">
              <a:avLst>
                <a:gd name="adj" fmla="val 0"/>
              </a:avLst>
            </a:prstGeom>
            <a:solidFill>
              <a:srgbClr val="C0C0C0"/>
            </a:solidFill>
            <a:ln w="9525">
              <a:noFill/>
              <a:round/>
              <a:headEnd/>
              <a:tailEnd/>
            </a:ln>
          </p:spPr>
          <p:txBody>
            <a:bodyPr lIns="0" tIns="0" rIns="0" bIns="0"/>
            <a:lstStyle/>
            <a:p>
              <a:endParaRPr lang="en-US" altLang="en-US"/>
            </a:p>
          </p:txBody>
        </p:sp>
        <p:sp>
          <p:nvSpPr>
            <p:cNvPr id="5505" name="AutoShape 350"/>
            <p:cNvSpPr>
              <a:spLocks noChangeArrowheads="1"/>
            </p:cNvSpPr>
            <p:nvPr/>
          </p:nvSpPr>
          <p:spPr bwMode="auto">
            <a:xfrm flipV="1">
              <a:off x="941" y="2815"/>
              <a:ext cx="27" cy="1"/>
            </a:xfrm>
            <a:prstGeom prst="roundRect">
              <a:avLst>
                <a:gd name="adj" fmla="val 0"/>
              </a:avLst>
            </a:prstGeom>
            <a:solidFill>
              <a:srgbClr val="808080"/>
            </a:solidFill>
            <a:ln w="9207">
              <a:solidFill>
                <a:srgbClr val="808080"/>
              </a:solidFill>
              <a:round/>
              <a:headEnd/>
              <a:tailEnd/>
            </a:ln>
          </p:spPr>
          <p:txBody>
            <a:bodyPr lIns="0" tIns="0" rIns="0" bIns="0"/>
            <a:lstStyle/>
            <a:p>
              <a:endParaRPr lang="en-US" altLang="en-US"/>
            </a:p>
          </p:txBody>
        </p:sp>
        <p:sp>
          <p:nvSpPr>
            <p:cNvPr id="5506" name="Freeform 351"/>
            <p:cNvSpPr>
              <a:spLocks/>
            </p:cNvSpPr>
            <p:nvPr/>
          </p:nvSpPr>
          <p:spPr bwMode="auto">
            <a:xfrm>
              <a:off x="969" y="2800"/>
              <a:ext cx="162" cy="13"/>
            </a:xfrm>
            <a:custGeom>
              <a:avLst/>
              <a:gdLst>
                <a:gd name="T0" fmla="*/ 0 w 162"/>
                <a:gd name="T1" fmla="*/ 1 h 13"/>
                <a:gd name="T2" fmla="*/ 100 w 162"/>
                <a:gd name="T3" fmla="*/ 0 h 13"/>
                <a:gd name="T4" fmla="*/ 75 w 162"/>
                <a:gd name="T5" fmla="*/ 12 h 13"/>
                <a:gd name="T6" fmla="*/ 161 w 162"/>
                <a:gd name="T7" fmla="*/ 12 h 13"/>
                <a:gd name="T8" fmla="*/ 0 60000 65536"/>
                <a:gd name="T9" fmla="*/ 0 60000 65536"/>
                <a:gd name="T10" fmla="*/ 0 60000 65536"/>
                <a:gd name="T11" fmla="*/ 0 60000 65536"/>
                <a:gd name="T12" fmla="*/ 0 w 162"/>
                <a:gd name="T13" fmla="*/ 0 h 13"/>
                <a:gd name="T14" fmla="*/ 162 w 162"/>
                <a:gd name="T15" fmla="*/ 13 h 13"/>
              </a:gdLst>
              <a:ahLst/>
              <a:cxnLst>
                <a:cxn ang="T8">
                  <a:pos x="T0" y="T1"/>
                </a:cxn>
                <a:cxn ang="T9">
                  <a:pos x="T2" y="T3"/>
                </a:cxn>
                <a:cxn ang="T10">
                  <a:pos x="T4" y="T5"/>
                </a:cxn>
                <a:cxn ang="T11">
                  <a:pos x="T6" y="T7"/>
                </a:cxn>
              </a:cxnLst>
              <a:rect l="T12" t="T13" r="T14" b="T15"/>
              <a:pathLst>
                <a:path w="162" h="13">
                  <a:moveTo>
                    <a:pt x="0" y="1"/>
                  </a:moveTo>
                  <a:lnTo>
                    <a:pt x="100" y="0"/>
                  </a:lnTo>
                  <a:lnTo>
                    <a:pt x="75" y="12"/>
                  </a:lnTo>
                  <a:lnTo>
                    <a:pt x="161" y="12"/>
                  </a:lnTo>
                </a:path>
              </a:pathLst>
            </a:custGeom>
            <a:noFill/>
            <a:ln w="18970">
              <a:solidFill>
                <a:srgbClr val="BF4100"/>
              </a:solidFill>
              <a:round/>
              <a:headEnd/>
              <a:tailEnd/>
            </a:ln>
          </p:spPr>
          <p:txBody>
            <a:bodyPr lIns="0" tIns="0" rIns="0" bIns="0"/>
            <a:lstStyle/>
            <a:p>
              <a:endParaRPr lang="en-US"/>
            </a:p>
          </p:txBody>
        </p:sp>
        <p:sp>
          <p:nvSpPr>
            <p:cNvPr id="5507" name="Text Box 352"/>
            <p:cNvSpPr txBox="1">
              <a:spLocks noChangeArrowheads="1"/>
            </p:cNvSpPr>
            <p:nvPr/>
          </p:nvSpPr>
          <p:spPr bwMode="auto">
            <a:xfrm>
              <a:off x="1021" y="2814"/>
              <a:ext cx="65" cy="20"/>
            </a:xfrm>
            <a:prstGeom prst="rect">
              <a:avLst/>
            </a:prstGeom>
            <a:noFill/>
            <a:ln w="9525">
              <a:noFill/>
              <a:miter lim="800000"/>
              <a:headEnd/>
              <a:tailEnd/>
            </a:ln>
          </p:spPr>
          <p:txBody>
            <a:bodyPr lIns="0" tIns="0" rIns="0" bIns="0"/>
            <a:lstStyle/>
            <a:p>
              <a:pPr algn="ctr" defTabSz="371475">
                <a:buClr>
                  <a:srgbClr val="4000A2"/>
                </a:buClr>
                <a:buSzPct val="90000"/>
                <a:buFont typeface="Monotype Sorts" pitchFamily="2" charset="2"/>
                <a:buNone/>
              </a:pPr>
              <a:r>
                <a:rPr lang="en-US" altLang="en-US" sz="200" i="0">
                  <a:solidFill>
                    <a:srgbClr val="4000A2"/>
                  </a:solidFill>
                </a:rPr>
                <a:t>Dial In</a:t>
              </a:r>
              <a:endParaRPr lang="en-US" altLang="en-US" sz="2200" b="0" i="0">
                <a:solidFill>
                  <a:schemeClr val="tx1"/>
                </a:solidFill>
                <a:latin typeface="Times New Roman" pitchFamily="18" charset="0"/>
              </a:endParaRPr>
            </a:p>
          </p:txBody>
        </p:sp>
        <p:sp>
          <p:nvSpPr>
            <p:cNvPr id="5508" name="Freeform 353"/>
            <p:cNvSpPr>
              <a:spLocks/>
            </p:cNvSpPr>
            <p:nvPr/>
          </p:nvSpPr>
          <p:spPr bwMode="auto">
            <a:xfrm>
              <a:off x="984" y="2675"/>
              <a:ext cx="19" cy="7"/>
            </a:xfrm>
            <a:custGeom>
              <a:avLst/>
              <a:gdLst>
                <a:gd name="T0" fmla="*/ 18 w 19"/>
                <a:gd name="T1" fmla="*/ 6 h 7"/>
                <a:gd name="T2" fmla="*/ 17 w 19"/>
                <a:gd name="T3" fmla="*/ 6 h 7"/>
                <a:gd name="T4" fmla="*/ 17 w 19"/>
                <a:gd name="T5" fmla="*/ 6 h 7"/>
                <a:gd name="T6" fmla="*/ 15 w 19"/>
                <a:gd name="T7" fmla="*/ 6 h 7"/>
                <a:gd name="T8" fmla="*/ 14 w 19"/>
                <a:gd name="T9" fmla="*/ 6 h 7"/>
                <a:gd name="T10" fmla="*/ 13 w 19"/>
                <a:gd name="T11" fmla="*/ 6 h 7"/>
                <a:gd name="T12" fmla="*/ 12 w 19"/>
                <a:gd name="T13" fmla="*/ 6 h 7"/>
                <a:gd name="T14" fmla="*/ 11 w 19"/>
                <a:gd name="T15" fmla="*/ 5 h 7"/>
                <a:gd name="T16" fmla="*/ 10 w 19"/>
                <a:gd name="T17" fmla="*/ 5 h 7"/>
                <a:gd name="T18" fmla="*/ 9 w 19"/>
                <a:gd name="T19" fmla="*/ 5 h 7"/>
                <a:gd name="T20" fmla="*/ 8 w 19"/>
                <a:gd name="T21" fmla="*/ 4 h 7"/>
                <a:gd name="T22" fmla="*/ 6 w 19"/>
                <a:gd name="T23" fmla="*/ 4 h 7"/>
                <a:gd name="T24" fmla="*/ 5 w 19"/>
                <a:gd name="T25" fmla="*/ 4 h 7"/>
                <a:gd name="T26" fmla="*/ 4 w 19"/>
                <a:gd name="T27" fmla="*/ 2 h 7"/>
                <a:gd name="T28" fmla="*/ 2 w 19"/>
                <a:gd name="T29" fmla="*/ 1 h 7"/>
                <a:gd name="T30" fmla="*/ 2 w 19"/>
                <a:gd name="T31" fmla="*/ 1 h 7"/>
                <a:gd name="T32" fmla="*/ 0 w 19"/>
                <a:gd name="T33" fmla="*/ 0 h 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9"/>
                <a:gd name="T52" fmla="*/ 0 h 7"/>
                <a:gd name="T53" fmla="*/ 19 w 19"/>
                <a:gd name="T54" fmla="*/ 7 h 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9" h="7">
                  <a:moveTo>
                    <a:pt x="18" y="6"/>
                  </a:moveTo>
                  <a:lnTo>
                    <a:pt x="17" y="6"/>
                  </a:lnTo>
                  <a:lnTo>
                    <a:pt x="15" y="6"/>
                  </a:lnTo>
                  <a:lnTo>
                    <a:pt x="14" y="6"/>
                  </a:lnTo>
                  <a:lnTo>
                    <a:pt x="13" y="6"/>
                  </a:lnTo>
                  <a:lnTo>
                    <a:pt x="12" y="6"/>
                  </a:lnTo>
                  <a:lnTo>
                    <a:pt x="11" y="5"/>
                  </a:lnTo>
                  <a:lnTo>
                    <a:pt x="10" y="5"/>
                  </a:lnTo>
                  <a:lnTo>
                    <a:pt x="9" y="5"/>
                  </a:lnTo>
                  <a:lnTo>
                    <a:pt x="8" y="4"/>
                  </a:lnTo>
                  <a:lnTo>
                    <a:pt x="6" y="4"/>
                  </a:lnTo>
                  <a:lnTo>
                    <a:pt x="5" y="4"/>
                  </a:lnTo>
                  <a:lnTo>
                    <a:pt x="4" y="2"/>
                  </a:lnTo>
                  <a:lnTo>
                    <a:pt x="2" y="1"/>
                  </a:lnTo>
                  <a:lnTo>
                    <a:pt x="0" y="0"/>
                  </a:lnTo>
                </a:path>
              </a:pathLst>
            </a:custGeom>
            <a:noFill/>
            <a:ln w="9207">
              <a:solidFill>
                <a:srgbClr val="000000"/>
              </a:solidFill>
              <a:round/>
              <a:headEnd/>
              <a:tailEnd/>
            </a:ln>
          </p:spPr>
          <p:txBody>
            <a:bodyPr lIns="0" tIns="0" rIns="0" bIns="0"/>
            <a:lstStyle/>
            <a:p>
              <a:endParaRPr lang="en-US"/>
            </a:p>
          </p:txBody>
        </p:sp>
        <p:sp>
          <p:nvSpPr>
            <p:cNvPr id="5509" name="Freeform 354"/>
            <p:cNvSpPr>
              <a:spLocks/>
            </p:cNvSpPr>
            <p:nvPr/>
          </p:nvSpPr>
          <p:spPr bwMode="auto">
            <a:xfrm>
              <a:off x="988" y="2675"/>
              <a:ext cx="13" cy="7"/>
            </a:xfrm>
            <a:custGeom>
              <a:avLst/>
              <a:gdLst>
                <a:gd name="T0" fmla="*/ 12 w 13"/>
                <a:gd name="T1" fmla="*/ 5 h 7"/>
                <a:gd name="T2" fmla="*/ 9 w 13"/>
                <a:gd name="T3" fmla="*/ 6 h 7"/>
                <a:gd name="T4" fmla="*/ 8 w 13"/>
                <a:gd name="T5" fmla="*/ 4 h 7"/>
                <a:gd name="T6" fmla="*/ 5 w 13"/>
                <a:gd name="T7" fmla="*/ 5 h 7"/>
                <a:gd name="T8" fmla="*/ 5 w 13"/>
                <a:gd name="T9" fmla="*/ 1 h 7"/>
                <a:gd name="T10" fmla="*/ 0 w 13"/>
                <a:gd name="T11" fmla="*/ 2 h 7"/>
                <a:gd name="T12" fmla="*/ 0 w 13"/>
                <a:gd name="T13" fmla="*/ 0 h 7"/>
                <a:gd name="T14" fmla="*/ 0 60000 65536"/>
                <a:gd name="T15" fmla="*/ 0 60000 65536"/>
                <a:gd name="T16" fmla="*/ 0 60000 65536"/>
                <a:gd name="T17" fmla="*/ 0 60000 65536"/>
                <a:gd name="T18" fmla="*/ 0 60000 65536"/>
                <a:gd name="T19" fmla="*/ 0 60000 65536"/>
                <a:gd name="T20" fmla="*/ 0 60000 65536"/>
                <a:gd name="T21" fmla="*/ 0 w 13"/>
                <a:gd name="T22" fmla="*/ 0 h 7"/>
                <a:gd name="T23" fmla="*/ 13 w 13"/>
                <a:gd name="T24" fmla="*/ 7 h 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 h="7">
                  <a:moveTo>
                    <a:pt x="12" y="5"/>
                  </a:moveTo>
                  <a:lnTo>
                    <a:pt x="9" y="6"/>
                  </a:lnTo>
                  <a:lnTo>
                    <a:pt x="8" y="4"/>
                  </a:lnTo>
                  <a:lnTo>
                    <a:pt x="5" y="5"/>
                  </a:lnTo>
                  <a:lnTo>
                    <a:pt x="5" y="1"/>
                  </a:lnTo>
                  <a:lnTo>
                    <a:pt x="0" y="2"/>
                  </a:lnTo>
                  <a:lnTo>
                    <a:pt x="0" y="0"/>
                  </a:lnTo>
                </a:path>
              </a:pathLst>
            </a:custGeom>
            <a:noFill/>
            <a:ln w="9207">
              <a:solidFill>
                <a:srgbClr val="000000"/>
              </a:solidFill>
              <a:round/>
              <a:headEnd/>
              <a:tailEnd/>
            </a:ln>
          </p:spPr>
          <p:txBody>
            <a:bodyPr lIns="0" tIns="0" rIns="0" bIns="0"/>
            <a:lstStyle/>
            <a:p>
              <a:endParaRPr lang="en-US"/>
            </a:p>
          </p:txBody>
        </p:sp>
        <p:sp>
          <p:nvSpPr>
            <p:cNvPr id="5510" name="Freeform 355"/>
            <p:cNvSpPr>
              <a:spLocks/>
            </p:cNvSpPr>
            <p:nvPr/>
          </p:nvSpPr>
          <p:spPr bwMode="auto">
            <a:xfrm>
              <a:off x="997" y="2679"/>
              <a:ext cx="2" cy="3"/>
            </a:xfrm>
            <a:custGeom>
              <a:avLst/>
              <a:gdLst>
                <a:gd name="T0" fmla="*/ 1 w 2"/>
                <a:gd name="T1" fmla="*/ 1 h 3"/>
                <a:gd name="T2" fmla="*/ 0 w 2"/>
                <a:gd name="T3" fmla="*/ 2 h 3"/>
                <a:gd name="T4" fmla="*/ 1 w 2"/>
                <a:gd name="T5" fmla="*/ 0 h 3"/>
                <a:gd name="T6" fmla="*/ 0 60000 65536"/>
                <a:gd name="T7" fmla="*/ 0 60000 65536"/>
                <a:gd name="T8" fmla="*/ 0 60000 65536"/>
                <a:gd name="T9" fmla="*/ 0 w 2"/>
                <a:gd name="T10" fmla="*/ 0 h 3"/>
                <a:gd name="T11" fmla="*/ 2 w 2"/>
                <a:gd name="T12" fmla="*/ 3 h 3"/>
              </a:gdLst>
              <a:ahLst/>
              <a:cxnLst>
                <a:cxn ang="T6">
                  <a:pos x="T0" y="T1"/>
                </a:cxn>
                <a:cxn ang="T7">
                  <a:pos x="T2" y="T3"/>
                </a:cxn>
                <a:cxn ang="T8">
                  <a:pos x="T4" y="T5"/>
                </a:cxn>
              </a:cxnLst>
              <a:rect l="T9" t="T10" r="T11" b="T12"/>
              <a:pathLst>
                <a:path w="2" h="3">
                  <a:moveTo>
                    <a:pt x="1" y="1"/>
                  </a:moveTo>
                  <a:lnTo>
                    <a:pt x="0" y="2"/>
                  </a:lnTo>
                  <a:lnTo>
                    <a:pt x="1" y="0"/>
                  </a:lnTo>
                </a:path>
              </a:pathLst>
            </a:custGeom>
            <a:noFill/>
            <a:ln w="9207">
              <a:solidFill>
                <a:srgbClr val="000000"/>
              </a:solidFill>
              <a:round/>
              <a:headEnd/>
              <a:tailEnd/>
            </a:ln>
          </p:spPr>
          <p:txBody>
            <a:bodyPr lIns="0" tIns="0" rIns="0" bIns="0"/>
            <a:lstStyle/>
            <a:p>
              <a:endParaRPr lang="en-US"/>
            </a:p>
          </p:txBody>
        </p:sp>
        <p:sp>
          <p:nvSpPr>
            <p:cNvPr id="5511" name="Freeform 356"/>
            <p:cNvSpPr>
              <a:spLocks/>
            </p:cNvSpPr>
            <p:nvPr/>
          </p:nvSpPr>
          <p:spPr bwMode="auto">
            <a:xfrm>
              <a:off x="995" y="2679"/>
              <a:ext cx="2" cy="3"/>
            </a:xfrm>
            <a:custGeom>
              <a:avLst/>
              <a:gdLst>
                <a:gd name="T0" fmla="*/ 1 w 2"/>
                <a:gd name="T1" fmla="*/ 2 h 3"/>
                <a:gd name="T2" fmla="*/ 1 w 2"/>
                <a:gd name="T3" fmla="*/ 0 h 3"/>
                <a:gd name="T4" fmla="*/ 0 w 2"/>
                <a:gd name="T5" fmla="*/ 1 h 3"/>
                <a:gd name="T6" fmla="*/ 0 60000 65536"/>
                <a:gd name="T7" fmla="*/ 0 60000 65536"/>
                <a:gd name="T8" fmla="*/ 0 60000 65536"/>
                <a:gd name="T9" fmla="*/ 0 w 2"/>
                <a:gd name="T10" fmla="*/ 0 h 3"/>
                <a:gd name="T11" fmla="*/ 2 w 2"/>
                <a:gd name="T12" fmla="*/ 3 h 3"/>
              </a:gdLst>
              <a:ahLst/>
              <a:cxnLst>
                <a:cxn ang="T6">
                  <a:pos x="T0" y="T1"/>
                </a:cxn>
                <a:cxn ang="T7">
                  <a:pos x="T2" y="T3"/>
                </a:cxn>
                <a:cxn ang="T8">
                  <a:pos x="T4" y="T5"/>
                </a:cxn>
              </a:cxnLst>
              <a:rect l="T9" t="T10" r="T11" b="T12"/>
              <a:pathLst>
                <a:path w="2" h="3">
                  <a:moveTo>
                    <a:pt x="1" y="2"/>
                  </a:moveTo>
                  <a:lnTo>
                    <a:pt x="1" y="0"/>
                  </a:lnTo>
                  <a:lnTo>
                    <a:pt x="0" y="1"/>
                  </a:lnTo>
                </a:path>
              </a:pathLst>
            </a:custGeom>
            <a:noFill/>
            <a:ln w="9207">
              <a:solidFill>
                <a:srgbClr val="000000"/>
              </a:solidFill>
              <a:round/>
              <a:headEnd/>
              <a:tailEnd/>
            </a:ln>
          </p:spPr>
          <p:txBody>
            <a:bodyPr lIns="0" tIns="0" rIns="0" bIns="0"/>
            <a:lstStyle/>
            <a:p>
              <a:endParaRPr lang="en-US"/>
            </a:p>
          </p:txBody>
        </p:sp>
        <p:sp>
          <p:nvSpPr>
            <p:cNvPr id="5512" name="Freeform 357"/>
            <p:cNvSpPr>
              <a:spLocks/>
            </p:cNvSpPr>
            <p:nvPr/>
          </p:nvSpPr>
          <p:spPr bwMode="auto">
            <a:xfrm>
              <a:off x="993" y="2676"/>
              <a:ext cx="4" cy="5"/>
            </a:xfrm>
            <a:custGeom>
              <a:avLst/>
              <a:gdLst>
                <a:gd name="T0" fmla="*/ 3 w 4"/>
                <a:gd name="T1" fmla="*/ 1 h 5"/>
                <a:gd name="T2" fmla="*/ 0 w 4"/>
                <a:gd name="T3" fmla="*/ 4 h 5"/>
                <a:gd name="T4" fmla="*/ 1 w 4"/>
                <a:gd name="T5" fmla="*/ 0 h 5"/>
                <a:gd name="T6" fmla="*/ 0 60000 65536"/>
                <a:gd name="T7" fmla="*/ 0 60000 65536"/>
                <a:gd name="T8" fmla="*/ 0 60000 65536"/>
                <a:gd name="T9" fmla="*/ 0 w 4"/>
                <a:gd name="T10" fmla="*/ 0 h 5"/>
                <a:gd name="T11" fmla="*/ 4 w 4"/>
                <a:gd name="T12" fmla="*/ 5 h 5"/>
              </a:gdLst>
              <a:ahLst/>
              <a:cxnLst>
                <a:cxn ang="T6">
                  <a:pos x="T0" y="T1"/>
                </a:cxn>
                <a:cxn ang="T7">
                  <a:pos x="T2" y="T3"/>
                </a:cxn>
                <a:cxn ang="T8">
                  <a:pos x="T4" y="T5"/>
                </a:cxn>
              </a:cxnLst>
              <a:rect l="T9" t="T10" r="T11" b="T12"/>
              <a:pathLst>
                <a:path w="4" h="5">
                  <a:moveTo>
                    <a:pt x="3" y="1"/>
                  </a:moveTo>
                  <a:lnTo>
                    <a:pt x="0" y="4"/>
                  </a:lnTo>
                  <a:lnTo>
                    <a:pt x="1" y="0"/>
                  </a:lnTo>
                </a:path>
              </a:pathLst>
            </a:custGeom>
            <a:noFill/>
            <a:ln w="9207">
              <a:solidFill>
                <a:srgbClr val="000000"/>
              </a:solidFill>
              <a:round/>
              <a:headEnd/>
              <a:tailEnd/>
            </a:ln>
          </p:spPr>
          <p:txBody>
            <a:bodyPr lIns="0" tIns="0" rIns="0" bIns="0"/>
            <a:lstStyle/>
            <a:p>
              <a:endParaRPr lang="en-US"/>
            </a:p>
          </p:txBody>
        </p:sp>
        <p:sp>
          <p:nvSpPr>
            <p:cNvPr id="5513" name="Freeform 358"/>
            <p:cNvSpPr>
              <a:spLocks/>
            </p:cNvSpPr>
            <p:nvPr/>
          </p:nvSpPr>
          <p:spPr bwMode="auto">
            <a:xfrm>
              <a:off x="990" y="2676"/>
              <a:ext cx="4" cy="4"/>
            </a:xfrm>
            <a:custGeom>
              <a:avLst/>
              <a:gdLst>
                <a:gd name="T0" fmla="*/ 2 w 4"/>
                <a:gd name="T1" fmla="*/ 3 h 4"/>
                <a:gd name="T2" fmla="*/ 3 w 4"/>
                <a:gd name="T3" fmla="*/ 0 h 4"/>
                <a:gd name="T4" fmla="*/ 0 w 4"/>
                <a:gd name="T5" fmla="*/ 3 h 4"/>
                <a:gd name="T6" fmla="*/ 0 60000 65536"/>
                <a:gd name="T7" fmla="*/ 0 60000 65536"/>
                <a:gd name="T8" fmla="*/ 0 60000 65536"/>
                <a:gd name="T9" fmla="*/ 0 w 4"/>
                <a:gd name="T10" fmla="*/ 0 h 4"/>
                <a:gd name="T11" fmla="*/ 4 w 4"/>
                <a:gd name="T12" fmla="*/ 4 h 4"/>
              </a:gdLst>
              <a:ahLst/>
              <a:cxnLst>
                <a:cxn ang="T6">
                  <a:pos x="T0" y="T1"/>
                </a:cxn>
                <a:cxn ang="T7">
                  <a:pos x="T2" y="T3"/>
                </a:cxn>
                <a:cxn ang="T8">
                  <a:pos x="T4" y="T5"/>
                </a:cxn>
              </a:cxnLst>
              <a:rect l="T9" t="T10" r="T11" b="T12"/>
              <a:pathLst>
                <a:path w="4" h="4">
                  <a:moveTo>
                    <a:pt x="2" y="3"/>
                  </a:moveTo>
                  <a:lnTo>
                    <a:pt x="3" y="0"/>
                  </a:lnTo>
                  <a:lnTo>
                    <a:pt x="0" y="3"/>
                  </a:lnTo>
                </a:path>
              </a:pathLst>
            </a:custGeom>
            <a:noFill/>
            <a:ln w="9207">
              <a:solidFill>
                <a:srgbClr val="000000"/>
              </a:solidFill>
              <a:round/>
              <a:headEnd/>
              <a:tailEnd/>
            </a:ln>
          </p:spPr>
          <p:txBody>
            <a:bodyPr lIns="0" tIns="0" rIns="0" bIns="0"/>
            <a:lstStyle/>
            <a:p>
              <a:endParaRPr lang="en-US"/>
            </a:p>
          </p:txBody>
        </p:sp>
        <p:sp>
          <p:nvSpPr>
            <p:cNvPr id="5514" name="Freeform 359"/>
            <p:cNvSpPr>
              <a:spLocks/>
            </p:cNvSpPr>
            <p:nvPr/>
          </p:nvSpPr>
          <p:spPr bwMode="auto">
            <a:xfrm>
              <a:off x="991" y="2677"/>
              <a:ext cx="9" cy="5"/>
            </a:xfrm>
            <a:custGeom>
              <a:avLst/>
              <a:gdLst>
                <a:gd name="T0" fmla="*/ 8 w 9"/>
                <a:gd name="T1" fmla="*/ 4 h 5"/>
                <a:gd name="T2" fmla="*/ 6 w 9"/>
                <a:gd name="T3" fmla="*/ 3 h 5"/>
                <a:gd name="T4" fmla="*/ 5 w 9"/>
                <a:gd name="T5" fmla="*/ 3 h 5"/>
                <a:gd name="T6" fmla="*/ 3 w 9"/>
                <a:gd name="T7" fmla="*/ 2 h 5"/>
                <a:gd name="T8" fmla="*/ 0 w 9"/>
                <a:gd name="T9" fmla="*/ 0 h 5"/>
                <a:gd name="T10" fmla="*/ 0 60000 65536"/>
                <a:gd name="T11" fmla="*/ 0 60000 65536"/>
                <a:gd name="T12" fmla="*/ 0 60000 65536"/>
                <a:gd name="T13" fmla="*/ 0 60000 65536"/>
                <a:gd name="T14" fmla="*/ 0 60000 65536"/>
                <a:gd name="T15" fmla="*/ 0 w 9"/>
                <a:gd name="T16" fmla="*/ 0 h 5"/>
                <a:gd name="T17" fmla="*/ 9 w 9"/>
                <a:gd name="T18" fmla="*/ 5 h 5"/>
              </a:gdLst>
              <a:ahLst/>
              <a:cxnLst>
                <a:cxn ang="T10">
                  <a:pos x="T0" y="T1"/>
                </a:cxn>
                <a:cxn ang="T11">
                  <a:pos x="T2" y="T3"/>
                </a:cxn>
                <a:cxn ang="T12">
                  <a:pos x="T4" y="T5"/>
                </a:cxn>
                <a:cxn ang="T13">
                  <a:pos x="T6" y="T7"/>
                </a:cxn>
                <a:cxn ang="T14">
                  <a:pos x="T8" y="T9"/>
                </a:cxn>
              </a:cxnLst>
              <a:rect l="T15" t="T16" r="T17" b="T18"/>
              <a:pathLst>
                <a:path w="9" h="5">
                  <a:moveTo>
                    <a:pt x="8" y="4"/>
                  </a:moveTo>
                  <a:lnTo>
                    <a:pt x="6" y="3"/>
                  </a:lnTo>
                  <a:lnTo>
                    <a:pt x="5" y="3"/>
                  </a:lnTo>
                  <a:lnTo>
                    <a:pt x="3" y="2"/>
                  </a:lnTo>
                  <a:lnTo>
                    <a:pt x="0" y="0"/>
                  </a:lnTo>
                </a:path>
              </a:pathLst>
            </a:custGeom>
            <a:noFill/>
            <a:ln w="9207">
              <a:solidFill>
                <a:srgbClr val="000000"/>
              </a:solidFill>
              <a:round/>
              <a:headEnd/>
              <a:tailEnd/>
            </a:ln>
          </p:spPr>
          <p:txBody>
            <a:bodyPr lIns="0" tIns="0" rIns="0" bIns="0"/>
            <a:lstStyle/>
            <a:p>
              <a:endParaRPr lang="en-US"/>
            </a:p>
          </p:txBody>
        </p:sp>
        <p:sp>
          <p:nvSpPr>
            <p:cNvPr id="5515" name="Freeform 360"/>
            <p:cNvSpPr>
              <a:spLocks/>
            </p:cNvSpPr>
            <p:nvPr/>
          </p:nvSpPr>
          <p:spPr bwMode="auto">
            <a:xfrm>
              <a:off x="991" y="2675"/>
              <a:ext cx="3" cy="6"/>
            </a:xfrm>
            <a:custGeom>
              <a:avLst/>
              <a:gdLst>
                <a:gd name="T0" fmla="*/ 0 w 3"/>
                <a:gd name="T1" fmla="*/ 0 h 6"/>
                <a:gd name="T2" fmla="*/ 0 w 3"/>
                <a:gd name="T3" fmla="*/ 2 h 6"/>
                <a:gd name="T4" fmla="*/ 2 w 3"/>
                <a:gd name="T5" fmla="*/ 5 h 6"/>
                <a:gd name="T6" fmla="*/ 0 60000 65536"/>
                <a:gd name="T7" fmla="*/ 0 60000 65536"/>
                <a:gd name="T8" fmla="*/ 0 60000 65536"/>
                <a:gd name="T9" fmla="*/ 0 w 3"/>
                <a:gd name="T10" fmla="*/ 0 h 6"/>
                <a:gd name="T11" fmla="*/ 3 w 3"/>
                <a:gd name="T12" fmla="*/ 6 h 6"/>
              </a:gdLst>
              <a:ahLst/>
              <a:cxnLst>
                <a:cxn ang="T6">
                  <a:pos x="T0" y="T1"/>
                </a:cxn>
                <a:cxn ang="T7">
                  <a:pos x="T2" y="T3"/>
                </a:cxn>
                <a:cxn ang="T8">
                  <a:pos x="T4" y="T5"/>
                </a:cxn>
              </a:cxnLst>
              <a:rect l="T9" t="T10" r="T11" b="T12"/>
              <a:pathLst>
                <a:path w="3" h="6">
                  <a:moveTo>
                    <a:pt x="0" y="0"/>
                  </a:moveTo>
                  <a:lnTo>
                    <a:pt x="0" y="2"/>
                  </a:lnTo>
                  <a:lnTo>
                    <a:pt x="2" y="5"/>
                  </a:lnTo>
                </a:path>
              </a:pathLst>
            </a:custGeom>
            <a:noFill/>
            <a:ln w="9207">
              <a:solidFill>
                <a:srgbClr val="000000"/>
              </a:solidFill>
              <a:round/>
              <a:headEnd/>
              <a:tailEnd/>
            </a:ln>
          </p:spPr>
          <p:txBody>
            <a:bodyPr lIns="0" tIns="0" rIns="0" bIns="0"/>
            <a:lstStyle/>
            <a:p>
              <a:endParaRPr lang="en-US"/>
            </a:p>
          </p:txBody>
        </p:sp>
        <p:sp>
          <p:nvSpPr>
            <p:cNvPr id="5516" name="Freeform 361"/>
            <p:cNvSpPr>
              <a:spLocks/>
            </p:cNvSpPr>
            <p:nvPr/>
          </p:nvSpPr>
          <p:spPr bwMode="auto">
            <a:xfrm>
              <a:off x="988" y="2675"/>
              <a:ext cx="5" cy="3"/>
            </a:xfrm>
            <a:custGeom>
              <a:avLst/>
              <a:gdLst>
                <a:gd name="T0" fmla="*/ 4 w 5"/>
                <a:gd name="T1" fmla="*/ 0 h 3"/>
                <a:gd name="T2" fmla="*/ 0 w 5"/>
                <a:gd name="T3" fmla="*/ 2 h 3"/>
                <a:gd name="T4" fmla="*/ 3 w 5"/>
                <a:gd name="T5" fmla="*/ 2 h 3"/>
                <a:gd name="T6" fmla="*/ 0 60000 65536"/>
                <a:gd name="T7" fmla="*/ 0 60000 65536"/>
                <a:gd name="T8" fmla="*/ 0 60000 65536"/>
                <a:gd name="T9" fmla="*/ 0 w 5"/>
                <a:gd name="T10" fmla="*/ 0 h 3"/>
                <a:gd name="T11" fmla="*/ 5 w 5"/>
                <a:gd name="T12" fmla="*/ 3 h 3"/>
              </a:gdLst>
              <a:ahLst/>
              <a:cxnLst>
                <a:cxn ang="T6">
                  <a:pos x="T0" y="T1"/>
                </a:cxn>
                <a:cxn ang="T7">
                  <a:pos x="T2" y="T3"/>
                </a:cxn>
                <a:cxn ang="T8">
                  <a:pos x="T4" y="T5"/>
                </a:cxn>
              </a:cxnLst>
              <a:rect l="T9" t="T10" r="T11" b="T12"/>
              <a:pathLst>
                <a:path w="5" h="3">
                  <a:moveTo>
                    <a:pt x="4" y="0"/>
                  </a:moveTo>
                  <a:lnTo>
                    <a:pt x="0" y="2"/>
                  </a:lnTo>
                  <a:lnTo>
                    <a:pt x="3" y="2"/>
                  </a:lnTo>
                </a:path>
              </a:pathLst>
            </a:custGeom>
            <a:noFill/>
            <a:ln w="9207">
              <a:solidFill>
                <a:srgbClr val="000000"/>
              </a:solidFill>
              <a:round/>
              <a:headEnd/>
              <a:tailEnd/>
            </a:ln>
          </p:spPr>
          <p:txBody>
            <a:bodyPr lIns="0" tIns="0" rIns="0" bIns="0"/>
            <a:lstStyle/>
            <a:p>
              <a:endParaRPr lang="en-US"/>
            </a:p>
          </p:txBody>
        </p:sp>
        <p:sp>
          <p:nvSpPr>
            <p:cNvPr id="5517" name="Freeform 362"/>
            <p:cNvSpPr>
              <a:spLocks/>
            </p:cNvSpPr>
            <p:nvPr/>
          </p:nvSpPr>
          <p:spPr bwMode="auto">
            <a:xfrm>
              <a:off x="988" y="2676"/>
              <a:ext cx="9" cy="5"/>
            </a:xfrm>
            <a:custGeom>
              <a:avLst/>
              <a:gdLst>
                <a:gd name="T0" fmla="*/ 8 w 9"/>
                <a:gd name="T1" fmla="*/ 4 h 5"/>
                <a:gd name="T2" fmla="*/ 8 w 9"/>
                <a:gd name="T3" fmla="*/ 1 h 5"/>
                <a:gd name="T4" fmla="*/ 6 w 9"/>
                <a:gd name="T5" fmla="*/ 3 h 5"/>
                <a:gd name="T6" fmla="*/ 3 w 9"/>
                <a:gd name="T7" fmla="*/ 0 h 5"/>
                <a:gd name="T8" fmla="*/ 0 w 9"/>
                <a:gd name="T9" fmla="*/ 0 h 5"/>
                <a:gd name="T10" fmla="*/ 0 60000 65536"/>
                <a:gd name="T11" fmla="*/ 0 60000 65536"/>
                <a:gd name="T12" fmla="*/ 0 60000 65536"/>
                <a:gd name="T13" fmla="*/ 0 60000 65536"/>
                <a:gd name="T14" fmla="*/ 0 60000 65536"/>
                <a:gd name="T15" fmla="*/ 0 w 9"/>
                <a:gd name="T16" fmla="*/ 0 h 5"/>
                <a:gd name="T17" fmla="*/ 9 w 9"/>
                <a:gd name="T18" fmla="*/ 5 h 5"/>
              </a:gdLst>
              <a:ahLst/>
              <a:cxnLst>
                <a:cxn ang="T10">
                  <a:pos x="T0" y="T1"/>
                </a:cxn>
                <a:cxn ang="T11">
                  <a:pos x="T2" y="T3"/>
                </a:cxn>
                <a:cxn ang="T12">
                  <a:pos x="T4" y="T5"/>
                </a:cxn>
                <a:cxn ang="T13">
                  <a:pos x="T6" y="T7"/>
                </a:cxn>
                <a:cxn ang="T14">
                  <a:pos x="T8" y="T9"/>
                </a:cxn>
              </a:cxnLst>
              <a:rect l="T15" t="T16" r="T17" b="T18"/>
              <a:pathLst>
                <a:path w="9" h="5">
                  <a:moveTo>
                    <a:pt x="8" y="4"/>
                  </a:moveTo>
                  <a:lnTo>
                    <a:pt x="8" y="1"/>
                  </a:lnTo>
                  <a:lnTo>
                    <a:pt x="6" y="3"/>
                  </a:lnTo>
                  <a:lnTo>
                    <a:pt x="3" y="0"/>
                  </a:lnTo>
                  <a:lnTo>
                    <a:pt x="0" y="0"/>
                  </a:lnTo>
                </a:path>
              </a:pathLst>
            </a:custGeom>
            <a:noFill/>
            <a:ln w="9207">
              <a:solidFill>
                <a:srgbClr val="000000"/>
              </a:solidFill>
              <a:round/>
              <a:headEnd/>
              <a:tailEnd/>
            </a:ln>
          </p:spPr>
          <p:txBody>
            <a:bodyPr lIns="0" tIns="0" rIns="0" bIns="0"/>
            <a:lstStyle/>
            <a:p>
              <a:endParaRPr lang="en-US"/>
            </a:p>
          </p:txBody>
        </p:sp>
        <p:sp>
          <p:nvSpPr>
            <p:cNvPr id="5518" name="Freeform 363"/>
            <p:cNvSpPr>
              <a:spLocks/>
            </p:cNvSpPr>
            <p:nvPr/>
          </p:nvSpPr>
          <p:spPr bwMode="auto">
            <a:xfrm>
              <a:off x="990" y="2679"/>
              <a:ext cx="12" cy="2"/>
            </a:xfrm>
            <a:custGeom>
              <a:avLst/>
              <a:gdLst>
                <a:gd name="T0" fmla="*/ 0 w 12"/>
                <a:gd name="T1" fmla="*/ 0 h 2"/>
                <a:gd name="T2" fmla="*/ 4 w 12"/>
                <a:gd name="T3" fmla="*/ 0 h 2"/>
                <a:gd name="T4" fmla="*/ 5 w 12"/>
                <a:gd name="T5" fmla="*/ 1 h 2"/>
                <a:gd name="T6" fmla="*/ 7 w 12"/>
                <a:gd name="T7" fmla="*/ 1 h 2"/>
                <a:gd name="T8" fmla="*/ 11 w 12"/>
                <a:gd name="T9" fmla="*/ 1 h 2"/>
                <a:gd name="T10" fmla="*/ 0 60000 65536"/>
                <a:gd name="T11" fmla="*/ 0 60000 65536"/>
                <a:gd name="T12" fmla="*/ 0 60000 65536"/>
                <a:gd name="T13" fmla="*/ 0 60000 65536"/>
                <a:gd name="T14" fmla="*/ 0 60000 65536"/>
                <a:gd name="T15" fmla="*/ 0 w 12"/>
                <a:gd name="T16" fmla="*/ 0 h 2"/>
                <a:gd name="T17" fmla="*/ 12 w 12"/>
                <a:gd name="T18" fmla="*/ 2 h 2"/>
              </a:gdLst>
              <a:ahLst/>
              <a:cxnLst>
                <a:cxn ang="T10">
                  <a:pos x="T0" y="T1"/>
                </a:cxn>
                <a:cxn ang="T11">
                  <a:pos x="T2" y="T3"/>
                </a:cxn>
                <a:cxn ang="T12">
                  <a:pos x="T4" y="T5"/>
                </a:cxn>
                <a:cxn ang="T13">
                  <a:pos x="T6" y="T7"/>
                </a:cxn>
                <a:cxn ang="T14">
                  <a:pos x="T8" y="T9"/>
                </a:cxn>
              </a:cxnLst>
              <a:rect l="T15" t="T16" r="T17" b="T18"/>
              <a:pathLst>
                <a:path w="12" h="2">
                  <a:moveTo>
                    <a:pt x="0" y="0"/>
                  </a:moveTo>
                  <a:lnTo>
                    <a:pt x="4" y="0"/>
                  </a:lnTo>
                  <a:lnTo>
                    <a:pt x="5" y="1"/>
                  </a:lnTo>
                  <a:lnTo>
                    <a:pt x="7" y="1"/>
                  </a:lnTo>
                  <a:lnTo>
                    <a:pt x="11" y="1"/>
                  </a:lnTo>
                </a:path>
              </a:pathLst>
            </a:custGeom>
            <a:noFill/>
            <a:ln w="9207">
              <a:solidFill>
                <a:srgbClr val="000000"/>
              </a:solidFill>
              <a:round/>
              <a:headEnd/>
              <a:tailEnd/>
            </a:ln>
          </p:spPr>
          <p:txBody>
            <a:bodyPr lIns="0" tIns="0" rIns="0" bIns="0"/>
            <a:lstStyle/>
            <a:p>
              <a:endParaRPr lang="en-US"/>
            </a:p>
          </p:txBody>
        </p:sp>
        <p:sp>
          <p:nvSpPr>
            <p:cNvPr id="5519" name="Freeform 364"/>
            <p:cNvSpPr>
              <a:spLocks/>
            </p:cNvSpPr>
            <p:nvPr/>
          </p:nvSpPr>
          <p:spPr bwMode="auto">
            <a:xfrm>
              <a:off x="990" y="2679"/>
              <a:ext cx="12" cy="2"/>
            </a:xfrm>
            <a:custGeom>
              <a:avLst/>
              <a:gdLst>
                <a:gd name="T0" fmla="*/ 0 w 12"/>
                <a:gd name="T1" fmla="*/ 0 h 2"/>
                <a:gd name="T2" fmla="*/ 4 w 12"/>
                <a:gd name="T3" fmla="*/ 0 h 2"/>
                <a:gd name="T4" fmla="*/ 5 w 12"/>
                <a:gd name="T5" fmla="*/ 1 h 2"/>
                <a:gd name="T6" fmla="*/ 7 w 12"/>
                <a:gd name="T7" fmla="*/ 1 h 2"/>
                <a:gd name="T8" fmla="*/ 11 w 12"/>
                <a:gd name="T9" fmla="*/ 1 h 2"/>
                <a:gd name="T10" fmla="*/ 0 60000 65536"/>
                <a:gd name="T11" fmla="*/ 0 60000 65536"/>
                <a:gd name="T12" fmla="*/ 0 60000 65536"/>
                <a:gd name="T13" fmla="*/ 0 60000 65536"/>
                <a:gd name="T14" fmla="*/ 0 60000 65536"/>
                <a:gd name="T15" fmla="*/ 0 w 12"/>
                <a:gd name="T16" fmla="*/ 0 h 2"/>
                <a:gd name="T17" fmla="*/ 12 w 12"/>
                <a:gd name="T18" fmla="*/ 2 h 2"/>
              </a:gdLst>
              <a:ahLst/>
              <a:cxnLst>
                <a:cxn ang="T10">
                  <a:pos x="T0" y="T1"/>
                </a:cxn>
                <a:cxn ang="T11">
                  <a:pos x="T2" y="T3"/>
                </a:cxn>
                <a:cxn ang="T12">
                  <a:pos x="T4" y="T5"/>
                </a:cxn>
                <a:cxn ang="T13">
                  <a:pos x="T6" y="T7"/>
                </a:cxn>
                <a:cxn ang="T14">
                  <a:pos x="T8" y="T9"/>
                </a:cxn>
              </a:cxnLst>
              <a:rect l="T15" t="T16" r="T17" b="T18"/>
              <a:pathLst>
                <a:path w="12" h="2">
                  <a:moveTo>
                    <a:pt x="0" y="0"/>
                  </a:moveTo>
                  <a:lnTo>
                    <a:pt x="4" y="0"/>
                  </a:lnTo>
                  <a:lnTo>
                    <a:pt x="5" y="1"/>
                  </a:lnTo>
                  <a:lnTo>
                    <a:pt x="7" y="1"/>
                  </a:lnTo>
                  <a:lnTo>
                    <a:pt x="11" y="1"/>
                  </a:lnTo>
                </a:path>
              </a:pathLst>
            </a:custGeom>
            <a:noFill/>
            <a:ln w="9207">
              <a:solidFill>
                <a:srgbClr val="000000"/>
              </a:solidFill>
              <a:round/>
              <a:headEnd/>
              <a:tailEnd/>
            </a:ln>
          </p:spPr>
          <p:txBody>
            <a:bodyPr lIns="0" tIns="0" rIns="0" bIns="0"/>
            <a:lstStyle/>
            <a:p>
              <a:endParaRPr lang="en-US"/>
            </a:p>
          </p:txBody>
        </p:sp>
        <p:sp>
          <p:nvSpPr>
            <p:cNvPr id="5520" name="Freeform 365"/>
            <p:cNvSpPr>
              <a:spLocks/>
            </p:cNvSpPr>
            <p:nvPr/>
          </p:nvSpPr>
          <p:spPr bwMode="auto">
            <a:xfrm>
              <a:off x="986" y="2676"/>
              <a:ext cx="5" cy="4"/>
            </a:xfrm>
            <a:custGeom>
              <a:avLst/>
              <a:gdLst>
                <a:gd name="T0" fmla="*/ 4 w 5"/>
                <a:gd name="T1" fmla="*/ 3 h 4"/>
                <a:gd name="T2" fmla="*/ 4 w 5"/>
                <a:gd name="T3" fmla="*/ 3 h 4"/>
                <a:gd name="T4" fmla="*/ 4 w 5"/>
                <a:gd name="T5" fmla="*/ 0 h 4"/>
                <a:gd name="T6" fmla="*/ 0 w 5"/>
                <a:gd name="T7" fmla="*/ 0 h 4"/>
                <a:gd name="T8" fmla="*/ 0 60000 65536"/>
                <a:gd name="T9" fmla="*/ 0 60000 65536"/>
                <a:gd name="T10" fmla="*/ 0 60000 65536"/>
                <a:gd name="T11" fmla="*/ 0 60000 65536"/>
                <a:gd name="T12" fmla="*/ 0 w 5"/>
                <a:gd name="T13" fmla="*/ 0 h 4"/>
                <a:gd name="T14" fmla="*/ 5 w 5"/>
                <a:gd name="T15" fmla="*/ 4 h 4"/>
              </a:gdLst>
              <a:ahLst/>
              <a:cxnLst>
                <a:cxn ang="T8">
                  <a:pos x="T0" y="T1"/>
                </a:cxn>
                <a:cxn ang="T9">
                  <a:pos x="T2" y="T3"/>
                </a:cxn>
                <a:cxn ang="T10">
                  <a:pos x="T4" y="T5"/>
                </a:cxn>
                <a:cxn ang="T11">
                  <a:pos x="T6" y="T7"/>
                </a:cxn>
              </a:cxnLst>
              <a:rect l="T12" t="T13" r="T14" b="T15"/>
              <a:pathLst>
                <a:path w="5" h="4">
                  <a:moveTo>
                    <a:pt x="4" y="3"/>
                  </a:moveTo>
                  <a:lnTo>
                    <a:pt x="4" y="3"/>
                  </a:lnTo>
                  <a:lnTo>
                    <a:pt x="4" y="0"/>
                  </a:lnTo>
                  <a:lnTo>
                    <a:pt x="0" y="0"/>
                  </a:lnTo>
                </a:path>
              </a:pathLst>
            </a:custGeom>
            <a:noFill/>
            <a:ln w="9207">
              <a:solidFill>
                <a:srgbClr val="000000"/>
              </a:solidFill>
              <a:round/>
              <a:headEnd/>
              <a:tailEnd/>
            </a:ln>
          </p:spPr>
          <p:txBody>
            <a:bodyPr lIns="0" tIns="0" rIns="0" bIns="0"/>
            <a:lstStyle/>
            <a:p>
              <a:endParaRPr lang="en-US"/>
            </a:p>
          </p:txBody>
        </p:sp>
        <p:sp>
          <p:nvSpPr>
            <p:cNvPr id="5521" name="Freeform 366"/>
            <p:cNvSpPr>
              <a:spLocks/>
            </p:cNvSpPr>
            <p:nvPr/>
          </p:nvSpPr>
          <p:spPr bwMode="auto">
            <a:xfrm>
              <a:off x="990" y="2674"/>
              <a:ext cx="8" cy="7"/>
            </a:xfrm>
            <a:custGeom>
              <a:avLst/>
              <a:gdLst>
                <a:gd name="T0" fmla="*/ 7 w 8"/>
                <a:gd name="T1" fmla="*/ 6 h 7"/>
                <a:gd name="T2" fmla="*/ 6 w 8"/>
                <a:gd name="T3" fmla="*/ 3 h 7"/>
                <a:gd name="T4" fmla="*/ 1 w 8"/>
                <a:gd name="T5" fmla="*/ 2 h 7"/>
                <a:gd name="T6" fmla="*/ 0 w 8"/>
                <a:gd name="T7" fmla="*/ 0 h 7"/>
                <a:gd name="T8" fmla="*/ 0 60000 65536"/>
                <a:gd name="T9" fmla="*/ 0 60000 65536"/>
                <a:gd name="T10" fmla="*/ 0 60000 65536"/>
                <a:gd name="T11" fmla="*/ 0 60000 65536"/>
                <a:gd name="T12" fmla="*/ 0 w 8"/>
                <a:gd name="T13" fmla="*/ 0 h 7"/>
                <a:gd name="T14" fmla="*/ 8 w 8"/>
                <a:gd name="T15" fmla="*/ 7 h 7"/>
              </a:gdLst>
              <a:ahLst/>
              <a:cxnLst>
                <a:cxn ang="T8">
                  <a:pos x="T0" y="T1"/>
                </a:cxn>
                <a:cxn ang="T9">
                  <a:pos x="T2" y="T3"/>
                </a:cxn>
                <a:cxn ang="T10">
                  <a:pos x="T4" y="T5"/>
                </a:cxn>
                <a:cxn ang="T11">
                  <a:pos x="T6" y="T7"/>
                </a:cxn>
              </a:cxnLst>
              <a:rect l="T12" t="T13" r="T14" b="T15"/>
              <a:pathLst>
                <a:path w="8" h="7">
                  <a:moveTo>
                    <a:pt x="7" y="6"/>
                  </a:moveTo>
                  <a:lnTo>
                    <a:pt x="6" y="3"/>
                  </a:lnTo>
                  <a:lnTo>
                    <a:pt x="1" y="2"/>
                  </a:lnTo>
                  <a:lnTo>
                    <a:pt x="0" y="0"/>
                  </a:lnTo>
                </a:path>
              </a:pathLst>
            </a:custGeom>
            <a:noFill/>
            <a:ln w="9207">
              <a:solidFill>
                <a:srgbClr val="000000"/>
              </a:solidFill>
              <a:round/>
              <a:headEnd/>
              <a:tailEnd/>
            </a:ln>
          </p:spPr>
          <p:txBody>
            <a:bodyPr lIns="0" tIns="0" rIns="0" bIns="0"/>
            <a:lstStyle/>
            <a:p>
              <a:endParaRPr lang="en-US"/>
            </a:p>
          </p:txBody>
        </p:sp>
        <p:sp>
          <p:nvSpPr>
            <p:cNvPr id="5522" name="Line 367"/>
            <p:cNvSpPr>
              <a:spLocks noChangeShapeType="1"/>
            </p:cNvSpPr>
            <p:nvPr/>
          </p:nvSpPr>
          <p:spPr bwMode="auto">
            <a:xfrm flipV="1">
              <a:off x="990" y="2672"/>
              <a:ext cx="0" cy="4"/>
            </a:xfrm>
            <a:prstGeom prst="line">
              <a:avLst/>
            </a:prstGeom>
            <a:noFill/>
            <a:ln w="9207">
              <a:solidFill>
                <a:srgbClr val="000000"/>
              </a:solidFill>
              <a:round/>
              <a:headEnd/>
              <a:tailEnd/>
            </a:ln>
          </p:spPr>
          <p:txBody>
            <a:bodyPr lIns="0" tIns="0" rIns="0" bIns="0"/>
            <a:lstStyle/>
            <a:p>
              <a:endParaRPr lang="en-US"/>
            </a:p>
          </p:txBody>
        </p:sp>
        <p:sp>
          <p:nvSpPr>
            <p:cNvPr id="5523" name="Freeform 368"/>
            <p:cNvSpPr>
              <a:spLocks/>
            </p:cNvSpPr>
            <p:nvPr/>
          </p:nvSpPr>
          <p:spPr bwMode="auto">
            <a:xfrm>
              <a:off x="975" y="2646"/>
              <a:ext cx="3" cy="21"/>
            </a:xfrm>
            <a:custGeom>
              <a:avLst/>
              <a:gdLst>
                <a:gd name="T0" fmla="*/ 2 w 3"/>
                <a:gd name="T1" fmla="*/ 0 h 21"/>
                <a:gd name="T2" fmla="*/ 2 w 3"/>
                <a:gd name="T3" fmla="*/ 0 h 21"/>
                <a:gd name="T4" fmla="*/ 1 w 3"/>
                <a:gd name="T5" fmla="*/ 0 h 21"/>
                <a:gd name="T6" fmla="*/ 1 w 3"/>
                <a:gd name="T7" fmla="*/ 1 h 21"/>
                <a:gd name="T8" fmla="*/ 1 w 3"/>
                <a:gd name="T9" fmla="*/ 1 h 21"/>
                <a:gd name="T10" fmla="*/ 1 w 3"/>
                <a:gd name="T11" fmla="*/ 1 h 21"/>
                <a:gd name="T12" fmla="*/ 1 w 3"/>
                <a:gd name="T13" fmla="*/ 3 h 21"/>
                <a:gd name="T14" fmla="*/ 1 w 3"/>
                <a:gd name="T15" fmla="*/ 3 h 21"/>
                <a:gd name="T16" fmla="*/ 1 w 3"/>
                <a:gd name="T17" fmla="*/ 4 h 21"/>
                <a:gd name="T18" fmla="*/ 0 w 3"/>
                <a:gd name="T19" fmla="*/ 4 h 21"/>
                <a:gd name="T20" fmla="*/ 0 w 3"/>
                <a:gd name="T21" fmla="*/ 6 h 21"/>
                <a:gd name="T22" fmla="*/ 0 w 3"/>
                <a:gd name="T23" fmla="*/ 7 h 21"/>
                <a:gd name="T24" fmla="*/ 0 w 3"/>
                <a:gd name="T25" fmla="*/ 9 h 21"/>
                <a:gd name="T26" fmla="*/ 0 w 3"/>
                <a:gd name="T27" fmla="*/ 11 h 21"/>
                <a:gd name="T28" fmla="*/ 0 w 3"/>
                <a:gd name="T29" fmla="*/ 13 h 21"/>
                <a:gd name="T30" fmla="*/ 0 w 3"/>
                <a:gd name="T31" fmla="*/ 13 h 21"/>
                <a:gd name="T32" fmla="*/ 0 w 3"/>
                <a:gd name="T33" fmla="*/ 14 h 21"/>
                <a:gd name="T34" fmla="*/ 1 w 3"/>
                <a:gd name="T35" fmla="*/ 14 h 21"/>
                <a:gd name="T36" fmla="*/ 1 w 3"/>
                <a:gd name="T37" fmla="*/ 17 h 21"/>
                <a:gd name="T38" fmla="*/ 1 w 3"/>
                <a:gd name="T39" fmla="*/ 18 h 21"/>
                <a:gd name="T40" fmla="*/ 2 w 3"/>
                <a:gd name="T41" fmla="*/ 20 h 2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
                <a:gd name="T64" fmla="*/ 0 h 21"/>
                <a:gd name="T65" fmla="*/ 3 w 3"/>
                <a:gd name="T66" fmla="*/ 21 h 2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 h="21">
                  <a:moveTo>
                    <a:pt x="2" y="0"/>
                  </a:moveTo>
                  <a:lnTo>
                    <a:pt x="2" y="0"/>
                  </a:lnTo>
                  <a:lnTo>
                    <a:pt x="1" y="0"/>
                  </a:lnTo>
                  <a:lnTo>
                    <a:pt x="1" y="1"/>
                  </a:lnTo>
                  <a:lnTo>
                    <a:pt x="1" y="3"/>
                  </a:lnTo>
                  <a:lnTo>
                    <a:pt x="1" y="4"/>
                  </a:lnTo>
                  <a:lnTo>
                    <a:pt x="0" y="4"/>
                  </a:lnTo>
                  <a:lnTo>
                    <a:pt x="0" y="6"/>
                  </a:lnTo>
                  <a:lnTo>
                    <a:pt x="0" y="7"/>
                  </a:lnTo>
                  <a:lnTo>
                    <a:pt x="0" y="9"/>
                  </a:lnTo>
                  <a:lnTo>
                    <a:pt x="0" y="11"/>
                  </a:lnTo>
                  <a:lnTo>
                    <a:pt x="0" y="13"/>
                  </a:lnTo>
                  <a:lnTo>
                    <a:pt x="0" y="14"/>
                  </a:lnTo>
                  <a:lnTo>
                    <a:pt x="1" y="14"/>
                  </a:lnTo>
                  <a:lnTo>
                    <a:pt x="1" y="17"/>
                  </a:lnTo>
                  <a:lnTo>
                    <a:pt x="1" y="18"/>
                  </a:lnTo>
                  <a:lnTo>
                    <a:pt x="2" y="20"/>
                  </a:lnTo>
                </a:path>
              </a:pathLst>
            </a:custGeom>
            <a:noFill/>
            <a:ln w="9207">
              <a:solidFill>
                <a:srgbClr val="000000"/>
              </a:solidFill>
              <a:round/>
              <a:headEnd/>
              <a:tailEnd/>
            </a:ln>
          </p:spPr>
          <p:txBody>
            <a:bodyPr lIns="0" tIns="0" rIns="0" bIns="0"/>
            <a:lstStyle/>
            <a:p>
              <a:endParaRPr lang="en-US"/>
            </a:p>
          </p:txBody>
        </p:sp>
        <p:sp>
          <p:nvSpPr>
            <p:cNvPr id="5524" name="Freeform 369"/>
            <p:cNvSpPr>
              <a:spLocks/>
            </p:cNvSpPr>
            <p:nvPr/>
          </p:nvSpPr>
          <p:spPr bwMode="auto">
            <a:xfrm>
              <a:off x="975" y="2649"/>
              <a:ext cx="6" cy="13"/>
            </a:xfrm>
            <a:custGeom>
              <a:avLst/>
              <a:gdLst>
                <a:gd name="T0" fmla="*/ 2 w 6"/>
                <a:gd name="T1" fmla="*/ 0 h 13"/>
                <a:gd name="T2" fmla="*/ 0 w 6"/>
                <a:gd name="T3" fmla="*/ 1 h 13"/>
                <a:gd name="T4" fmla="*/ 2 w 6"/>
                <a:gd name="T5" fmla="*/ 3 h 13"/>
                <a:gd name="T6" fmla="*/ 0 w 6"/>
                <a:gd name="T7" fmla="*/ 6 h 13"/>
                <a:gd name="T8" fmla="*/ 3 w 6"/>
                <a:gd name="T9" fmla="*/ 8 h 13"/>
                <a:gd name="T10" fmla="*/ 0 w 6"/>
                <a:gd name="T11" fmla="*/ 11 h 13"/>
                <a:gd name="T12" fmla="*/ 5 w 6"/>
                <a:gd name="T13" fmla="*/ 12 h 13"/>
                <a:gd name="T14" fmla="*/ 0 60000 65536"/>
                <a:gd name="T15" fmla="*/ 0 60000 65536"/>
                <a:gd name="T16" fmla="*/ 0 60000 65536"/>
                <a:gd name="T17" fmla="*/ 0 60000 65536"/>
                <a:gd name="T18" fmla="*/ 0 60000 65536"/>
                <a:gd name="T19" fmla="*/ 0 60000 65536"/>
                <a:gd name="T20" fmla="*/ 0 60000 65536"/>
                <a:gd name="T21" fmla="*/ 0 w 6"/>
                <a:gd name="T22" fmla="*/ 0 h 13"/>
                <a:gd name="T23" fmla="*/ 6 w 6"/>
                <a:gd name="T24" fmla="*/ 13 h 1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 h="13">
                  <a:moveTo>
                    <a:pt x="2" y="0"/>
                  </a:moveTo>
                  <a:lnTo>
                    <a:pt x="0" y="1"/>
                  </a:lnTo>
                  <a:lnTo>
                    <a:pt x="2" y="3"/>
                  </a:lnTo>
                  <a:lnTo>
                    <a:pt x="0" y="6"/>
                  </a:lnTo>
                  <a:lnTo>
                    <a:pt x="3" y="8"/>
                  </a:lnTo>
                  <a:lnTo>
                    <a:pt x="0" y="11"/>
                  </a:lnTo>
                  <a:lnTo>
                    <a:pt x="5" y="12"/>
                  </a:lnTo>
                </a:path>
              </a:pathLst>
            </a:custGeom>
            <a:noFill/>
            <a:ln w="9207">
              <a:solidFill>
                <a:srgbClr val="000000"/>
              </a:solidFill>
              <a:round/>
              <a:headEnd/>
              <a:tailEnd/>
            </a:ln>
          </p:spPr>
          <p:txBody>
            <a:bodyPr lIns="0" tIns="0" rIns="0" bIns="0"/>
            <a:lstStyle/>
            <a:p>
              <a:endParaRPr lang="en-US"/>
            </a:p>
          </p:txBody>
        </p:sp>
        <p:sp>
          <p:nvSpPr>
            <p:cNvPr id="5525" name="Freeform 370"/>
            <p:cNvSpPr>
              <a:spLocks/>
            </p:cNvSpPr>
            <p:nvPr/>
          </p:nvSpPr>
          <p:spPr bwMode="auto">
            <a:xfrm>
              <a:off x="975" y="2649"/>
              <a:ext cx="3" cy="3"/>
            </a:xfrm>
            <a:custGeom>
              <a:avLst/>
              <a:gdLst>
                <a:gd name="T0" fmla="*/ 2 w 3"/>
                <a:gd name="T1" fmla="*/ 0 h 3"/>
                <a:gd name="T2" fmla="*/ 0 w 3"/>
                <a:gd name="T3" fmla="*/ 1 h 3"/>
                <a:gd name="T4" fmla="*/ 2 w 3"/>
                <a:gd name="T5" fmla="*/ 2 h 3"/>
                <a:gd name="T6" fmla="*/ 0 60000 65536"/>
                <a:gd name="T7" fmla="*/ 0 60000 65536"/>
                <a:gd name="T8" fmla="*/ 0 60000 65536"/>
                <a:gd name="T9" fmla="*/ 0 w 3"/>
                <a:gd name="T10" fmla="*/ 0 h 3"/>
                <a:gd name="T11" fmla="*/ 3 w 3"/>
                <a:gd name="T12" fmla="*/ 3 h 3"/>
              </a:gdLst>
              <a:ahLst/>
              <a:cxnLst>
                <a:cxn ang="T6">
                  <a:pos x="T0" y="T1"/>
                </a:cxn>
                <a:cxn ang="T7">
                  <a:pos x="T2" y="T3"/>
                </a:cxn>
                <a:cxn ang="T8">
                  <a:pos x="T4" y="T5"/>
                </a:cxn>
              </a:cxnLst>
              <a:rect l="T9" t="T10" r="T11" b="T12"/>
              <a:pathLst>
                <a:path w="3" h="3">
                  <a:moveTo>
                    <a:pt x="2" y="0"/>
                  </a:moveTo>
                  <a:lnTo>
                    <a:pt x="0" y="1"/>
                  </a:lnTo>
                  <a:lnTo>
                    <a:pt x="2" y="2"/>
                  </a:lnTo>
                </a:path>
              </a:pathLst>
            </a:custGeom>
            <a:noFill/>
            <a:ln w="9207">
              <a:solidFill>
                <a:srgbClr val="000000"/>
              </a:solidFill>
              <a:round/>
              <a:headEnd/>
              <a:tailEnd/>
            </a:ln>
          </p:spPr>
          <p:txBody>
            <a:bodyPr lIns="0" tIns="0" rIns="0" bIns="0"/>
            <a:lstStyle/>
            <a:p>
              <a:endParaRPr lang="en-US"/>
            </a:p>
          </p:txBody>
        </p:sp>
        <p:sp>
          <p:nvSpPr>
            <p:cNvPr id="5526" name="Freeform 371"/>
            <p:cNvSpPr>
              <a:spLocks/>
            </p:cNvSpPr>
            <p:nvPr/>
          </p:nvSpPr>
          <p:spPr bwMode="auto">
            <a:xfrm>
              <a:off x="975" y="2651"/>
              <a:ext cx="3" cy="3"/>
            </a:xfrm>
            <a:custGeom>
              <a:avLst/>
              <a:gdLst>
                <a:gd name="T0" fmla="*/ 0 w 3"/>
                <a:gd name="T1" fmla="*/ 0 h 3"/>
                <a:gd name="T2" fmla="*/ 2 w 3"/>
                <a:gd name="T3" fmla="*/ 1 h 3"/>
                <a:gd name="T4" fmla="*/ 0 w 3"/>
                <a:gd name="T5" fmla="*/ 2 h 3"/>
                <a:gd name="T6" fmla="*/ 0 60000 65536"/>
                <a:gd name="T7" fmla="*/ 0 60000 65536"/>
                <a:gd name="T8" fmla="*/ 0 60000 65536"/>
                <a:gd name="T9" fmla="*/ 0 w 3"/>
                <a:gd name="T10" fmla="*/ 0 h 3"/>
                <a:gd name="T11" fmla="*/ 3 w 3"/>
                <a:gd name="T12" fmla="*/ 3 h 3"/>
              </a:gdLst>
              <a:ahLst/>
              <a:cxnLst>
                <a:cxn ang="T6">
                  <a:pos x="T0" y="T1"/>
                </a:cxn>
                <a:cxn ang="T7">
                  <a:pos x="T2" y="T3"/>
                </a:cxn>
                <a:cxn ang="T8">
                  <a:pos x="T4" y="T5"/>
                </a:cxn>
              </a:cxnLst>
              <a:rect l="T9" t="T10" r="T11" b="T12"/>
              <a:pathLst>
                <a:path w="3" h="3">
                  <a:moveTo>
                    <a:pt x="0" y="0"/>
                  </a:moveTo>
                  <a:lnTo>
                    <a:pt x="2" y="1"/>
                  </a:lnTo>
                  <a:lnTo>
                    <a:pt x="0" y="2"/>
                  </a:lnTo>
                </a:path>
              </a:pathLst>
            </a:custGeom>
            <a:noFill/>
            <a:ln w="9207">
              <a:solidFill>
                <a:srgbClr val="000000"/>
              </a:solidFill>
              <a:round/>
              <a:headEnd/>
              <a:tailEnd/>
            </a:ln>
          </p:spPr>
          <p:txBody>
            <a:bodyPr lIns="0" tIns="0" rIns="0" bIns="0"/>
            <a:lstStyle/>
            <a:p>
              <a:endParaRPr lang="en-US"/>
            </a:p>
          </p:txBody>
        </p:sp>
        <p:sp>
          <p:nvSpPr>
            <p:cNvPr id="5527" name="Freeform 372"/>
            <p:cNvSpPr>
              <a:spLocks/>
            </p:cNvSpPr>
            <p:nvPr/>
          </p:nvSpPr>
          <p:spPr bwMode="auto">
            <a:xfrm>
              <a:off x="975" y="2654"/>
              <a:ext cx="4" cy="2"/>
            </a:xfrm>
            <a:custGeom>
              <a:avLst/>
              <a:gdLst>
                <a:gd name="T0" fmla="*/ 2 w 4"/>
                <a:gd name="T1" fmla="*/ 0 h 2"/>
                <a:gd name="T2" fmla="*/ 0 w 4"/>
                <a:gd name="T3" fmla="*/ 1 h 2"/>
                <a:gd name="T4" fmla="*/ 3 w 4"/>
                <a:gd name="T5" fmla="*/ 1 h 2"/>
                <a:gd name="T6" fmla="*/ 0 60000 65536"/>
                <a:gd name="T7" fmla="*/ 0 60000 65536"/>
                <a:gd name="T8" fmla="*/ 0 60000 65536"/>
                <a:gd name="T9" fmla="*/ 0 w 4"/>
                <a:gd name="T10" fmla="*/ 0 h 2"/>
                <a:gd name="T11" fmla="*/ 4 w 4"/>
                <a:gd name="T12" fmla="*/ 2 h 2"/>
              </a:gdLst>
              <a:ahLst/>
              <a:cxnLst>
                <a:cxn ang="T6">
                  <a:pos x="T0" y="T1"/>
                </a:cxn>
                <a:cxn ang="T7">
                  <a:pos x="T2" y="T3"/>
                </a:cxn>
                <a:cxn ang="T8">
                  <a:pos x="T4" y="T5"/>
                </a:cxn>
              </a:cxnLst>
              <a:rect l="T9" t="T10" r="T11" b="T12"/>
              <a:pathLst>
                <a:path w="4" h="2">
                  <a:moveTo>
                    <a:pt x="2" y="0"/>
                  </a:moveTo>
                  <a:lnTo>
                    <a:pt x="0" y="1"/>
                  </a:lnTo>
                  <a:lnTo>
                    <a:pt x="3" y="1"/>
                  </a:lnTo>
                </a:path>
              </a:pathLst>
            </a:custGeom>
            <a:noFill/>
            <a:ln w="9207">
              <a:solidFill>
                <a:srgbClr val="000000"/>
              </a:solidFill>
              <a:round/>
              <a:headEnd/>
              <a:tailEnd/>
            </a:ln>
          </p:spPr>
          <p:txBody>
            <a:bodyPr lIns="0" tIns="0" rIns="0" bIns="0"/>
            <a:lstStyle/>
            <a:p>
              <a:endParaRPr lang="en-US"/>
            </a:p>
          </p:txBody>
        </p:sp>
        <p:sp>
          <p:nvSpPr>
            <p:cNvPr id="5528" name="Freeform 373"/>
            <p:cNvSpPr>
              <a:spLocks/>
            </p:cNvSpPr>
            <p:nvPr/>
          </p:nvSpPr>
          <p:spPr bwMode="auto">
            <a:xfrm>
              <a:off x="975" y="2657"/>
              <a:ext cx="4" cy="3"/>
            </a:xfrm>
            <a:custGeom>
              <a:avLst/>
              <a:gdLst>
                <a:gd name="T0" fmla="*/ 0 w 4"/>
                <a:gd name="T1" fmla="*/ 0 h 3"/>
                <a:gd name="T2" fmla="*/ 3 w 4"/>
                <a:gd name="T3" fmla="*/ 0 h 3"/>
                <a:gd name="T4" fmla="*/ 0 w 4"/>
                <a:gd name="T5" fmla="*/ 2 h 3"/>
                <a:gd name="T6" fmla="*/ 0 60000 65536"/>
                <a:gd name="T7" fmla="*/ 0 60000 65536"/>
                <a:gd name="T8" fmla="*/ 0 60000 65536"/>
                <a:gd name="T9" fmla="*/ 0 w 4"/>
                <a:gd name="T10" fmla="*/ 0 h 3"/>
                <a:gd name="T11" fmla="*/ 4 w 4"/>
                <a:gd name="T12" fmla="*/ 3 h 3"/>
              </a:gdLst>
              <a:ahLst/>
              <a:cxnLst>
                <a:cxn ang="T6">
                  <a:pos x="T0" y="T1"/>
                </a:cxn>
                <a:cxn ang="T7">
                  <a:pos x="T2" y="T3"/>
                </a:cxn>
                <a:cxn ang="T8">
                  <a:pos x="T4" y="T5"/>
                </a:cxn>
              </a:cxnLst>
              <a:rect l="T9" t="T10" r="T11" b="T12"/>
              <a:pathLst>
                <a:path w="4" h="3">
                  <a:moveTo>
                    <a:pt x="0" y="0"/>
                  </a:moveTo>
                  <a:lnTo>
                    <a:pt x="3" y="0"/>
                  </a:lnTo>
                  <a:lnTo>
                    <a:pt x="0" y="2"/>
                  </a:lnTo>
                </a:path>
              </a:pathLst>
            </a:custGeom>
            <a:noFill/>
            <a:ln w="9207">
              <a:solidFill>
                <a:srgbClr val="000000"/>
              </a:solidFill>
              <a:round/>
              <a:headEnd/>
              <a:tailEnd/>
            </a:ln>
          </p:spPr>
          <p:txBody>
            <a:bodyPr lIns="0" tIns="0" rIns="0" bIns="0"/>
            <a:lstStyle/>
            <a:p>
              <a:endParaRPr lang="en-US"/>
            </a:p>
          </p:txBody>
        </p:sp>
        <p:sp>
          <p:nvSpPr>
            <p:cNvPr id="5529" name="Freeform 374"/>
            <p:cNvSpPr>
              <a:spLocks/>
            </p:cNvSpPr>
            <p:nvPr/>
          </p:nvSpPr>
          <p:spPr bwMode="auto">
            <a:xfrm>
              <a:off x="976" y="2649"/>
              <a:ext cx="2" cy="10"/>
            </a:xfrm>
            <a:custGeom>
              <a:avLst/>
              <a:gdLst>
                <a:gd name="T0" fmla="*/ 0 w 2"/>
                <a:gd name="T1" fmla="*/ 0 h 10"/>
                <a:gd name="T2" fmla="*/ 0 w 2"/>
                <a:gd name="T3" fmla="*/ 2 h 10"/>
                <a:gd name="T4" fmla="*/ 0 w 2"/>
                <a:gd name="T5" fmla="*/ 3 h 10"/>
                <a:gd name="T6" fmla="*/ 1 w 2"/>
                <a:gd name="T7" fmla="*/ 6 h 10"/>
                <a:gd name="T8" fmla="*/ 0 w 2"/>
                <a:gd name="T9" fmla="*/ 9 h 10"/>
                <a:gd name="T10" fmla="*/ 0 60000 65536"/>
                <a:gd name="T11" fmla="*/ 0 60000 65536"/>
                <a:gd name="T12" fmla="*/ 0 60000 65536"/>
                <a:gd name="T13" fmla="*/ 0 60000 65536"/>
                <a:gd name="T14" fmla="*/ 0 60000 65536"/>
                <a:gd name="T15" fmla="*/ 0 w 2"/>
                <a:gd name="T16" fmla="*/ 0 h 10"/>
                <a:gd name="T17" fmla="*/ 2 w 2"/>
                <a:gd name="T18" fmla="*/ 10 h 10"/>
              </a:gdLst>
              <a:ahLst/>
              <a:cxnLst>
                <a:cxn ang="T10">
                  <a:pos x="T0" y="T1"/>
                </a:cxn>
                <a:cxn ang="T11">
                  <a:pos x="T2" y="T3"/>
                </a:cxn>
                <a:cxn ang="T12">
                  <a:pos x="T4" y="T5"/>
                </a:cxn>
                <a:cxn ang="T13">
                  <a:pos x="T6" y="T7"/>
                </a:cxn>
                <a:cxn ang="T14">
                  <a:pos x="T8" y="T9"/>
                </a:cxn>
              </a:cxnLst>
              <a:rect l="T15" t="T16" r="T17" b="T18"/>
              <a:pathLst>
                <a:path w="2" h="10">
                  <a:moveTo>
                    <a:pt x="0" y="0"/>
                  </a:moveTo>
                  <a:lnTo>
                    <a:pt x="0" y="2"/>
                  </a:lnTo>
                  <a:lnTo>
                    <a:pt x="0" y="3"/>
                  </a:lnTo>
                  <a:lnTo>
                    <a:pt x="1" y="6"/>
                  </a:lnTo>
                  <a:lnTo>
                    <a:pt x="0" y="9"/>
                  </a:lnTo>
                </a:path>
              </a:pathLst>
            </a:custGeom>
            <a:noFill/>
            <a:ln w="9207">
              <a:solidFill>
                <a:srgbClr val="000000"/>
              </a:solidFill>
              <a:round/>
              <a:headEnd/>
              <a:tailEnd/>
            </a:ln>
          </p:spPr>
          <p:txBody>
            <a:bodyPr lIns="0" tIns="0" rIns="0" bIns="0"/>
            <a:lstStyle/>
            <a:p>
              <a:endParaRPr lang="en-US"/>
            </a:p>
          </p:txBody>
        </p:sp>
        <p:sp>
          <p:nvSpPr>
            <p:cNvPr id="5530" name="Freeform 375"/>
            <p:cNvSpPr>
              <a:spLocks/>
            </p:cNvSpPr>
            <p:nvPr/>
          </p:nvSpPr>
          <p:spPr bwMode="auto">
            <a:xfrm>
              <a:off x="975" y="2655"/>
              <a:ext cx="6" cy="5"/>
            </a:xfrm>
            <a:custGeom>
              <a:avLst/>
              <a:gdLst>
                <a:gd name="T0" fmla="*/ 5 w 6"/>
                <a:gd name="T1" fmla="*/ 4 h 5"/>
                <a:gd name="T2" fmla="*/ 1 w 6"/>
                <a:gd name="T3" fmla="*/ 3 h 5"/>
                <a:gd name="T4" fmla="*/ 0 w 6"/>
                <a:gd name="T5" fmla="*/ 0 h 5"/>
                <a:gd name="T6" fmla="*/ 0 60000 65536"/>
                <a:gd name="T7" fmla="*/ 0 60000 65536"/>
                <a:gd name="T8" fmla="*/ 0 60000 65536"/>
                <a:gd name="T9" fmla="*/ 0 w 6"/>
                <a:gd name="T10" fmla="*/ 0 h 5"/>
                <a:gd name="T11" fmla="*/ 6 w 6"/>
                <a:gd name="T12" fmla="*/ 5 h 5"/>
              </a:gdLst>
              <a:ahLst/>
              <a:cxnLst>
                <a:cxn ang="T6">
                  <a:pos x="T0" y="T1"/>
                </a:cxn>
                <a:cxn ang="T7">
                  <a:pos x="T2" y="T3"/>
                </a:cxn>
                <a:cxn ang="T8">
                  <a:pos x="T4" y="T5"/>
                </a:cxn>
              </a:cxnLst>
              <a:rect l="T9" t="T10" r="T11" b="T12"/>
              <a:pathLst>
                <a:path w="6" h="5">
                  <a:moveTo>
                    <a:pt x="5" y="4"/>
                  </a:moveTo>
                  <a:lnTo>
                    <a:pt x="1" y="3"/>
                  </a:lnTo>
                  <a:lnTo>
                    <a:pt x="0" y="0"/>
                  </a:lnTo>
                </a:path>
              </a:pathLst>
            </a:custGeom>
            <a:noFill/>
            <a:ln w="9207">
              <a:solidFill>
                <a:srgbClr val="000000"/>
              </a:solidFill>
              <a:round/>
              <a:headEnd/>
              <a:tailEnd/>
            </a:ln>
          </p:spPr>
          <p:txBody>
            <a:bodyPr lIns="0" tIns="0" rIns="0" bIns="0"/>
            <a:lstStyle/>
            <a:p>
              <a:endParaRPr lang="en-US"/>
            </a:p>
          </p:txBody>
        </p:sp>
        <p:sp>
          <p:nvSpPr>
            <p:cNvPr id="5531" name="Freeform 376"/>
            <p:cNvSpPr>
              <a:spLocks/>
            </p:cNvSpPr>
            <p:nvPr/>
          </p:nvSpPr>
          <p:spPr bwMode="auto">
            <a:xfrm>
              <a:off x="975" y="2658"/>
              <a:ext cx="6" cy="3"/>
            </a:xfrm>
            <a:custGeom>
              <a:avLst/>
              <a:gdLst>
                <a:gd name="T0" fmla="*/ 5 w 6"/>
                <a:gd name="T1" fmla="*/ 1 h 3"/>
                <a:gd name="T2" fmla="*/ 0 w 6"/>
                <a:gd name="T3" fmla="*/ 2 h 3"/>
                <a:gd name="T4" fmla="*/ 1 w 6"/>
                <a:gd name="T5" fmla="*/ 0 h 3"/>
                <a:gd name="T6" fmla="*/ 0 60000 65536"/>
                <a:gd name="T7" fmla="*/ 0 60000 65536"/>
                <a:gd name="T8" fmla="*/ 0 60000 65536"/>
                <a:gd name="T9" fmla="*/ 0 w 6"/>
                <a:gd name="T10" fmla="*/ 0 h 3"/>
                <a:gd name="T11" fmla="*/ 6 w 6"/>
                <a:gd name="T12" fmla="*/ 3 h 3"/>
              </a:gdLst>
              <a:ahLst/>
              <a:cxnLst>
                <a:cxn ang="T6">
                  <a:pos x="T0" y="T1"/>
                </a:cxn>
                <a:cxn ang="T7">
                  <a:pos x="T2" y="T3"/>
                </a:cxn>
                <a:cxn ang="T8">
                  <a:pos x="T4" y="T5"/>
                </a:cxn>
              </a:cxnLst>
              <a:rect l="T9" t="T10" r="T11" b="T12"/>
              <a:pathLst>
                <a:path w="6" h="3">
                  <a:moveTo>
                    <a:pt x="5" y="1"/>
                  </a:moveTo>
                  <a:lnTo>
                    <a:pt x="0" y="2"/>
                  </a:lnTo>
                  <a:lnTo>
                    <a:pt x="1" y="0"/>
                  </a:lnTo>
                </a:path>
              </a:pathLst>
            </a:custGeom>
            <a:noFill/>
            <a:ln w="9207">
              <a:solidFill>
                <a:srgbClr val="000000"/>
              </a:solidFill>
              <a:round/>
              <a:headEnd/>
              <a:tailEnd/>
            </a:ln>
          </p:spPr>
          <p:txBody>
            <a:bodyPr lIns="0" tIns="0" rIns="0" bIns="0"/>
            <a:lstStyle/>
            <a:p>
              <a:endParaRPr lang="en-US"/>
            </a:p>
          </p:txBody>
        </p:sp>
        <p:sp>
          <p:nvSpPr>
            <p:cNvPr id="5532" name="Freeform 377"/>
            <p:cNvSpPr>
              <a:spLocks/>
            </p:cNvSpPr>
            <p:nvPr/>
          </p:nvSpPr>
          <p:spPr bwMode="auto">
            <a:xfrm>
              <a:off x="976" y="2652"/>
              <a:ext cx="2" cy="11"/>
            </a:xfrm>
            <a:custGeom>
              <a:avLst/>
              <a:gdLst>
                <a:gd name="T0" fmla="*/ 0 w 2"/>
                <a:gd name="T1" fmla="*/ 0 h 11"/>
                <a:gd name="T2" fmla="*/ 1 w 2"/>
                <a:gd name="T3" fmla="*/ 2 h 11"/>
                <a:gd name="T4" fmla="*/ 1 w 2"/>
                <a:gd name="T5" fmla="*/ 3 h 11"/>
                <a:gd name="T6" fmla="*/ 1 w 2"/>
                <a:gd name="T7" fmla="*/ 7 h 11"/>
                <a:gd name="T8" fmla="*/ 1 w 2"/>
                <a:gd name="T9" fmla="*/ 10 h 11"/>
                <a:gd name="T10" fmla="*/ 0 60000 65536"/>
                <a:gd name="T11" fmla="*/ 0 60000 65536"/>
                <a:gd name="T12" fmla="*/ 0 60000 65536"/>
                <a:gd name="T13" fmla="*/ 0 60000 65536"/>
                <a:gd name="T14" fmla="*/ 0 60000 65536"/>
                <a:gd name="T15" fmla="*/ 0 w 2"/>
                <a:gd name="T16" fmla="*/ 0 h 11"/>
                <a:gd name="T17" fmla="*/ 2 w 2"/>
                <a:gd name="T18" fmla="*/ 11 h 11"/>
              </a:gdLst>
              <a:ahLst/>
              <a:cxnLst>
                <a:cxn ang="T10">
                  <a:pos x="T0" y="T1"/>
                </a:cxn>
                <a:cxn ang="T11">
                  <a:pos x="T2" y="T3"/>
                </a:cxn>
                <a:cxn ang="T12">
                  <a:pos x="T4" y="T5"/>
                </a:cxn>
                <a:cxn ang="T13">
                  <a:pos x="T6" y="T7"/>
                </a:cxn>
                <a:cxn ang="T14">
                  <a:pos x="T8" y="T9"/>
                </a:cxn>
              </a:cxnLst>
              <a:rect l="T15" t="T16" r="T17" b="T18"/>
              <a:pathLst>
                <a:path w="2" h="11">
                  <a:moveTo>
                    <a:pt x="0" y="0"/>
                  </a:moveTo>
                  <a:lnTo>
                    <a:pt x="1" y="2"/>
                  </a:lnTo>
                  <a:lnTo>
                    <a:pt x="1" y="3"/>
                  </a:lnTo>
                  <a:lnTo>
                    <a:pt x="1" y="7"/>
                  </a:lnTo>
                  <a:lnTo>
                    <a:pt x="1" y="10"/>
                  </a:lnTo>
                </a:path>
              </a:pathLst>
            </a:custGeom>
            <a:noFill/>
            <a:ln w="9207">
              <a:solidFill>
                <a:srgbClr val="000000"/>
              </a:solidFill>
              <a:round/>
              <a:headEnd/>
              <a:tailEnd/>
            </a:ln>
          </p:spPr>
          <p:txBody>
            <a:bodyPr lIns="0" tIns="0" rIns="0" bIns="0"/>
            <a:lstStyle/>
            <a:p>
              <a:endParaRPr lang="en-US"/>
            </a:p>
          </p:txBody>
        </p:sp>
        <p:sp>
          <p:nvSpPr>
            <p:cNvPr id="5533" name="Freeform 378"/>
            <p:cNvSpPr>
              <a:spLocks/>
            </p:cNvSpPr>
            <p:nvPr/>
          </p:nvSpPr>
          <p:spPr bwMode="auto">
            <a:xfrm>
              <a:off x="975" y="2647"/>
              <a:ext cx="3" cy="13"/>
            </a:xfrm>
            <a:custGeom>
              <a:avLst/>
              <a:gdLst>
                <a:gd name="T0" fmla="*/ 0 w 3"/>
                <a:gd name="T1" fmla="*/ 12 h 13"/>
                <a:gd name="T2" fmla="*/ 2 w 3"/>
                <a:gd name="T3" fmla="*/ 8 h 13"/>
                <a:gd name="T4" fmla="*/ 0 w 3"/>
                <a:gd name="T5" fmla="*/ 6 h 13"/>
                <a:gd name="T6" fmla="*/ 1 w 3"/>
                <a:gd name="T7" fmla="*/ 4 h 13"/>
                <a:gd name="T8" fmla="*/ 1 w 3"/>
                <a:gd name="T9" fmla="*/ 0 h 13"/>
                <a:gd name="T10" fmla="*/ 2 w 3"/>
                <a:gd name="T11" fmla="*/ 2 h 13"/>
                <a:gd name="T12" fmla="*/ 1 w 3"/>
                <a:gd name="T13" fmla="*/ 2 h 13"/>
                <a:gd name="T14" fmla="*/ 0 60000 65536"/>
                <a:gd name="T15" fmla="*/ 0 60000 65536"/>
                <a:gd name="T16" fmla="*/ 0 60000 65536"/>
                <a:gd name="T17" fmla="*/ 0 60000 65536"/>
                <a:gd name="T18" fmla="*/ 0 60000 65536"/>
                <a:gd name="T19" fmla="*/ 0 60000 65536"/>
                <a:gd name="T20" fmla="*/ 0 60000 65536"/>
                <a:gd name="T21" fmla="*/ 0 w 3"/>
                <a:gd name="T22" fmla="*/ 0 h 13"/>
                <a:gd name="T23" fmla="*/ 3 w 3"/>
                <a:gd name="T24" fmla="*/ 13 h 1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 h="13">
                  <a:moveTo>
                    <a:pt x="0" y="12"/>
                  </a:moveTo>
                  <a:lnTo>
                    <a:pt x="2" y="8"/>
                  </a:lnTo>
                  <a:lnTo>
                    <a:pt x="0" y="6"/>
                  </a:lnTo>
                  <a:lnTo>
                    <a:pt x="1" y="4"/>
                  </a:lnTo>
                  <a:lnTo>
                    <a:pt x="1" y="0"/>
                  </a:lnTo>
                  <a:lnTo>
                    <a:pt x="2" y="2"/>
                  </a:lnTo>
                  <a:lnTo>
                    <a:pt x="1" y="2"/>
                  </a:lnTo>
                </a:path>
              </a:pathLst>
            </a:custGeom>
            <a:noFill/>
            <a:ln w="9207">
              <a:solidFill>
                <a:srgbClr val="000000"/>
              </a:solidFill>
              <a:round/>
              <a:headEnd/>
              <a:tailEnd/>
            </a:ln>
          </p:spPr>
          <p:txBody>
            <a:bodyPr lIns="0" tIns="0" rIns="0" bIns="0"/>
            <a:lstStyle/>
            <a:p>
              <a:endParaRPr lang="en-US"/>
            </a:p>
          </p:txBody>
        </p:sp>
        <p:sp>
          <p:nvSpPr>
            <p:cNvPr id="5534" name="Freeform 379"/>
            <p:cNvSpPr>
              <a:spLocks/>
            </p:cNvSpPr>
            <p:nvPr/>
          </p:nvSpPr>
          <p:spPr bwMode="auto">
            <a:xfrm>
              <a:off x="975" y="2650"/>
              <a:ext cx="2" cy="6"/>
            </a:xfrm>
            <a:custGeom>
              <a:avLst/>
              <a:gdLst>
                <a:gd name="T0" fmla="*/ 0 w 2"/>
                <a:gd name="T1" fmla="*/ 0 h 6"/>
                <a:gd name="T2" fmla="*/ 1 w 2"/>
                <a:gd name="T3" fmla="*/ 2 h 6"/>
                <a:gd name="T4" fmla="*/ 0 w 2"/>
                <a:gd name="T5" fmla="*/ 5 h 6"/>
                <a:gd name="T6" fmla="*/ 0 60000 65536"/>
                <a:gd name="T7" fmla="*/ 0 60000 65536"/>
                <a:gd name="T8" fmla="*/ 0 60000 65536"/>
                <a:gd name="T9" fmla="*/ 0 w 2"/>
                <a:gd name="T10" fmla="*/ 0 h 6"/>
                <a:gd name="T11" fmla="*/ 2 w 2"/>
                <a:gd name="T12" fmla="*/ 6 h 6"/>
              </a:gdLst>
              <a:ahLst/>
              <a:cxnLst>
                <a:cxn ang="T6">
                  <a:pos x="T0" y="T1"/>
                </a:cxn>
                <a:cxn ang="T7">
                  <a:pos x="T2" y="T3"/>
                </a:cxn>
                <a:cxn ang="T8">
                  <a:pos x="T4" y="T5"/>
                </a:cxn>
              </a:cxnLst>
              <a:rect l="T9" t="T10" r="T11" b="T12"/>
              <a:pathLst>
                <a:path w="2" h="6">
                  <a:moveTo>
                    <a:pt x="0" y="0"/>
                  </a:moveTo>
                  <a:lnTo>
                    <a:pt x="1" y="2"/>
                  </a:lnTo>
                  <a:lnTo>
                    <a:pt x="0" y="5"/>
                  </a:lnTo>
                </a:path>
              </a:pathLst>
            </a:custGeom>
            <a:noFill/>
            <a:ln w="9207">
              <a:solidFill>
                <a:srgbClr val="000000"/>
              </a:solidFill>
              <a:round/>
              <a:headEnd/>
              <a:tailEnd/>
            </a:ln>
          </p:spPr>
          <p:txBody>
            <a:bodyPr lIns="0" tIns="0" rIns="0" bIns="0"/>
            <a:lstStyle/>
            <a:p>
              <a:endParaRPr lang="en-US"/>
            </a:p>
          </p:txBody>
        </p:sp>
        <p:sp>
          <p:nvSpPr>
            <p:cNvPr id="5535" name="Freeform 380"/>
            <p:cNvSpPr>
              <a:spLocks/>
            </p:cNvSpPr>
            <p:nvPr/>
          </p:nvSpPr>
          <p:spPr bwMode="auto">
            <a:xfrm>
              <a:off x="975" y="2659"/>
              <a:ext cx="3" cy="5"/>
            </a:xfrm>
            <a:custGeom>
              <a:avLst/>
              <a:gdLst>
                <a:gd name="T0" fmla="*/ 0 w 3"/>
                <a:gd name="T1" fmla="*/ 0 h 5"/>
                <a:gd name="T2" fmla="*/ 2 w 3"/>
                <a:gd name="T3" fmla="*/ 0 h 5"/>
                <a:gd name="T4" fmla="*/ 1 w 3"/>
                <a:gd name="T5" fmla="*/ 4 h 5"/>
                <a:gd name="T6" fmla="*/ 0 60000 65536"/>
                <a:gd name="T7" fmla="*/ 0 60000 65536"/>
                <a:gd name="T8" fmla="*/ 0 60000 65536"/>
                <a:gd name="T9" fmla="*/ 0 w 3"/>
                <a:gd name="T10" fmla="*/ 0 h 5"/>
                <a:gd name="T11" fmla="*/ 3 w 3"/>
                <a:gd name="T12" fmla="*/ 5 h 5"/>
              </a:gdLst>
              <a:ahLst/>
              <a:cxnLst>
                <a:cxn ang="T6">
                  <a:pos x="T0" y="T1"/>
                </a:cxn>
                <a:cxn ang="T7">
                  <a:pos x="T2" y="T3"/>
                </a:cxn>
                <a:cxn ang="T8">
                  <a:pos x="T4" y="T5"/>
                </a:cxn>
              </a:cxnLst>
              <a:rect l="T9" t="T10" r="T11" b="T12"/>
              <a:pathLst>
                <a:path w="3" h="5">
                  <a:moveTo>
                    <a:pt x="0" y="0"/>
                  </a:moveTo>
                  <a:lnTo>
                    <a:pt x="2" y="0"/>
                  </a:lnTo>
                  <a:lnTo>
                    <a:pt x="1" y="4"/>
                  </a:lnTo>
                </a:path>
              </a:pathLst>
            </a:custGeom>
            <a:noFill/>
            <a:ln w="9207">
              <a:solidFill>
                <a:srgbClr val="000000"/>
              </a:solidFill>
              <a:round/>
              <a:headEnd/>
              <a:tailEnd/>
            </a:ln>
          </p:spPr>
          <p:txBody>
            <a:bodyPr lIns="0" tIns="0" rIns="0" bIns="0"/>
            <a:lstStyle/>
            <a:p>
              <a:endParaRPr lang="en-US"/>
            </a:p>
          </p:txBody>
        </p:sp>
        <p:sp>
          <p:nvSpPr>
            <p:cNvPr id="5536" name="Freeform 381"/>
            <p:cNvSpPr>
              <a:spLocks/>
            </p:cNvSpPr>
            <p:nvPr/>
          </p:nvSpPr>
          <p:spPr bwMode="auto">
            <a:xfrm>
              <a:off x="976" y="2651"/>
              <a:ext cx="3" cy="12"/>
            </a:xfrm>
            <a:custGeom>
              <a:avLst/>
              <a:gdLst>
                <a:gd name="T0" fmla="*/ 0 w 3"/>
                <a:gd name="T1" fmla="*/ 0 h 12"/>
                <a:gd name="T2" fmla="*/ 1 w 3"/>
                <a:gd name="T3" fmla="*/ 3 h 12"/>
                <a:gd name="T4" fmla="*/ 1 w 3"/>
                <a:gd name="T5" fmla="*/ 8 h 12"/>
                <a:gd name="T6" fmla="*/ 2 w 3"/>
                <a:gd name="T7" fmla="*/ 11 h 12"/>
                <a:gd name="T8" fmla="*/ 0 60000 65536"/>
                <a:gd name="T9" fmla="*/ 0 60000 65536"/>
                <a:gd name="T10" fmla="*/ 0 60000 65536"/>
                <a:gd name="T11" fmla="*/ 0 60000 65536"/>
                <a:gd name="T12" fmla="*/ 0 w 3"/>
                <a:gd name="T13" fmla="*/ 0 h 12"/>
                <a:gd name="T14" fmla="*/ 3 w 3"/>
                <a:gd name="T15" fmla="*/ 12 h 12"/>
              </a:gdLst>
              <a:ahLst/>
              <a:cxnLst>
                <a:cxn ang="T8">
                  <a:pos x="T0" y="T1"/>
                </a:cxn>
                <a:cxn ang="T9">
                  <a:pos x="T2" y="T3"/>
                </a:cxn>
                <a:cxn ang="T10">
                  <a:pos x="T4" y="T5"/>
                </a:cxn>
                <a:cxn ang="T11">
                  <a:pos x="T6" y="T7"/>
                </a:cxn>
              </a:cxnLst>
              <a:rect l="T12" t="T13" r="T14" b="T15"/>
              <a:pathLst>
                <a:path w="3" h="12">
                  <a:moveTo>
                    <a:pt x="0" y="0"/>
                  </a:moveTo>
                  <a:lnTo>
                    <a:pt x="1" y="3"/>
                  </a:lnTo>
                  <a:lnTo>
                    <a:pt x="1" y="8"/>
                  </a:lnTo>
                  <a:lnTo>
                    <a:pt x="2" y="11"/>
                  </a:lnTo>
                </a:path>
              </a:pathLst>
            </a:custGeom>
            <a:noFill/>
            <a:ln w="9207">
              <a:solidFill>
                <a:srgbClr val="000000"/>
              </a:solidFill>
              <a:round/>
              <a:headEnd/>
              <a:tailEnd/>
            </a:ln>
          </p:spPr>
          <p:txBody>
            <a:bodyPr lIns="0" tIns="0" rIns="0" bIns="0"/>
            <a:lstStyle/>
            <a:p>
              <a:endParaRPr lang="en-US"/>
            </a:p>
          </p:txBody>
        </p:sp>
        <p:sp>
          <p:nvSpPr>
            <p:cNvPr id="5537" name="Line 382"/>
            <p:cNvSpPr>
              <a:spLocks noChangeShapeType="1"/>
            </p:cNvSpPr>
            <p:nvPr/>
          </p:nvSpPr>
          <p:spPr bwMode="auto">
            <a:xfrm>
              <a:off x="977" y="2659"/>
              <a:ext cx="3" cy="1"/>
            </a:xfrm>
            <a:prstGeom prst="line">
              <a:avLst/>
            </a:prstGeom>
            <a:noFill/>
            <a:ln w="9207">
              <a:solidFill>
                <a:srgbClr val="000000"/>
              </a:solidFill>
              <a:round/>
              <a:headEnd/>
              <a:tailEnd/>
            </a:ln>
          </p:spPr>
          <p:txBody>
            <a:bodyPr lIns="0" tIns="0" rIns="0" bIns="0"/>
            <a:lstStyle/>
            <a:p>
              <a:endParaRPr lang="en-US"/>
            </a:p>
          </p:txBody>
        </p:sp>
        <p:sp>
          <p:nvSpPr>
            <p:cNvPr id="5538" name="Freeform 383"/>
            <p:cNvSpPr>
              <a:spLocks/>
            </p:cNvSpPr>
            <p:nvPr/>
          </p:nvSpPr>
          <p:spPr bwMode="auto">
            <a:xfrm>
              <a:off x="967" y="2646"/>
              <a:ext cx="35" cy="45"/>
            </a:xfrm>
            <a:custGeom>
              <a:avLst/>
              <a:gdLst>
                <a:gd name="T0" fmla="*/ 34 w 35"/>
                <a:gd name="T1" fmla="*/ 35 h 45"/>
                <a:gd name="T2" fmla="*/ 32 w 35"/>
                <a:gd name="T3" fmla="*/ 34 h 45"/>
                <a:gd name="T4" fmla="*/ 30 w 35"/>
                <a:gd name="T5" fmla="*/ 33 h 45"/>
                <a:gd name="T6" fmla="*/ 28 w 35"/>
                <a:gd name="T7" fmla="*/ 33 h 45"/>
                <a:gd name="T8" fmla="*/ 24 w 35"/>
                <a:gd name="T9" fmla="*/ 29 h 45"/>
                <a:gd name="T10" fmla="*/ 21 w 35"/>
                <a:gd name="T11" fmla="*/ 30 h 45"/>
                <a:gd name="T12" fmla="*/ 17 w 35"/>
                <a:gd name="T13" fmla="*/ 29 h 45"/>
                <a:gd name="T14" fmla="*/ 16 w 35"/>
                <a:gd name="T15" fmla="*/ 28 h 45"/>
                <a:gd name="T16" fmla="*/ 14 w 35"/>
                <a:gd name="T17" fmla="*/ 26 h 45"/>
                <a:gd name="T18" fmla="*/ 11 w 35"/>
                <a:gd name="T19" fmla="*/ 24 h 45"/>
                <a:gd name="T20" fmla="*/ 14 w 35"/>
                <a:gd name="T21" fmla="*/ 26 h 45"/>
                <a:gd name="T22" fmla="*/ 11 w 35"/>
                <a:gd name="T23" fmla="*/ 29 h 45"/>
                <a:gd name="T24" fmla="*/ 11 w 35"/>
                <a:gd name="T25" fmla="*/ 29 h 45"/>
                <a:gd name="T26" fmla="*/ 11 w 35"/>
                <a:gd name="T27" fmla="*/ 29 h 45"/>
                <a:gd name="T28" fmla="*/ 13 w 35"/>
                <a:gd name="T29" fmla="*/ 30 h 45"/>
                <a:gd name="T30" fmla="*/ 13 w 35"/>
                <a:gd name="T31" fmla="*/ 30 h 45"/>
                <a:gd name="T32" fmla="*/ 17 w 35"/>
                <a:gd name="T33" fmla="*/ 34 h 45"/>
                <a:gd name="T34" fmla="*/ 17 w 35"/>
                <a:gd name="T35" fmla="*/ 36 h 45"/>
                <a:gd name="T36" fmla="*/ 23 w 35"/>
                <a:gd name="T37" fmla="*/ 42 h 45"/>
                <a:gd name="T38" fmla="*/ 23 w 35"/>
                <a:gd name="T39" fmla="*/ 42 h 45"/>
                <a:gd name="T40" fmla="*/ 23 w 35"/>
                <a:gd name="T41" fmla="*/ 44 h 45"/>
                <a:gd name="T42" fmla="*/ 22 w 35"/>
                <a:gd name="T43" fmla="*/ 42 h 45"/>
                <a:gd name="T44" fmla="*/ 16 w 35"/>
                <a:gd name="T45" fmla="*/ 37 h 45"/>
                <a:gd name="T46" fmla="*/ 17 w 35"/>
                <a:gd name="T47" fmla="*/ 40 h 45"/>
                <a:gd name="T48" fmla="*/ 22 w 35"/>
                <a:gd name="T49" fmla="*/ 42 h 45"/>
                <a:gd name="T50" fmla="*/ 17 w 35"/>
                <a:gd name="T51" fmla="*/ 42 h 45"/>
                <a:gd name="T52" fmla="*/ 2 w 35"/>
                <a:gd name="T53" fmla="*/ 44 h 45"/>
                <a:gd name="T54" fmla="*/ 1 w 35"/>
                <a:gd name="T55" fmla="*/ 42 h 45"/>
                <a:gd name="T56" fmla="*/ 2 w 35"/>
                <a:gd name="T57" fmla="*/ 42 h 45"/>
                <a:gd name="T58" fmla="*/ 9 w 35"/>
                <a:gd name="T59" fmla="*/ 37 h 45"/>
                <a:gd name="T60" fmla="*/ 4 w 35"/>
                <a:gd name="T61" fmla="*/ 42 h 45"/>
                <a:gd name="T62" fmla="*/ 7 w 35"/>
                <a:gd name="T63" fmla="*/ 40 h 45"/>
                <a:gd name="T64" fmla="*/ 8 w 35"/>
                <a:gd name="T65" fmla="*/ 40 h 45"/>
                <a:gd name="T66" fmla="*/ 9 w 35"/>
                <a:gd name="T67" fmla="*/ 34 h 45"/>
                <a:gd name="T68" fmla="*/ 8 w 35"/>
                <a:gd name="T69" fmla="*/ 33 h 45"/>
                <a:gd name="T70" fmla="*/ 2 w 35"/>
                <a:gd name="T71" fmla="*/ 30 h 45"/>
                <a:gd name="T72" fmla="*/ 5 w 35"/>
                <a:gd name="T73" fmla="*/ 29 h 45"/>
                <a:gd name="T74" fmla="*/ 8 w 35"/>
                <a:gd name="T75" fmla="*/ 30 h 45"/>
                <a:gd name="T76" fmla="*/ 7 w 35"/>
                <a:gd name="T77" fmla="*/ 25 h 45"/>
                <a:gd name="T78" fmla="*/ 7 w 35"/>
                <a:gd name="T79" fmla="*/ 23 h 45"/>
                <a:gd name="T80" fmla="*/ 8 w 35"/>
                <a:gd name="T81" fmla="*/ 22 h 45"/>
                <a:gd name="T82" fmla="*/ 9 w 35"/>
                <a:gd name="T83" fmla="*/ 22 h 45"/>
                <a:gd name="T84" fmla="*/ 9 w 35"/>
                <a:gd name="T85" fmla="*/ 22 h 45"/>
                <a:gd name="T86" fmla="*/ 10 w 35"/>
                <a:gd name="T87" fmla="*/ 19 h 45"/>
                <a:gd name="T88" fmla="*/ 10 w 35"/>
                <a:gd name="T89" fmla="*/ 16 h 45"/>
                <a:gd name="T90" fmla="*/ 11 w 35"/>
                <a:gd name="T91" fmla="*/ 13 h 45"/>
                <a:gd name="T92" fmla="*/ 11 w 35"/>
                <a:gd name="T93" fmla="*/ 10 h 45"/>
                <a:gd name="T94" fmla="*/ 10 w 35"/>
                <a:gd name="T95" fmla="*/ 8 h 45"/>
                <a:gd name="T96" fmla="*/ 10 w 35"/>
                <a:gd name="T97" fmla="*/ 5 h 45"/>
                <a:gd name="T98" fmla="*/ 10 w 35"/>
                <a:gd name="T99" fmla="*/ 3 h 45"/>
                <a:gd name="T100" fmla="*/ 10 w 35"/>
                <a:gd name="T101" fmla="*/ 0 h 45"/>
                <a:gd name="T102" fmla="*/ 22 w 35"/>
                <a:gd name="T103" fmla="*/ 20 h 45"/>
                <a:gd name="T104" fmla="*/ 34 w 35"/>
                <a:gd name="T105" fmla="*/ 35 h 45"/>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35"/>
                <a:gd name="T160" fmla="*/ 0 h 45"/>
                <a:gd name="T161" fmla="*/ 35 w 35"/>
                <a:gd name="T162" fmla="*/ 45 h 45"/>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35" h="45">
                  <a:moveTo>
                    <a:pt x="34" y="35"/>
                  </a:moveTo>
                  <a:lnTo>
                    <a:pt x="34" y="35"/>
                  </a:lnTo>
                  <a:lnTo>
                    <a:pt x="33" y="34"/>
                  </a:lnTo>
                  <a:lnTo>
                    <a:pt x="32" y="34"/>
                  </a:lnTo>
                  <a:lnTo>
                    <a:pt x="31" y="34"/>
                  </a:lnTo>
                  <a:lnTo>
                    <a:pt x="30" y="33"/>
                  </a:lnTo>
                  <a:lnTo>
                    <a:pt x="29" y="33"/>
                  </a:lnTo>
                  <a:lnTo>
                    <a:pt x="28" y="33"/>
                  </a:lnTo>
                  <a:lnTo>
                    <a:pt x="27" y="30"/>
                  </a:lnTo>
                  <a:lnTo>
                    <a:pt x="25" y="30"/>
                  </a:lnTo>
                  <a:lnTo>
                    <a:pt x="24" y="29"/>
                  </a:lnTo>
                  <a:lnTo>
                    <a:pt x="22" y="29"/>
                  </a:lnTo>
                  <a:lnTo>
                    <a:pt x="21" y="30"/>
                  </a:lnTo>
                  <a:lnTo>
                    <a:pt x="19" y="30"/>
                  </a:lnTo>
                  <a:lnTo>
                    <a:pt x="18" y="29"/>
                  </a:lnTo>
                  <a:lnTo>
                    <a:pt x="17" y="29"/>
                  </a:lnTo>
                  <a:lnTo>
                    <a:pt x="17" y="28"/>
                  </a:lnTo>
                  <a:lnTo>
                    <a:pt x="16" y="28"/>
                  </a:lnTo>
                  <a:lnTo>
                    <a:pt x="15" y="28"/>
                  </a:lnTo>
                  <a:lnTo>
                    <a:pt x="14" y="26"/>
                  </a:lnTo>
                  <a:lnTo>
                    <a:pt x="13" y="25"/>
                  </a:lnTo>
                  <a:lnTo>
                    <a:pt x="13" y="24"/>
                  </a:lnTo>
                  <a:lnTo>
                    <a:pt x="11" y="24"/>
                  </a:lnTo>
                  <a:lnTo>
                    <a:pt x="10" y="24"/>
                  </a:lnTo>
                  <a:lnTo>
                    <a:pt x="11" y="26"/>
                  </a:lnTo>
                  <a:lnTo>
                    <a:pt x="14" y="26"/>
                  </a:lnTo>
                  <a:lnTo>
                    <a:pt x="15" y="28"/>
                  </a:lnTo>
                  <a:lnTo>
                    <a:pt x="11" y="28"/>
                  </a:lnTo>
                  <a:lnTo>
                    <a:pt x="11" y="29"/>
                  </a:lnTo>
                  <a:lnTo>
                    <a:pt x="13" y="29"/>
                  </a:lnTo>
                  <a:lnTo>
                    <a:pt x="11" y="29"/>
                  </a:lnTo>
                  <a:lnTo>
                    <a:pt x="13" y="30"/>
                  </a:lnTo>
                  <a:lnTo>
                    <a:pt x="16" y="28"/>
                  </a:lnTo>
                  <a:lnTo>
                    <a:pt x="17" y="28"/>
                  </a:lnTo>
                  <a:lnTo>
                    <a:pt x="13" y="30"/>
                  </a:lnTo>
                  <a:lnTo>
                    <a:pt x="17" y="29"/>
                  </a:lnTo>
                  <a:lnTo>
                    <a:pt x="18" y="29"/>
                  </a:lnTo>
                  <a:lnTo>
                    <a:pt x="17" y="34"/>
                  </a:lnTo>
                  <a:lnTo>
                    <a:pt x="15" y="34"/>
                  </a:lnTo>
                  <a:lnTo>
                    <a:pt x="15" y="36"/>
                  </a:lnTo>
                  <a:lnTo>
                    <a:pt x="17" y="36"/>
                  </a:lnTo>
                  <a:lnTo>
                    <a:pt x="17" y="37"/>
                  </a:lnTo>
                  <a:lnTo>
                    <a:pt x="23" y="42"/>
                  </a:lnTo>
                  <a:lnTo>
                    <a:pt x="23" y="43"/>
                  </a:lnTo>
                  <a:lnTo>
                    <a:pt x="23" y="44"/>
                  </a:lnTo>
                  <a:lnTo>
                    <a:pt x="20" y="44"/>
                  </a:lnTo>
                  <a:lnTo>
                    <a:pt x="20" y="43"/>
                  </a:lnTo>
                  <a:lnTo>
                    <a:pt x="22" y="42"/>
                  </a:lnTo>
                  <a:lnTo>
                    <a:pt x="16" y="37"/>
                  </a:lnTo>
                  <a:lnTo>
                    <a:pt x="17" y="39"/>
                  </a:lnTo>
                  <a:lnTo>
                    <a:pt x="17" y="40"/>
                  </a:lnTo>
                  <a:lnTo>
                    <a:pt x="17" y="42"/>
                  </a:lnTo>
                  <a:lnTo>
                    <a:pt x="22" y="42"/>
                  </a:lnTo>
                  <a:lnTo>
                    <a:pt x="17" y="42"/>
                  </a:lnTo>
                  <a:lnTo>
                    <a:pt x="2" y="42"/>
                  </a:lnTo>
                  <a:lnTo>
                    <a:pt x="2" y="43"/>
                  </a:lnTo>
                  <a:lnTo>
                    <a:pt x="2" y="44"/>
                  </a:lnTo>
                  <a:lnTo>
                    <a:pt x="0" y="44"/>
                  </a:lnTo>
                  <a:lnTo>
                    <a:pt x="0" y="43"/>
                  </a:lnTo>
                  <a:lnTo>
                    <a:pt x="1" y="42"/>
                  </a:lnTo>
                  <a:lnTo>
                    <a:pt x="2" y="42"/>
                  </a:lnTo>
                  <a:lnTo>
                    <a:pt x="9" y="37"/>
                  </a:lnTo>
                  <a:lnTo>
                    <a:pt x="4" y="42"/>
                  </a:lnTo>
                  <a:lnTo>
                    <a:pt x="7" y="42"/>
                  </a:lnTo>
                  <a:lnTo>
                    <a:pt x="7" y="40"/>
                  </a:lnTo>
                  <a:lnTo>
                    <a:pt x="9" y="37"/>
                  </a:lnTo>
                  <a:lnTo>
                    <a:pt x="8" y="40"/>
                  </a:lnTo>
                  <a:lnTo>
                    <a:pt x="9" y="40"/>
                  </a:lnTo>
                  <a:lnTo>
                    <a:pt x="9" y="38"/>
                  </a:lnTo>
                  <a:lnTo>
                    <a:pt x="9" y="34"/>
                  </a:lnTo>
                  <a:lnTo>
                    <a:pt x="8" y="33"/>
                  </a:lnTo>
                  <a:lnTo>
                    <a:pt x="7" y="33"/>
                  </a:lnTo>
                  <a:lnTo>
                    <a:pt x="6" y="33"/>
                  </a:lnTo>
                  <a:lnTo>
                    <a:pt x="2" y="30"/>
                  </a:lnTo>
                  <a:lnTo>
                    <a:pt x="4" y="30"/>
                  </a:lnTo>
                  <a:lnTo>
                    <a:pt x="5" y="29"/>
                  </a:lnTo>
                  <a:lnTo>
                    <a:pt x="7" y="29"/>
                  </a:lnTo>
                  <a:lnTo>
                    <a:pt x="7" y="30"/>
                  </a:lnTo>
                  <a:lnTo>
                    <a:pt x="8" y="30"/>
                  </a:lnTo>
                  <a:lnTo>
                    <a:pt x="8" y="29"/>
                  </a:lnTo>
                  <a:lnTo>
                    <a:pt x="8" y="28"/>
                  </a:lnTo>
                  <a:lnTo>
                    <a:pt x="7" y="25"/>
                  </a:lnTo>
                  <a:lnTo>
                    <a:pt x="6" y="25"/>
                  </a:lnTo>
                  <a:lnTo>
                    <a:pt x="6" y="23"/>
                  </a:lnTo>
                  <a:lnTo>
                    <a:pt x="7" y="23"/>
                  </a:lnTo>
                  <a:lnTo>
                    <a:pt x="7" y="25"/>
                  </a:lnTo>
                  <a:lnTo>
                    <a:pt x="9" y="23"/>
                  </a:lnTo>
                  <a:lnTo>
                    <a:pt x="8" y="22"/>
                  </a:lnTo>
                  <a:lnTo>
                    <a:pt x="9" y="22"/>
                  </a:lnTo>
                  <a:lnTo>
                    <a:pt x="10" y="20"/>
                  </a:lnTo>
                  <a:lnTo>
                    <a:pt x="9" y="22"/>
                  </a:lnTo>
                  <a:lnTo>
                    <a:pt x="10" y="20"/>
                  </a:lnTo>
                  <a:lnTo>
                    <a:pt x="10" y="19"/>
                  </a:lnTo>
                  <a:lnTo>
                    <a:pt x="10" y="18"/>
                  </a:lnTo>
                  <a:lnTo>
                    <a:pt x="10" y="17"/>
                  </a:lnTo>
                  <a:lnTo>
                    <a:pt x="10" y="16"/>
                  </a:lnTo>
                  <a:lnTo>
                    <a:pt x="13" y="14"/>
                  </a:lnTo>
                  <a:lnTo>
                    <a:pt x="11" y="13"/>
                  </a:lnTo>
                  <a:lnTo>
                    <a:pt x="11" y="12"/>
                  </a:lnTo>
                  <a:lnTo>
                    <a:pt x="11" y="11"/>
                  </a:lnTo>
                  <a:lnTo>
                    <a:pt x="11" y="10"/>
                  </a:lnTo>
                  <a:lnTo>
                    <a:pt x="11" y="9"/>
                  </a:lnTo>
                  <a:lnTo>
                    <a:pt x="10" y="8"/>
                  </a:lnTo>
                  <a:lnTo>
                    <a:pt x="10" y="7"/>
                  </a:lnTo>
                  <a:lnTo>
                    <a:pt x="10" y="6"/>
                  </a:lnTo>
                  <a:lnTo>
                    <a:pt x="10" y="5"/>
                  </a:lnTo>
                  <a:lnTo>
                    <a:pt x="10" y="4"/>
                  </a:lnTo>
                  <a:lnTo>
                    <a:pt x="10" y="3"/>
                  </a:lnTo>
                  <a:lnTo>
                    <a:pt x="10" y="1"/>
                  </a:lnTo>
                  <a:lnTo>
                    <a:pt x="10" y="0"/>
                  </a:lnTo>
                  <a:lnTo>
                    <a:pt x="13" y="5"/>
                  </a:lnTo>
                  <a:lnTo>
                    <a:pt x="17" y="13"/>
                  </a:lnTo>
                  <a:lnTo>
                    <a:pt x="22" y="20"/>
                  </a:lnTo>
                  <a:lnTo>
                    <a:pt x="26" y="26"/>
                  </a:lnTo>
                  <a:lnTo>
                    <a:pt x="31" y="33"/>
                  </a:lnTo>
                  <a:lnTo>
                    <a:pt x="34" y="35"/>
                  </a:lnTo>
                </a:path>
              </a:pathLst>
            </a:custGeom>
            <a:solidFill>
              <a:srgbClr val="000000"/>
            </a:solidFill>
            <a:ln w="9525">
              <a:noFill/>
              <a:round/>
              <a:headEnd/>
              <a:tailEnd/>
            </a:ln>
          </p:spPr>
          <p:txBody>
            <a:bodyPr lIns="0" tIns="0" rIns="0" bIns="0"/>
            <a:lstStyle/>
            <a:p>
              <a:endParaRPr lang="en-US"/>
            </a:p>
          </p:txBody>
        </p:sp>
        <p:sp>
          <p:nvSpPr>
            <p:cNvPr id="5539" name="Freeform 384"/>
            <p:cNvSpPr>
              <a:spLocks/>
            </p:cNvSpPr>
            <p:nvPr/>
          </p:nvSpPr>
          <p:spPr bwMode="auto">
            <a:xfrm>
              <a:off x="976" y="2666"/>
              <a:ext cx="2" cy="3"/>
            </a:xfrm>
            <a:custGeom>
              <a:avLst/>
              <a:gdLst>
                <a:gd name="T0" fmla="*/ 1 w 2"/>
                <a:gd name="T1" fmla="*/ 0 h 3"/>
                <a:gd name="T2" fmla="*/ 1 w 2"/>
                <a:gd name="T3" fmla="*/ 0 h 3"/>
                <a:gd name="T4" fmla="*/ 0 w 2"/>
                <a:gd name="T5" fmla="*/ 0 h 3"/>
                <a:gd name="T6" fmla="*/ 0 w 2"/>
                <a:gd name="T7" fmla="*/ 0 h 3"/>
                <a:gd name="T8" fmla="*/ 1 w 2"/>
                <a:gd name="T9" fmla="*/ 0 h 3"/>
                <a:gd name="T10" fmla="*/ 1 w 2"/>
                <a:gd name="T11" fmla="*/ 1 h 3"/>
                <a:gd name="T12" fmla="*/ 0 w 2"/>
                <a:gd name="T13" fmla="*/ 0 h 3"/>
                <a:gd name="T14" fmla="*/ 0 w 2"/>
                <a:gd name="T15" fmla="*/ 1 h 3"/>
                <a:gd name="T16" fmla="*/ 1 w 2"/>
                <a:gd name="T17" fmla="*/ 1 h 3"/>
                <a:gd name="T18" fmla="*/ 1 w 2"/>
                <a:gd name="T19" fmla="*/ 1 h 3"/>
                <a:gd name="T20" fmla="*/ 0 w 2"/>
                <a:gd name="T21" fmla="*/ 1 h 3"/>
                <a:gd name="T22" fmla="*/ 0 w 2"/>
                <a:gd name="T23" fmla="*/ 1 h 3"/>
                <a:gd name="T24" fmla="*/ 1 w 2"/>
                <a:gd name="T25" fmla="*/ 1 h 3"/>
                <a:gd name="T26" fmla="*/ 1 w 2"/>
                <a:gd name="T27" fmla="*/ 2 h 3"/>
                <a:gd name="T28" fmla="*/ 0 w 2"/>
                <a:gd name="T29" fmla="*/ 1 h 3"/>
                <a:gd name="T30" fmla="*/ 0 w 2"/>
                <a:gd name="T31" fmla="*/ 1 h 3"/>
                <a:gd name="T32" fmla="*/ 1 w 2"/>
                <a:gd name="T33" fmla="*/ 2 h 3"/>
                <a:gd name="T34" fmla="*/ 1 w 2"/>
                <a:gd name="T35" fmla="*/ 2 h 3"/>
                <a:gd name="T36" fmla="*/ 0 w 2"/>
                <a:gd name="T37" fmla="*/ 2 h 3"/>
                <a:gd name="T38" fmla="*/ 0 w 2"/>
                <a:gd name="T39" fmla="*/ 2 h 3"/>
                <a:gd name="T40" fmla="*/ 1 w 2"/>
                <a:gd name="T41" fmla="*/ 2 h 3"/>
                <a:gd name="T42" fmla="*/ 0 w 2"/>
                <a:gd name="T43" fmla="*/ 2 h 3"/>
                <a:gd name="T44" fmla="*/ 0 w 2"/>
                <a:gd name="T45" fmla="*/ 2 h 3"/>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
                <a:gd name="T70" fmla="*/ 0 h 3"/>
                <a:gd name="T71" fmla="*/ 2 w 2"/>
                <a:gd name="T72" fmla="*/ 3 h 3"/>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 h="3">
                  <a:moveTo>
                    <a:pt x="1" y="0"/>
                  </a:moveTo>
                  <a:lnTo>
                    <a:pt x="1" y="0"/>
                  </a:lnTo>
                  <a:lnTo>
                    <a:pt x="0" y="0"/>
                  </a:lnTo>
                  <a:lnTo>
                    <a:pt x="1" y="0"/>
                  </a:lnTo>
                  <a:lnTo>
                    <a:pt x="1" y="1"/>
                  </a:lnTo>
                  <a:lnTo>
                    <a:pt x="0" y="0"/>
                  </a:lnTo>
                  <a:lnTo>
                    <a:pt x="0" y="1"/>
                  </a:lnTo>
                  <a:lnTo>
                    <a:pt x="1" y="1"/>
                  </a:lnTo>
                  <a:lnTo>
                    <a:pt x="0" y="1"/>
                  </a:lnTo>
                  <a:lnTo>
                    <a:pt x="1" y="1"/>
                  </a:lnTo>
                  <a:lnTo>
                    <a:pt x="1" y="2"/>
                  </a:lnTo>
                  <a:lnTo>
                    <a:pt x="0" y="1"/>
                  </a:lnTo>
                  <a:lnTo>
                    <a:pt x="1" y="2"/>
                  </a:lnTo>
                  <a:lnTo>
                    <a:pt x="0" y="2"/>
                  </a:lnTo>
                  <a:lnTo>
                    <a:pt x="1" y="2"/>
                  </a:lnTo>
                  <a:lnTo>
                    <a:pt x="0" y="2"/>
                  </a:lnTo>
                </a:path>
              </a:pathLst>
            </a:custGeom>
            <a:noFill/>
            <a:ln w="18970">
              <a:solidFill>
                <a:srgbClr val="000000"/>
              </a:solidFill>
              <a:round/>
              <a:headEnd/>
              <a:tailEnd/>
            </a:ln>
          </p:spPr>
          <p:txBody>
            <a:bodyPr lIns="0" tIns="0" rIns="0" bIns="0"/>
            <a:lstStyle/>
            <a:p>
              <a:endParaRPr lang="en-US"/>
            </a:p>
          </p:txBody>
        </p:sp>
        <p:sp>
          <p:nvSpPr>
            <p:cNvPr id="5540" name="Freeform 385"/>
            <p:cNvSpPr>
              <a:spLocks/>
            </p:cNvSpPr>
            <p:nvPr/>
          </p:nvSpPr>
          <p:spPr bwMode="auto">
            <a:xfrm>
              <a:off x="975" y="2666"/>
              <a:ext cx="2" cy="3"/>
            </a:xfrm>
            <a:custGeom>
              <a:avLst/>
              <a:gdLst>
                <a:gd name="T0" fmla="*/ 1 w 2"/>
                <a:gd name="T1" fmla="*/ 0 h 3"/>
                <a:gd name="T2" fmla="*/ 1 w 2"/>
                <a:gd name="T3" fmla="*/ 2 h 3"/>
                <a:gd name="T4" fmla="*/ 0 w 2"/>
                <a:gd name="T5" fmla="*/ 2 h 3"/>
                <a:gd name="T6" fmla="*/ 1 w 2"/>
                <a:gd name="T7" fmla="*/ 0 h 3"/>
                <a:gd name="T8" fmla="*/ 1 w 2"/>
                <a:gd name="T9" fmla="*/ 0 h 3"/>
                <a:gd name="T10" fmla="*/ 1 w 2"/>
                <a:gd name="T11" fmla="*/ 0 h 3"/>
                <a:gd name="T12" fmla="*/ 0 60000 65536"/>
                <a:gd name="T13" fmla="*/ 0 60000 65536"/>
                <a:gd name="T14" fmla="*/ 0 60000 65536"/>
                <a:gd name="T15" fmla="*/ 0 60000 65536"/>
                <a:gd name="T16" fmla="*/ 0 60000 65536"/>
                <a:gd name="T17" fmla="*/ 0 60000 65536"/>
                <a:gd name="T18" fmla="*/ 0 w 2"/>
                <a:gd name="T19" fmla="*/ 0 h 3"/>
                <a:gd name="T20" fmla="*/ 2 w 2"/>
                <a:gd name="T21" fmla="*/ 3 h 3"/>
              </a:gdLst>
              <a:ahLst/>
              <a:cxnLst>
                <a:cxn ang="T12">
                  <a:pos x="T0" y="T1"/>
                </a:cxn>
                <a:cxn ang="T13">
                  <a:pos x="T2" y="T3"/>
                </a:cxn>
                <a:cxn ang="T14">
                  <a:pos x="T4" y="T5"/>
                </a:cxn>
                <a:cxn ang="T15">
                  <a:pos x="T6" y="T7"/>
                </a:cxn>
                <a:cxn ang="T16">
                  <a:pos x="T8" y="T9"/>
                </a:cxn>
                <a:cxn ang="T17">
                  <a:pos x="T10" y="T11"/>
                </a:cxn>
              </a:cxnLst>
              <a:rect l="T18" t="T19" r="T20" b="T21"/>
              <a:pathLst>
                <a:path w="2" h="3">
                  <a:moveTo>
                    <a:pt x="1" y="0"/>
                  </a:moveTo>
                  <a:lnTo>
                    <a:pt x="1" y="2"/>
                  </a:lnTo>
                  <a:lnTo>
                    <a:pt x="0" y="2"/>
                  </a:lnTo>
                  <a:lnTo>
                    <a:pt x="1" y="0"/>
                  </a:lnTo>
                </a:path>
              </a:pathLst>
            </a:custGeom>
            <a:solidFill>
              <a:srgbClr val="000000"/>
            </a:solidFill>
            <a:ln w="9207">
              <a:solidFill>
                <a:srgbClr val="000000"/>
              </a:solidFill>
              <a:round/>
              <a:headEnd/>
              <a:tailEnd/>
            </a:ln>
          </p:spPr>
          <p:txBody>
            <a:bodyPr lIns="0" tIns="0" rIns="0" bIns="0"/>
            <a:lstStyle/>
            <a:p>
              <a:endParaRPr lang="en-US"/>
            </a:p>
          </p:txBody>
        </p:sp>
        <p:sp>
          <p:nvSpPr>
            <p:cNvPr id="5541" name="Freeform 386"/>
            <p:cNvSpPr>
              <a:spLocks/>
            </p:cNvSpPr>
            <p:nvPr/>
          </p:nvSpPr>
          <p:spPr bwMode="auto">
            <a:xfrm>
              <a:off x="974" y="2668"/>
              <a:ext cx="3" cy="2"/>
            </a:xfrm>
            <a:custGeom>
              <a:avLst/>
              <a:gdLst>
                <a:gd name="T0" fmla="*/ 2 w 3"/>
                <a:gd name="T1" fmla="*/ 1 h 2"/>
                <a:gd name="T2" fmla="*/ 0 w 3"/>
                <a:gd name="T3" fmla="*/ 1 h 2"/>
                <a:gd name="T4" fmla="*/ 0 w 3"/>
                <a:gd name="T5" fmla="*/ 0 h 2"/>
                <a:gd name="T6" fmla="*/ 1 w 3"/>
                <a:gd name="T7" fmla="*/ 0 h 2"/>
                <a:gd name="T8" fmla="*/ 1 w 3"/>
                <a:gd name="T9" fmla="*/ 1 h 2"/>
                <a:gd name="T10" fmla="*/ 2 w 3"/>
                <a:gd name="T11" fmla="*/ 1 h 2"/>
                <a:gd name="T12" fmla="*/ 2 w 3"/>
                <a:gd name="T13" fmla="*/ 1 h 2"/>
                <a:gd name="T14" fmla="*/ 0 60000 65536"/>
                <a:gd name="T15" fmla="*/ 0 60000 65536"/>
                <a:gd name="T16" fmla="*/ 0 60000 65536"/>
                <a:gd name="T17" fmla="*/ 0 60000 65536"/>
                <a:gd name="T18" fmla="*/ 0 60000 65536"/>
                <a:gd name="T19" fmla="*/ 0 60000 65536"/>
                <a:gd name="T20" fmla="*/ 0 60000 65536"/>
                <a:gd name="T21" fmla="*/ 0 w 3"/>
                <a:gd name="T22" fmla="*/ 0 h 2"/>
                <a:gd name="T23" fmla="*/ 3 w 3"/>
                <a:gd name="T24" fmla="*/ 2 h 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 h="2">
                  <a:moveTo>
                    <a:pt x="2" y="1"/>
                  </a:moveTo>
                  <a:lnTo>
                    <a:pt x="0" y="1"/>
                  </a:lnTo>
                  <a:lnTo>
                    <a:pt x="0" y="0"/>
                  </a:lnTo>
                  <a:lnTo>
                    <a:pt x="1" y="0"/>
                  </a:lnTo>
                  <a:lnTo>
                    <a:pt x="1" y="1"/>
                  </a:lnTo>
                  <a:lnTo>
                    <a:pt x="2" y="1"/>
                  </a:lnTo>
                </a:path>
              </a:pathLst>
            </a:custGeom>
            <a:solidFill>
              <a:srgbClr val="000000"/>
            </a:solidFill>
            <a:ln w="9207">
              <a:solidFill>
                <a:srgbClr val="000000"/>
              </a:solidFill>
              <a:round/>
              <a:headEnd/>
              <a:tailEnd/>
            </a:ln>
          </p:spPr>
          <p:txBody>
            <a:bodyPr lIns="0" tIns="0" rIns="0" bIns="0"/>
            <a:lstStyle/>
            <a:p>
              <a:endParaRPr lang="en-US"/>
            </a:p>
          </p:txBody>
        </p:sp>
        <p:sp>
          <p:nvSpPr>
            <p:cNvPr id="5542" name="Freeform 387"/>
            <p:cNvSpPr>
              <a:spLocks/>
            </p:cNvSpPr>
            <p:nvPr/>
          </p:nvSpPr>
          <p:spPr bwMode="auto">
            <a:xfrm>
              <a:off x="972" y="2671"/>
              <a:ext cx="3" cy="5"/>
            </a:xfrm>
            <a:custGeom>
              <a:avLst/>
              <a:gdLst>
                <a:gd name="T0" fmla="*/ 2 w 3"/>
                <a:gd name="T1" fmla="*/ 0 h 5"/>
                <a:gd name="T2" fmla="*/ 1 w 3"/>
                <a:gd name="T3" fmla="*/ 4 h 5"/>
                <a:gd name="T4" fmla="*/ 0 w 3"/>
                <a:gd name="T5" fmla="*/ 4 h 5"/>
                <a:gd name="T6" fmla="*/ 1 w 3"/>
                <a:gd name="T7" fmla="*/ 0 h 5"/>
                <a:gd name="T8" fmla="*/ 0 60000 65536"/>
                <a:gd name="T9" fmla="*/ 0 60000 65536"/>
                <a:gd name="T10" fmla="*/ 0 60000 65536"/>
                <a:gd name="T11" fmla="*/ 0 60000 65536"/>
                <a:gd name="T12" fmla="*/ 0 w 3"/>
                <a:gd name="T13" fmla="*/ 0 h 5"/>
                <a:gd name="T14" fmla="*/ 3 w 3"/>
                <a:gd name="T15" fmla="*/ 5 h 5"/>
              </a:gdLst>
              <a:ahLst/>
              <a:cxnLst>
                <a:cxn ang="T8">
                  <a:pos x="T0" y="T1"/>
                </a:cxn>
                <a:cxn ang="T9">
                  <a:pos x="T2" y="T3"/>
                </a:cxn>
                <a:cxn ang="T10">
                  <a:pos x="T4" y="T5"/>
                </a:cxn>
                <a:cxn ang="T11">
                  <a:pos x="T6" y="T7"/>
                </a:cxn>
              </a:cxnLst>
              <a:rect l="T12" t="T13" r="T14" b="T15"/>
              <a:pathLst>
                <a:path w="3" h="5">
                  <a:moveTo>
                    <a:pt x="2" y="0"/>
                  </a:moveTo>
                  <a:lnTo>
                    <a:pt x="1" y="4"/>
                  </a:lnTo>
                  <a:lnTo>
                    <a:pt x="0" y="4"/>
                  </a:lnTo>
                  <a:lnTo>
                    <a:pt x="1" y="0"/>
                  </a:lnTo>
                </a:path>
              </a:pathLst>
            </a:custGeom>
            <a:noFill/>
            <a:ln w="18970">
              <a:solidFill>
                <a:srgbClr val="000000"/>
              </a:solidFill>
              <a:round/>
              <a:headEnd/>
              <a:tailEnd/>
            </a:ln>
          </p:spPr>
          <p:txBody>
            <a:bodyPr lIns="0" tIns="0" rIns="0" bIns="0"/>
            <a:lstStyle/>
            <a:p>
              <a:endParaRPr lang="en-US"/>
            </a:p>
          </p:txBody>
        </p:sp>
        <p:sp>
          <p:nvSpPr>
            <p:cNvPr id="5543" name="Line 388"/>
            <p:cNvSpPr>
              <a:spLocks noChangeShapeType="1"/>
            </p:cNvSpPr>
            <p:nvPr/>
          </p:nvSpPr>
          <p:spPr bwMode="auto">
            <a:xfrm flipH="1">
              <a:off x="972" y="2675"/>
              <a:ext cx="2" cy="0"/>
            </a:xfrm>
            <a:prstGeom prst="line">
              <a:avLst/>
            </a:prstGeom>
            <a:noFill/>
            <a:ln w="18970">
              <a:solidFill>
                <a:srgbClr val="000000"/>
              </a:solidFill>
              <a:round/>
              <a:headEnd/>
              <a:tailEnd/>
            </a:ln>
          </p:spPr>
          <p:txBody>
            <a:bodyPr lIns="0" tIns="0" rIns="0" bIns="0"/>
            <a:lstStyle/>
            <a:p>
              <a:endParaRPr lang="en-US"/>
            </a:p>
          </p:txBody>
        </p:sp>
        <p:sp>
          <p:nvSpPr>
            <p:cNvPr id="5544" name="Line 389"/>
            <p:cNvSpPr>
              <a:spLocks noChangeShapeType="1"/>
            </p:cNvSpPr>
            <p:nvPr/>
          </p:nvSpPr>
          <p:spPr bwMode="auto">
            <a:xfrm flipH="1">
              <a:off x="972" y="2675"/>
              <a:ext cx="2" cy="0"/>
            </a:xfrm>
            <a:prstGeom prst="line">
              <a:avLst/>
            </a:prstGeom>
            <a:noFill/>
            <a:ln w="18970">
              <a:solidFill>
                <a:srgbClr val="000000"/>
              </a:solidFill>
              <a:round/>
              <a:headEnd/>
              <a:tailEnd/>
            </a:ln>
          </p:spPr>
          <p:txBody>
            <a:bodyPr lIns="0" tIns="0" rIns="0" bIns="0"/>
            <a:lstStyle/>
            <a:p>
              <a:endParaRPr lang="en-US"/>
            </a:p>
          </p:txBody>
        </p:sp>
        <p:sp>
          <p:nvSpPr>
            <p:cNvPr id="5545" name="Line 390"/>
            <p:cNvSpPr>
              <a:spLocks noChangeShapeType="1"/>
            </p:cNvSpPr>
            <p:nvPr/>
          </p:nvSpPr>
          <p:spPr bwMode="auto">
            <a:xfrm flipH="1">
              <a:off x="972" y="2674"/>
              <a:ext cx="2" cy="0"/>
            </a:xfrm>
            <a:prstGeom prst="line">
              <a:avLst/>
            </a:prstGeom>
            <a:noFill/>
            <a:ln w="18970">
              <a:solidFill>
                <a:srgbClr val="000000"/>
              </a:solidFill>
              <a:round/>
              <a:headEnd/>
              <a:tailEnd/>
            </a:ln>
          </p:spPr>
          <p:txBody>
            <a:bodyPr lIns="0" tIns="0" rIns="0" bIns="0"/>
            <a:lstStyle/>
            <a:p>
              <a:endParaRPr lang="en-US"/>
            </a:p>
          </p:txBody>
        </p:sp>
        <p:sp>
          <p:nvSpPr>
            <p:cNvPr id="5546" name="Line 391"/>
            <p:cNvSpPr>
              <a:spLocks noChangeShapeType="1"/>
            </p:cNvSpPr>
            <p:nvPr/>
          </p:nvSpPr>
          <p:spPr bwMode="auto">
            <a:xfrm flipH="1">
              <a:off x="972" y="2674"/>
              <a:ext cx="2" cy="0"/>
            </a:xfrm>
            <a:prstGeom prst="line">
              <a:avLst/>
            </a:prstGeom>
            <a:noFill/>
            <a:ln w="18970">
              <a:solidFill>
                <a:srgbClr val="000000"/>
              </a:solidFill>
              <a:round/>
              <a:headEnd/>
              <a:tailEnd/>
            </a:ln>
          </p:spPr>
          <p:txBody>
            <a:bodyPr lIns="0" tIns="0" rIns="0" bIns="0"/>
            <a:lstStyle/>
            <a:p>
              <a:endParaRPr lang="en-US"/>
            </a:p>
          </p:txBody>
        </p:sp>
        <p:sp>
          <p:nvSpPr>
            <p:cNvPr id="5547" name="Line 392"/>
            <p:cNvSpPr>
              <a:spLocks noChangeShapeType="1"/>
            </p:cNvSpPr>
            <p:nvPr/>
          </p:nvSpPr>
          <p:spPr bwMode="auto">
            <a:xfrm flipH="1">
              <a:off x="972" y="2672"/>
              <a:ext cx="2" cy="0"/>
            </a:xfrm>
            <a:prstGeom prst="line">
              <a:avLst/>
            </a:prstGeom>
            <a:noFill/>
            <a:ln w="18970">
              <a:solidFill>
                <a:srgbClr val="000000"/>
              </a:solidFill>
              <a:round/>
              <a:headEnd/>
              <a:tailEnd/>
            </a:ln>
          </p:spPr>
          <p:txBody>
            <a:bodyPr lIns="0" tIns="0" rIns="0" bIns="0"/>
            <a:lstStyle/>
            <a:p>
              <a:endParaRPr lang="en-US"/>
            </a:p>
          </p:txBody>
        </p:sp>
        <p:sp>
          <p:nvSpPr>
            <p:cNvPr id="5548" name="Line 393"/>
            <p:cNvSpPr>
              <a:spLocks noChangeShapeType="1"/>
            </p:cNvSpPr>
            <p:nvPr/>
          </p:nvSpPr>
          <p:spPr bwMode="auto">
            <a:xfrm flipH="1">
              <a:off x="973" y="2672"/>
              <a:ext cx="1" cy="0"/>
            </a:xfrm>
            <a:prstGeom prst="line">
              <a:avLst/>
            </a:prstGeom>
            <a:noFill/>
            <a:ln w="18970">
              <a:solidFill>
                <a:srgbClr val="000000"/>
              </a:solidFill>
              <a:round/>
              <a:headEnd/>
              <a:tailEnd/>
            </a:ln>
          </p:spPr>
          <p:txBody>
            <a:bodyPr lIns="0" tIns="0" rIns="0" bIns="0"/>
            <a:lstStyle/>
            <a:p>
              <a:endParaRPr lang="en-US"/>
            </a:p>
          </p:txBody>
        </p:sp>
        <p:sp>
          <p:nvSpPr>
            <p:cNvPr id="5549" name="Line 394"/>
            <p:cNvSpPr>
              <a:spLocks noChangeShapeType="1"/>
            </p:cNvSpPr>
            <p:nvPr/>
          </p:nvSpPr>
          <p:spPr bwMode="auto">
            <a:xfrm flipH="1">
              <a:off x="973" y="2671"/>
              <a:ext cx="1" cy="0"/>
            </a:xfrm>
            <a:prstGeom prst="line">
              <a:avLst/>
            </a:prstGeom>
            <a:noFill/>
            <a:ln w="18970">
              <a:solidFill>
                <a:srgbClr val="000000"/>
              </a:solidFill>
              <a:round/>
              <a:headEnd/>
              <a:tailEnd/>
            </a:ln>
          </p:spPr>
          <p:txBody>
            <a:bodyPr lIns="0" tIns="0" rIns="0" bIns="0"/>
            <a:lstStyle/>
            <a:p>
              <a:endParaRPr lang="en-US"/>
            </a:p>
          </p:txBody>
        </p:sp>
        <p:sp>
          <p:nvSpPr>
            <p:cNvPr id="5550" name="Line 395"/>
            <p:cNvSpPr>
              <a:spLocks noChangeShapeType="1"/>
            </p:cNvSpPr>
            <p:nvPr/>
          </p:nvSpPr>
          <p:spPr bwMode="auto">
            <a:xfrm>
              <a:off x="973" y="2672"/>
              <a:ext cx="2" cy="3"/>
            </a:xfrm>
            <a:prstGeom prst="line">
              <a:avLst/>
            </a:prstGeom>
            <a:noFill/>
            <a:ln w="18970">
              <a:solidFill>
                <a:srgbClr val="000000"/>
              </a:solidFill>
              <a:round/>
              <a:headEnd/>
              <a:tailEnd/>
            </a:ln>
          </p:spPr>
          <p:txBody>
            <a:bodyPr lIns="0" tIns="0" rIns="0" bIns="0"/>
            <a:lstStyle/>
            <a:p>
              <a:endParaRPr lang="en-US"/>
            </a:p>
          </p:txBody>
        </p:sp>
        <p:sp>
          <p:nvSpPr>
            <p:cNvPr id="5551" name="Freeform 396"/>
            <p:cNvSpPr>
              <a:spLocks/>
            </p:cNvSpPr>
            <p:nvPr/>
          </p:nvSpPr>
          <p:spPr bwMode="auto">
            <a:xfrm>
              <a:off x="969" y="2675"/>
              <a:ext cx="7" cy="2"/>
            </a:xfrm>
            <a:custGeom>
              <a:avLst/>
              <a:gdLst>
                <a:gd name="T0" fmla="*/ 6 w 7"/>
                <a:gd name="T1" fmla="*/ 0 h 2"/>
                <a:gd name="T2" fmla="*/ 3 w 7"/>
                <a:gd name="T3" fmla="*/ 0 h 2"/>
                <a:gd name="T4" fmla="*/ 0 w 7"/>
                <a:gd name="T5" fmla="*/ 1 h 2"/>
                <a:gd name="T6" fmla="*/ 2 w 7"/>
                <a:gd name="T7" fmla="*/ 1 h 2"/>
                <a:gd name="T8" fmla="*/ 6 w 7"/>
                <a:gd name="T9" fmla="*/ 1 h 2"/>
                <a:gd name="T10" fmla="*/ 0 60000 65536"/>
                <a:gd name="T11" fmla="*/ 0 60000 65536"/>
                <a:gd name="T12" fmla="*/ 0 60000 65536"/>
                <a:gd name="T13" fmla="*/ 0 60000 65536"/>
                <a:gd name="T14" fmla="*/ 0 60000 65536"/>
                <a:gd name="T15" fmla="*/ 0 w 7"/>
                <a:gd name="T16" fmla="*/ 0 h 2"/>
                <a:gd name="T17" fmla="*/ 7 w 7"/>
                <a:gd name="T18" fmla="*/ 2 h 2"/>
              </a:gdLst>
              <a:ahLst/>
              <a:cxnLst>
                <a:cxn ang="T10">
                  <a:pos x="T0" y="T1"/>
                </a:cxn>
                <a:cxn ang="T11">
                  <a:pos x="T2" y="T3"/>
                </a:cxn>
                <a:cxn ang="T12">
                  <a:pos x="T4" y="T5"/>
                </a:cxn>
                <a:cxn ang="T13">
                  <a:pos x="T6" y="T7"/>
                </a:cxn>
                <a:cxn ang="T14">
                  <a:pos x="T8" y="T9"/>
                </a:cxn>
              </a:cxnLst>
              <a:rect l="T15" t="T16" r="T17" b="T18"/>
              <a:pathLst>
                <a:path w="7" h="2">
                  <a:moveTo>
                    <a:pt x="6" y="0"/>
                  </a:moveTo>
                  <a:lnTo>
                    <a:pt x="3" y="0"/>
                  </a:lnTo>
                  <a:lnTo>
                    <a:pt x="0" y="1"/>
                  </a:lnTo>
                  <a:lnTo>
                    <a:pt x="2" y="1"/>
                  </a:lnTo>
                  <a:lnTo>
                    <a:pt x="6" y="1"/>
                  </a:lnTo>
                </a:path>
              </a:pathLst>
            </a:custGeom>
            <a:noFill/>
            <a:ln w="18970">
              <a:solidFill>
                <a:srgbClr val="000000"/>
              </a:solidFill>
              <a:round/>
              <a:headEnd/>
              <a:tailEnd/>
            </a:ln>
          </p:spPr>
          <p:txBody>
            <a:bodyPr lIns="0" tIns="0" rIns="0" bIns="0"/>
            <a:lstStyle/>
            <a:p>
              <a:endParaRPr lang="en-US"/>
            </a:p>
          </p:txBody>
        </p:sp>
        <p:sp>
          <p:nvSpPr>
            <p:cNvPr id="5552" name="Line 397"/>
            <p:cNvSpPr>
              <a:spLocks noChangeShapeType="1"/>
            </p:cNvSpPr>
            <p:nvPr/>
          </p:nvSpPr>
          <p:spPr bwMode="auto">
            <a:xfrm>
              <a:off x="969" y="2676"/>
              <a:ext cx="0" cy="0"/>
            </a:xfrm>
            <a:prstGeom prst="line">
              <a:avLst/>
            </a:prstGeom>
            <a:noFill/>
            <a:ln w="18970">
              <a:solidFill>
                <a:srgbClr val="000000"/>
              </a:solidFill>
              <a:round/>
              <a:headEnd/>
              <a:tailEnd/>
            </a:ln>
          </p:spPr>
          <p:txBody>
            <a:bodyPr lIns="0" tIns="0" rIns="0" bIns="0"/>
            <a:lstStyle/>
            <a:p>
              <a:endParaRPr lang="en-US"/>
            </a:p>
          </p:txBody>
        </p:sp>
        <p:sp>
          <p:nvSpPr>
            <p:cNvPr id="5553" name="Line 398"/>
            <p:cNvSpPr>
              <a:spLocks noChangeShapeType="1"/>
            </p:cNvSpPr>
            <p:nvPr/>
          </p:nvSpPr>
          <p:spPr bwMode="auto">
            <a:xfrm>
              <a:off x="971" y="2676"/>
              <a:ext cx="0" cy="0"/>
            </a:xfrm>
            <a:prstGeom prst="line">
              <a:avLst/>
            </a:prstGeom>
            <a:noFill/>
            <a:ln w="18970">
              <a:solidFill>
                <a:srgbClr val="000000"/>
              </a:solidFill>
              <a:round/>
              <a:headEnd/>
              <a:tailEnd/>
            </a:ln>
          </p:spPr>
          <p:txBody>
            <a:bodyPr lIns="0" tIns="0" rIns="0" bIns="0"/>
            <a:lstStyle/>
            <a:p>
              <a:endParaRPr lang="en-US"/>
            </a:p>
          </p:txBody>
        </p:sp>
        <p:sp>
          <p:nvSpPr>
            <p:cNvPr id="5554" name="Line 399"/>
            <p:cNvSpPr>
              <a:spLocks noChangeShapeType="1"/>
            </p:cNvSpPr>
            <p:nvPr/>
          </p:nvSpPr>
          <p:spPr bwMode="auto">
            <a:xfrm>
              <a:off x="971" y="2676"/>
              <a:ext cx="0" cy="0"/>
            </a:xfrm>
            <a:prstGeom prst="line">
              <a:avLst/>
            </a:prstGeom>
            <a:noFill/>
            <a:ln w="18970">
              <a:solidFill>
                <a:srgbClr val="000000"/>
              </a:solidFill>
              <a:round/>
              <a:headEnd/>
              <a:tailEnd/>
            </a:ln>
          </p:spPr>
          <p:txBody>
            <a:bodyPr lIns="0" tIns="0" rIns="0" bIns="0"/>
            <a:lstStyle/>
            <a:p>
              <a:endParaRPr lang="en-US"/>
            </a:p>
          </p:txBody>
        </p:sp>
        <p:sp>
          <p:nvSpPr>
            <p:cNvPr id="5555" name="Line 400"/>
            <p:cNvSpPr>
              <a:spLocks noChangeShapeType="1"/>
            </p:cNvSpPr>
            <p:nvPr/>
          </p:nvSpPr>
          <p:spPr bwMode="auto">
            <a:xfrm>
              <a:off x="972" y="2675"/>
              <a:ext cx="0" cy="1"/>
            </a:xfrm>
            <a:prstGeom prst="line">
              <a:avLst/>
            </a:prstGeom>
            <a:noFill/>
            <a:ln w="18970">
              <a:solidFill>
                <a:srgbClr val="000000"/>
              </a:solidFill>
              <a:round/>
              <a:headEnd/>
              <a:tailEnd/>
            </a:ln>
          </p:spPr>
          <p:txBody>
            <a:bodyPr lIns="0" tIns="0" rIns="0" bIns="0"/>
            <a:lstStyle/>
            <a:p>
              <a:endParaRPr lang="en-US"/>
            </a:p>
          </p:txBody>
        </p:sp>
        <p:sp>
          <p:nvSpPr>
            <p:cNvPr id="5556" name="Line 401"/>
            <p:cNvSpPr>
              <a:spLocks noChangeShapeType="1"/>
            </p:cNvSpPr>
            <p:nvPr/>
          </p:nvSpPr>
          <p:spPr bwMode="auto">
            <a:xfrm>
              <a:off x="974" y="2675"/>
              <a:ext cx="0" cy="1"/>
            </a:xfrm>
            <a:prstGeom prst="line">
              <a:avLst/>
            </a:prstGeom>
            <a:noFill/>
            <a:ln w="18970">
              <a:solidFill>
                <a:srgbClr val="000000"/>
              </a:solidFill>
              <a:round/>
              <a:headEnd/>
              <a:tailEnd/>
            </a:ln>
          </p:spPr>
          <p:txBody>
            <a:bodyPr lIns="0" tIns="0" rIns="0" bIns="0"/>
            <a:lstStyle/>
            <a:p>
              <a:endParaRPr lang="en-US"/>
            </a:p>
          </p:txBody>
        </p:sp>
        <p:sp>
          <p:nvSpPr>
            <p:cNvPr id="5557" name="Line 402"/>
            <p:cNvSpPr>
              <a:spLocks noChangeShapeType="1"/>
            </p:cNvSpPr>
            <p:nvPr/>
          </p:nvSpPr>
          <p:spPr bwMode="auto">
            <a:xfrm>
              <a:off x="974" y="2675"/>
              <a:ext cx="0" cy="1"/>
            </a:xfrm>
            <a:prstGeom prst="line">
              <a:avLst/>
            </a:prstGeom>
            <a:noFill/>
            <a:ln w="18970">
              <a:solidFill>
                <a:srgbClr val="000000"/>
              </a:solidFill>
              <a:round/>
              <a:headEnd/>
              <a:tailEnd/>
            </a:ln>
          </p:spPr>
          <p:txBody>
            <a:bodyPr lIns="0" tIns="0" rIns="0" bIns="0"/>
            <a:lstStyle/>
            <a:p>
              <a:endParaRPr lang="en-US"/>
            </a:p>
          </p:txBody>
        </p:sp>
        <p:sp>
          <p:nvSpPr>
            <p:cNvPr id="5558" name="Line 403"/>
            <p:cNvSpPr>
              <a:spLocks noChangeShapeType="1"/>
            </p:cNvSpPr>
            <p:nvPr/>
          </p:nvSpPr>
          <p:spPr bwMode="auto">
            <a:xfrm>
              <a:off x="974" y="2676"/>
              <a:ext cx="0" cy="0"/>
            </a:xfrm>
            <a:prstGeom prst="line">
              <a:avLst/>
            </a:prstGeom>
            <a:noFill/>
            <a:ln w="18970">
              <a:solidFill>
                <a:srgbClr val="000000"/>
              </a:solidFill>
              <a:round/>
              <a:headEnd/>
              <a:tailEnd/>
            </a:ln>
          </p:spPr>
          <p:txBody>
            <a:bodyPr lIns="0" tIns="0" rIns="0" bIns="0"/>
            <a:lstStyle/>
            <a:p>
              <a:endParaRPr lang="en-US"/>
            </a:p>
          </p:txBody>
        </p:sp>
        <p:sp>
          <p:nvSpPr>
            <p:cNvPr id="5559" name="Line 404"/>
            <p:cNvSpPr>
              <a:spLocks noChangeShapeType="1"/>
            </p:cNvSpPr>
            <p:nvPr/>
          </p:nvSpPr>
          <p:spPr bwMode="auto">
            <a:xfrm>
              <a:off x="974" y="2676"/>
              <a:ext cx="0" cy="0"/>
            </a:xfrm>
            <a:prstGeom prst="line">
              <a:avLst/>
            </a:prstGeom>
            <a:noFill/>
            <a:ln w="18970">
              <a:solidFill>
                <a:srgbClr val="000000"/>
              </a:solidFill>
              <a:round/>
              <a:headEnd/>
              <a:tailEnd/>
            </a:ln>
          </p:spPr>
          <p:txBody>
            <a:bodyPr lIns="0" tIns="0" rIns="0" bIns="0"/>
            <a:lstStyle/>
            <a:p>
              <a:endParaRPr lang="en-US"/>
            </a:p>
          </p:txBody>
        </p:sp>
        <p:sp>
          <p:nvSpPr>
            <p:cNvPr id="5560" name="Line 405"/>
            <p:cNvSpPr>
              <a:spLocks noChangeShapeType="1"/>
            </p:cNvSpPr>
            <p:nvPr/>
          </p:nvSpPr>
          <p:spPr bwMode="auto">
            <a:xfrm>
              <a:off x="971" y="2675"/>
              <a:ext cx="0" cy="1"/>
            </a:xfrm>
            <a:prstGeom prst="line">
              <a:avLst/>
            </a:prstGeom>
            <a:noFill/>
            <a:ln w="18970">
              <a:solidFill>
                <a:srgbClr val="000000"/>
              </a:solidFill>
              <a:round/>
              <a:headEnd/>
              <a:tailEnd/>
            </a:ln>
          </p:spPr>
          <p:txBody>
            <a:bodyPr lIns="0" tIns="0" rIns="0" bIns="0"/>
            <a:lstStyle/>
            <a:p>
              <a:endParaRPr lang="en-US"/>
            </a:p>
          </p:txBody>
        </p:sp>
        <p:sp>
          <p:nvSpPr>
            <p:cNvPr id="5561" name="Line 406"/>
            <p:cNvSpPr>
              <a:spLocks noChangeShapeType="1"/>
            </p:cNvSpPr>
            <p:nvPr/>
          </p:nvSpPr>
          <p:spPr bwMode="auto">
            <a:xfrm>
              <a:off x="971" y="2676"/>
              <a:ext cx="0" cy="0"/>
            </a:xfrm>
            <a:prstGeom prst="line">
              <a:avLst/>
            </a:prstGeom>
            <a:noFill/>
            <a:ln w="18970">
              <a:solidFill>
                <a:srgbClr val="000000"/>
              </a:solidFill>
              <a:round/>
              <a:headEnd/>
              <a:tailEnd/>
            </a:ln>
          </p:spPr>
          <p:txBody>
            <a:bodyPr lIns="0" tIns="0" rIns="0" bIns="0"/>
            <a:lstStyle/>
            <a:p>
              <a:endParaRPr lang="en-US"/>
            </a:p>
          </p:txBody>
        </p:sp>
        <p:sp>
          <p:nvSpPr>
            <p:cNvPr id="5562" name="Line 407"/>
            <p:cNvSpPr>
              <a:spLocks noChangeShapeType="1"/>
            </p:cNvSpPr>
            <p:nvPr/>
          </p:nvSpPr>
          <p:spPr bwMode="auto">
            <a:xfrm>
              <a:off x="969" y="2676"/>
              <a:ext cx="0" cy="0"/>
            </a:xfrm>
            <a:prstGeom prst="line">
              <a:avLst/>
            </a:prstGeom>
            <a:noFill/>
            <a:ln w="18970">
              <a:solidFill>
                <a:srgbClr val="000000"/>
              </a:solidFill>
              <a:round/>
              <a:headEnd/>
              <a:tailEnd/>
            </a:ln>
          </p:spPr>
          <p:txBody>
            <a:bodyPr lIns="0" tIns="0" rIns="0" bIns="0"/>
            <a:lstStyle/>
            <a:p>
              <a:endParaRPr lang="en-US"/>
            </a:p>
          </p:txBody>
        </p:sp>
        <p:sp>
          <p:nvSpPr>
            <p:cNvPr id="5563" name="Freeform 408"/>
            <p:cNvSpPr>
              <a:spLocks/>
            </p:cNvSpPr>
            <p:nvPr/>
          </p:nvSpPr>
          <p:spPr bwMode="auto">
            <a:xfrm>
              <a:off x="977" y="2670"/>
              <a:ext cx="4" cy="3"/>
            </a:xfrm>
            <a:custGeom>
              <a:avLst/>
              <a:gdLst>
                <a:gd name="T0" fmla="*/ 0 w 4"/>
                <a:gd name="T1" fmla="*/ 2 h 3"/>
                <a:gd name="T2" fmla="*/ 3 w 4"/>
                <a:gd name="T3" fmla="*/ 2 h 3"/>
                <a:gd name="T4" fmla="*/ 3 w 4"/>
                <a:gd name="T5" fmla="*/ 2 h 3"/>
                <a:gd name="T6" fmla="*/ 3 w 4"/>
                <a:gd name="T7" fmla="*/ 2 h 3"/>
                <a:gd name="T8" fmla="*/ 1 w 4"/>
                <a:gd name="T9" fmla="*/ 2 h 3"/>
                <a:gd name="T10" fmla="*/ 0 w 4"/>
                <a:gd name="T11" fmla="*/ 0 h 3"/>
                <a:gd name="T12" fmla="*/ 0 60000 65536"/>
                <a:gd name="T13" fmla="*/ 0 60000 65536"/>
                <a:gd name="T14" fmla="*/ 0 60000 65536"/>
                <a:gd name="T15" fmla="*/ 0 60000 65536"/>
                <a:gd name="T16" fmla="*/ 0 60000 65536"/>
                <a:gd name="T17" fmla="*/ 0 60000 65536"/>
                <a:gd name="T18" fmla="*/ 0 w 4"/>
                <a:gd name="T19" fmla="*/ 0 h 3"/>
                <a:gd name="T20" fmla="*/ 4 w 4"/>
                <a:gd name="T21" fmla="*/ 3 h 3"/>
              </a:gdLst>
              <a:ahLst/>
              <a:cxnLst>
                <a:cxn ang="T12">
                  <a:pos x="T0" y="T1"/>
                </a:cxn>
                <a:cxn ang="T13">
                  <a:pos x="T2" y="T3"/>
                </a:cxn>
                <a:cxn ang="T14">
                  <a:pos x="T4" y="T5"/>
                </a:cxn>
                <a:cxn ang="T15">
                  <a:pos x="T6" y="T7"/>
                </a:cxn>
                <a:cxn ang="T16">
                  <a:pos x="T8" y="T9"/>
                </a:cxn>
                <a:cxn ang="T17">
                  <a:pos x="T10" y="T11"/>
                </a:cxn>
              </a:cxnLst>
              <a:rect l="T18" t="T19" r="T20" b="T21"/>
              <a:pathLst>
                <a:path w="4" h="3">
                  <a:moveTo>
                    <a:pt x="0" y="2"/>
                  </a:moveTo>
                  <a:lnTo>
                    <a:pt x="3" y="2"/>
                  </a:lnTo>
                  <a:lnTo>
                    <a:pt x="1" y="2"/>
                  </a:lnTo>
                  <a:lnTo>
                    <a:pt x="0" y="0"/>
                  </a:lnTo>
                </a:path>
              </a:pathLst>
            </a:custGeom>
            <a:noFill/>
            <a:ln w="18970">
              <a:solidFill>
                <a:srgbClr val="000000"/>
              </a:solidFill>
              <a:round/>
              <a:headEnd/>
              <a:tailEnd/>
            </a:ln>
          </p:spPr>
          <p:txBody>
            <a:bodyPr lIns="0" tIns="0" rIns="0" bIns="0"/>
            <a:lstStyle/>
            <a:p>
              <a:endParaRPr lang="en-US"/>
            </a:p>
          </p:txBody>
        </p:sp>
        <p:sp>
          <p:nvSpPr>
            <p:cNvPr id="5564" name="Freeform 409"/>
            <p:cNvSpPr>
              <a:spLocks/>
            </p:cNvSpPr>
            <p:nvPr/>
          </p:nvSpPr>
          <p:spPr bwMode="auto">
            <a:xfrm>
              <a:off x="978" y="2672"/>
              <a:ext cx="3" cy="1"/>
            </a:xfrm>
            <a:custGeom>
              <a:avLst/>
              <a:gdLst>
                <a:gd name="T0" fmla="*/ 0 w 3"/>
                <a:gd name="T1" fmla="*/ 0 h 1"/>
                <a:gd name="T2" fmla="*/ 2 w 3"/>
                <a:gd name="T3" fmla="*/ 0 h 1"/>
                <a:gd name="T4" fmla="*/ 2 w 3"/>
                <a:gd name="T5" fmla="*/ 0 h 1"/>
                <a:gd name="T6" fmla="*/ 0 w 3"/>
                <a:gd name="T7" fmla="*/ 0 h 1"/>
                <a:gd name="T8" fmla="*/ 0 60000 65536"/>
                <a:gd name="T9" fmla="*/ 0 60000 65536"/>
                <a:gd name="T10" fmla="*/ 0 60000 65536"/>
                <a:gd name="T11" fmla="*/ 0 60000 65536"/>
                <a:gd name="T12" fmla="*/ 0 w 3"/>
                <a:gd name="T13" fmla="*/ 0 h 1"/>
                <a:gd name="T14" fmla="*/ 3 w 3"/>
                <a:gd name="T15" fmla="*/ 1 h 1"/>
              </a:gdLst>
              <a:ahLst/>
              <a:cxnLst>
                <a:cxn ang="T8">
                  <a:pos x="T0" y="T1"/>
                </a:cxn>
                <a:cxn ang="T9">
                  <a:pos x="T2" y="T3"/>
                </a:cxn>
                <a:cxn ang="T10">
                  <a:pos x="T4" y="T5"/>
                </a:cxn>
                <a:cxn ang="T11">
                  <a:pos x="T6" y="T7"/>
                </a:cxn>
              </a:cxnLst>
              <a:rect l="T12" t="T13" r="T14" b="T15"/>
              <a:pathLst>
                <a:path w="3" h="1">
                  <a:moveTo>
                    <a:pt x="0" y="0"/>
                  </a:moveTo>
                  <a:lnTo>
                    <a:pt x="2" y="0"/>
                  </a:lnTo>
                  <a:lnTo>
                    <a:pt x="0" y="0"/>
                  </a:lnTo>
                </a:path>
              </a:pathLst>
            </a:custGeom>
            <a:noFill/>
            <a:ln w="18970">
              <a:solidFill>
                <a:srgbClr val="000000"/>
              </a:solidFill>
              <a:round/>
              <a:headEnd/>
              <a:tailEnd/>
            </a:ln>
          </p:spPr>
          <p:txBody>
            <a:bodyPr lIns="0" tIns="0" rIns="0" bIns="0"/>
            <a:lstStyle/>
            <a:p>
              <a:endParaRPr lang="en-US"/>
            </a:p>
          </p:txBody>
        </p:sp>
        <p:sp>
          <p:nvSpPr>
            <p:cNvPr id="5565" name="Freeform 410"/>
            <p:cNvSpPr>
              <a:spLocks/>
            </p:cNvSpPr>
            <p:nvPr/>
          </p:nvSpPr>
          <p:spPr bwMode="auto">
            <a:xfrm>
              <a:off x="978" y="2670"/>
              <a:ext cx="3" cy="3"/>
            </a:xfrm>
            <a:custGeom>
              <a:avLst/>
              <a:gdLst>
                <a:gd name="T0" fmla="*/ 0 w 3"/>
                <a:gd name="T1" fmla="*/ 0 h 3"/>
                <a:gd name="T2" fmla="*/ 0 w 3"/>
                <a:gd name="T3" fmla="*/ 2 h 3"/>
                <a:gd name="T4" fmla="*/ 2 w 3"/>
                <a:gd name="T5" fmla="*/ 2 h 3"/>
                <a:gd name="T6" fmla="*/ 0 60000 65536"/>
                <a:gd name="T7" fmla="*/ 0 60000 65536"/>
                <a:gd name="T8" fmla="*/ 0 60000 65536"/>
                <a:gd name="T9" fmla="*/ 0 w 3"/>
                <a:gd name="T10" fmla="*/ 0 h 3"/>
                <a:gd name="T11" fmla="*/ 3 w 3"/>
                <a:gd name="T12" fmla="*/ 3 h 3"/>
              </a:gdLst>
              <a:ahLst/>
              <a:cxnLst>
                <a:cxn ang="T6">
                  <a:pos x="T0" y="T1"/>
                </a:cxn>
                <a:cxn ang="T7">
                  <a:pos x="T2" y="T3"/>
                </a:cxn>
                <a:cxn ang="T8">
                  <a:pos x="T4" y="T5"/>
                </a:cxn>
              </a:cxnLst>
              <a:rect l="T9" t="T10" r="T11" b="T12"/>
              <a:pathLst>
                <a:path w="3" h="3">
                  <a:moveTo>
                    <a:pt x="0" y="0"/>
                  </a:moveTo>
                  <a:lnTo>
                    <a:pt x="0" y="2"/>
                  </a:lnTo>
                  <a:lnTo>
                    <a:pt x="2" y="2"/>
                  </a:lnTo>
                </a:path>
              </a:pathLst>
            </a:custGeom>
            <a:noFill/>
            <a:ln w="18970">
              <a:solidFill>
                <a:srgbClr val="000000"/>
              </a:solidFill>
              <a:round/>
              <a:headEnd/>
              <a:tailEnd/>
            </a:ln>
          </p:spPr>
          <p:txBody>
            <a:bodyPr lIns="0" tIns="0" rIns="0" bIns="0"/>
            <a:lstStyle/>
            <a:p>
              <a:endParaRPr lang="en-US"/>
            </a:p>
          </p:txBody>
        </p:sp>
        <p:sp>
          <p:nvSpPr>
            <p:cNvPr id="5566" name="Freeform 411"/>
            <p:cNvSpPr>
              <a:spLocks/>
            </p:cNvSpPr>
            <p:nvPr/>
          </p:nvSpPr>
          <p:spPr bwMode="auto">
            <a:xfrm>
              <a:off x="984" y="2686"/>
              <a:ext cx="7" cy="3"/>
            </a:xfrm>
            <a:custGeom>
              <a:avLst/>
              <a:gdLst>
                <a:gd name="T0" fmla="*/ 6 w 7"/>
                <a:gd name="T1" fmla="*/ 2 h 3"/>
                <a:gd name="T2" fmla="*/ 6 w 7"/>
                <a:gd name="T3" fmla="*/ 0 h 3"/>
                <a:gd name="T4" fmla="*/ 0 w 7"/>
                <a:gd name="T5" fmla="*/ 0 h 3"/>
                <a:gd name="T6" fmla="*/ 0 w 7"/>
                <a:gd name="T7" fmla="*/ 2 h 3"/>
                <a:gd name="T8" fmla="*/ 0 60000 65536"/>
                <a:gd name="T9" fmla="*/ 0 60000 65536"/>
                <a:gd name="T10" fmla="*/ 0 60000 65536"/>
                <a:gd name="T11" fmla="*/ 0 60000 65536"/>
                <a:gd name="T12" fmla="*/ 0 w 7"/>
                <a:gd name="T13" fmla="*/ 0 h 3"/>
                <a:gd name="T14" fmla="*/ 7 w 7"/>
                <a:gd name="T15" fmla="*/ 3 h 3"/>
              </a:gdLst>
              <a:ahLst/>
              <a:cxnLst>
                <a:cxn ang="T8">
                  <a:pos x="T0" y="T1"/>
                </a:cxn>
                <a:cxn ang="T9">
                  <a:pos x="T2" y="T3"/>
                </a:cxn>
                <a:cxn ang="T10">
                  <a:pos x="T4" y="T5"/>
                </a:cxn>
                <a:cxn ang="T11">
                  <a:pos x="T6" y="T7"/>
                </a:cxn>
              </a:cxnLst>
              <a:rect l="T12" t="T13" r="T14" b="T15"/>
              <a:pathLst>
                <a:path w="7" h="3">
                  <a:moveTo>
                    <a:pt x="6" y="2"/>
                  </a:moveTo>
                  <a:lnTo>
                    <a:pt x="6" y="0"/>
                  </a:lnTo>
                  <a:lnTo>
                    <a:pt x="0" y="0"/>
                  </a:lnTo>
                  <a:lnTo>
                    <a:pt x="0" y="2"/>
                  </a:lnTo>
                </a:path>
              </a:pathLst>
            </a:custGeom>
            <a:noFill/>
            <a:ln w="18970">
              <a:solidFill>
                <a:srgbClr val="000000"/>
              </a:solidFill>
              <a:round/>
              <a:headEnd/>
              <a:tailEnd/>
            </a:ln>
          </p:spPr>
          <p:txBody>
            <a:bodyPr lIns="0" tIns="0" rIns="0" bIns="0"/>
            <a:lstStyle/>
            <a:p>
              <a:endParaRPr lang="en-US"/>
            </a:p>
          </p:txBody>
        </p:sp>
        <p:sp>
          <p:nvSpPr>
            <p:cNvPr id="5567" name="Freeform 412"/>
            <p:cNvSpPr>
              <a:spLocks/>
            </p:cNvSpPr>
            <p:nvPr/>
          </p:nvSpPr>
          <p:spPr bwMode="auto">
            <a:xfrm>
              <a:off x="984" y="2686"/>
              <a:ext cx="7" cy="3"/>
            </a:xfrm>
            <a:custGeom>
              <a:avLst/>
              <a:gdLst>
                <a:gd name="T0" fmla="*/ 0 w 7"/>
                <a:gd name="T1" fmla="*/ 0 h 3"/>
                <a:gd name="T2" fmla="*/ 0 w 7"/>
                <a:gd name="T3" fmla="*/ 2 h 3"/>
                <a:gd name="T4" fmla="*/ 1 w 7"/>
                <a:gd name="T5" fmla="*/ 2 h 3"/>
                <a:gd name="T6" fmla="*/ 1 w 7"/>
                <a:gd name="T7" fmla="*/ 0 h 3"/>
                <a:gd name="T8" fmla="*/ 2 w 7"/>
                <a:gd name="T9" fmla="*/ 0 h 3"/>
                <a:gd name="T10" fmla="*/ 2 w 7"/>
                <a:gd name="T11" fmla="*/ 2 h 3"/>
                <a:gd name="T12" fmla="*/ 2 w 7"/>
                <a:gd name="T13" fmla="*/ 2 h 3"/>
                <a:gd name="T14" fmla="*/ 2 w 7"/>
                <a:gd name="T15" fmla="*/ 0 h 3"/>
                <a:gd name="T16" fmla="*/ 4 w 7"/>
                <a:gd name="T17" fmla="*/ 0 h 3"/>
                <a:gd name="T18" fmla="*/ 4 w 7"/>
                <a:gd name="T19" fmla="*/ 2 h 3"/>
                <a:gd name="T20" fmla="*/ 5 w 7"/>
                <a:gd name="T21" fmla="*/ 2 h 3"/>
                <a:gd name="T22" fmla="*/ 5 w 7"/>
                <a:gd name="T23" fmla="*/ 0 h 3"/>
                <a:gd name="T24" fmla="*/ 6 w 7"/>
                <a:gd name="T25" fmla="*/ 0 h 3"/>
                <a:gd name="T26" fmla="*/ 6 w 7"/>
                <a:gd name="T27" fmla="*/ 2 h 3"/>
                <a:gd name="T28" fmla="*/ 6 w 7"/>
                <a:gd name="T29" fmla="*/ 2 h 3"/>
                <a:gd name="T30" fmla="*/ 6 w 7"/>
                <a:gd name="T31" fmla="*/ 1 h 3"/>
                <a:gd name="T32" fmla="*/ 0 w 7"/>
                <a:gd name="T33" fmla="*/ 1 h 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7"/>
                <a:gd name="T52" fmla="*/ 0 h 3"/>
                <a:gd name="T53" fmla="*/ 7 w 7"/>
                <a:gd name="T54" fmla="*/ 3 h 3"/>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7" h="3">
                  <a:moveTo>
                    <a:pt x="0" y="0"/>
                  </a:moveTo>
                  <a:lnTo>
                    <a:pt x="0" y="2"/>
                  </a:lnTo>
                  <a:lnTo>
                    <a:pt x="1" y="2"/>
                  </a:lnTo>
                  <a:lnTo>
                    <a:pt x="1" y="0"/>
                  </a:lnTo>
                  <a:lnTo>
                    <a:pt x="2" y="0"/>
                  </a:lnTo>
                  <a:lnTo>
                    <a:pt x="2" y="2"/>
                  </a:lnTo>
                  <a:lnTo>
                    <a:pt x="2" y="0"/>
                  </a:lnTo>
                  <a:lnTo>
                    <a:pt x="4" y="0"/>
                  </a:lnTo>
                  <a:lnTo>
                    <a:pt x="4" y="2"/>
                  </a:lnTo>
                  <a:lnTo>
                    <a:pt x="5" y="2"/>
                  </a:lnTo>
                  <a:lnTo>
                    <a:pt x="5" y="0"/>
                  </a:lnTo>
                  <a:lnTo>
                    <a:pt x="6" y="0"/>
                  </a:lnTo>
                  <a:lnTo>
                    <a:pt x="6" y="2"/>
                  </a:lnTo>
                  <a:lnTo>
                    <a:pt x="6" y="1"/>
                  </a:lnTo>
                  <a:lnTo>
                    <a:pt x="0" y="1"/>
                  </a:lnTo>
                </a:path>
              </a:pathLst>
            </a:custGeom>
            <a:noFill/>
            <a:ln w="18970">
              <a:solidFill>
                <a:srgbClr val="000000"/>
              </a:solidFill>
              <a:round/>
              <a:headEnd/>
              <a:tailEnd/>
            </a:ln>
          </p:spPr>
          <p:txBody>
            <a:bodyPr lIns="0" tIns="0" rIns="0" bIns="0"/>
            <a:lstStyle/>
            <a:p>
              <a:endParaRPr lang="en-US"/>
            </a:p>
          </p:txBody>
        </p:sp>
        <p:sp>
          <p:nvSpPr>
            <p:cNvPr id="5568" name="Freeform 413"/>
            <p:cNvSpPr>
              <a:spLocks/>
            </p:cNvSpPr>
            <p:nvPr/>
          </p:nvSpPr>
          <p:spPr bwMode="auto">
            <a:xfrm>
              <a:off x="984" y="2680"/>
              <a:ext cx="2" cy="5"/>
            </a:xfrm>
            <a:custGeom>
              <a:avLst/>
              <a:gdLst>
                <a:gd name="T0" fmla="*/ 0 w 2"/>
                <a:gd name="T1" fmla="*/ 0 h 5"/>
                <a:gd name="T2" fmla="*/ 0 w 2"/>
                <a:gd name="T3" fmla="*/ 3 h 5"/>
                <a:gd name="T4" fmla="*/ 1 w 2"/>
                <a:gd name="T5" fmla="*/ 4 h 5"/>
                <a:gd name="T6" fmla="*/ 1 w 2"/>
                <a:gd name="T7" fmla="*/ 1 h 5"/>
                <a:gd name="T8" fmla="*/ 0 60000 65536"/>
                <a:gd name="T9" fmla="*/ 0 60000 65536"/>
                <a:gd name="T10" fmla="*/ 0 60000 65536"/>
                <a:gd name="T11" fmla="*/ 0 60000 65536"/>
                <a:gd name="T12" fmla="*/ 0 w 2"/>
                <a:gd name="T13" fmla="*/ 0 h 5"/>
                <a:gd name="T14" fmla="*/ 2 w 2"/>
                <a:gd name="T15" fmla="*/ 5 h 5"/>
              </a:gdLst>
              <a:ahLst/>
              <a:cxnLst>
                <a:cxn ang="T8">
                  <a:pos x="T0" y="T1"/>
                </a:cxn>
                <a:cxn ang="T9">
                  <a:pos x="T2" y="T3"/>
                </a:cxn>
                <a:cxn ang="T10">
                  <a:pos x="T4" y="T5"/>
                </a:cxn>
                <a:cxn ang="T11">
                  <a:pos x="T6" y="T7"/>
                </a:cxn>
              </a:cxnLst>
              <a:rect l="T12" t="T13" r="T14" b="T15"/>
              <a:pathLst>
                <a:path w="2" h="5">
                  <a:moveTo>
                    <a:pt x="0" y="0"/>
                  </a:moveTo>
                  <a:lnTo>
                    <a:pt x="0" y="3"/>
                  </a:lnTo>
                  <a:lnTo>
                    <a:pt x="1" y="4"/>
                  </a:lnTo>
                  <a:lnTo>
                    <a:pt x="1" y="1"/>
                  </a:lnTo>
                </a:path>
              </a:pathLst>
            </a:custGeom>
            <a:noFill/>
            <a:ln w="18970">
              <a:solidFill>
                <a:srgbClr val="000000"/>
              </a:solidFill>
              <a:round/>
              <a:headEnd/>
              <a:tailEnd/>
            </a:ln>
          </p:spPr>
          <p:txBody>
            <a:bodyPr lIns="0" tIns="0" rIns="0" bIns="0"/>
            <a:lstStyle/>
            <a:p>
              <a:endParaRPr lang="en-US"/>
            </a:p>
          </p:txBody>
        </p:sp>
        <p:sp>
          <p:nvSpPr>
            <p:cNvPr id="5569" name="Freeform 414"/>
            <p:cNvSpPr>
              <a:spLocks/>
            </p:cNvSpPr>
            <p:nvPr/>
          </p:nvSpPr>
          <p:spPr bwMode="auto">
            <a:xfrm>
              <a:off x="981" y="2680"/>
              <a:ext cx="9" cy="7"/>
            </a:xfrm>
            <a:custGeom>
              <a:avLst/>
              <a:gdLst>
                <a:gd name="T0" fmla="*/ 3 w 9"/>
                <a:gd name="T1" fmla="*/ 3 h 7"/>
                <a:gd name="T2" fmla="*/ 7 w 9"/>
                <a:gd name="T3" fmla="*/ 6 h 7"/>
                <a:gd name="T4" fmla="*/ 8 w 9"/>
                <a:gd name="T5" fmla="*/ 6 h 7"/>
                <a:gd name="T6" fmla="*/ 0 w 9"/>
                <a:gd name="T7" fmla="*/ 0 h 7"/>
                <a:gd name="T8" fmla="*/ 0 60000 65536"/>
                <a:gd name="T9" fmla="*/ 0 60000 65536"/>
                <a:gd name="T10" fmla="*/ 0 60000 65536"/>
                <a:gd name="T11" fmla="*/ 0 60000 65536"/>
                <a:gd name="T12" fmla="*/ 0 w 9"/>
                <a:gd name="T13" fmla="*/ 0 h 7"/>
                <a:gd name="T14" fmla="*/ 9 w 9"/>
                <a:gd name="T15" fmla="*/ 7 h 7"/>
              </a:gdLst>
              <a:ahLst/>
              <a:cxnLst>
                <a:cxn ang="T8">
                  <a:pos x="T0" y="T1"/>
                </a:cxn>
                <a:cxn ang="T9">
                  <a:pos x="T2" y="T3"/>
                </a:cxn>
                <a:cxn ang="T10">
                  <a:pos x="T4" y="T5"/>
                </a:cxn>
                <a:cxn ang="T11">
                  <a:pos x="T6" y="T7"/>
                </a:cxn>
              </a:cxnLst>
              <a:rect l="T12" t="T13" r="T14" b="T15"/>
              <a:pathLst>
                <a:path w="9" h="7">
                  <a:moveTo>
                    <a:pt x="3" y="3"/>
                  </a:moveTo>
                  <a:lnTo>
                    <a:pt x="7" y="6"/>
                  </a:lnTo>
                  <a:lnTo>
                    <a:pt x="8" y="6"/>
                  </a:lnTo>
                  <a:lnTo>
                    <a:pt x="0" y="0"/>
                  </a:lnTo>
                </a:path>
              </a:pathLst>
            </a:custGeom>
            <a:noFill/>
            <a:ln w="18970">
              <a:solidFill>
                <a:srgbClr val="000000"/>
              </a:solidFill>
              <a:round/>
              <a:headEnd/>
              <a:tailEnd/>
            </a:ln>
          </p:spPr>
          <p:txBody>
            <a:bodyPr lIns="0" tIns="0" rIns="0" bIns="0"/>
            <a:lstStyle/>
            <a:p>
              <a:endParaRPr lang="en-US"/>
            </a:p>
          </p:txBody>
        </p:sp>
        <p:sp>
          <p:nvSpPr>
            <p:cNvPr id="5570" name="Freeform 415"/>
            <p:cNvSpPr>
              <a:spLocks/>
            </p:cNvSpPr>
            <p:nvPr/>
          </p:nvSpPr>
          <p:spPr bwMode="auto">
            <a:xfrm>
              <a:off x="984" y="2680"/>
              <a:ext cx="3" cy="7"/>
            </a:xfrm>
            <a:custGeom>
              <a:avLst/>
              <a:gdLst>
                <a:gd name="T0" fmla="*/ 0 w 3"/>
                <a:gd name="T1" fmla="*/ 0 h 7"/>
                <a:gd name="T2" fmla="*/ 2 w 3"/>
                <a:gd name="T3" fmla="*/ 3 h 7"/>
                <a:gd name="T4" fmla="*/ 2 w 3"/>
                <a:gd name="T5" fmla="*/ 6 h 7"/>
                <a:gd name="T6" fmla="*/ 2 w 3"/>
                <a:gd name="T7" fmla="*/ 6 h 7"/>
                <a:gd name="T8" fmla="*/ 2 w 3"/>
                <a:gd name="T9" fmla="*/ 5 h 7"/>
                <a:gd name="T10" fmla="*/ 2 w 3"/>
                <a:gd name="T11" fmla="*/ 3 h 7"/>
                <a:gd name="T12" fmla="*/ 0 60000 65536"/>
                <a:gd name="T13" fmla="*/ 0 60000 65536"/>
                <a:gd name="T14" fmla="*/ 0 60000 65536"/>
                <a:gd name="T15" fmla="*/ 0 60000 65536"/>
                <a:gd name="T16" fmla="*/ 0 60000 65536"/>
                <a:gd name="T17" fmla="*/ 0 60000 65536"/>
                <a:gd name="T18" fmla="*/ 0 w 3"/>
                <a:gd name="T19" fmla="*/ 0 h 7"/>
                <a:gd name="T20" fmla="*/ 3 w 3"/>
                <a:gd name="T21" fmla="*/ 7 h 7"/>
              </a:gdLst>
              <a:ahLst/>
              <a:cxnLst>
                <a:cxn ang="T12">
                  <a:pos x="T0" y="T1"/>
                </a:cxn>
                <a:cxn ang="T13">
                  <a:pos x="T2" y="T3"/>
                </a:cxn>
                <a:cxn ang="T14">
                  <a:pos x="T4" y="T5"/>
                </a:cxn>
                <a:cxn ang="T15">
                  <a:pos x="T6" y="T7"/>
                </a:cxn>
                <a:cxn ang="T16">
                  <a:pos x="T8" y="T9"/>
                </a:cxn>
                <a:cxn ang="T17">
                  <a:pos x="T10" y="T11"/>
                </a:cxn>
              </a:cxnLst>
              <a:rect l="T18" t="T19" r="T20" b="T21"/>
              <a:pathLst>
                <a:path w="3" h="7">
                  <a:moveTo>
                    <a:pt x="0" y="0"/>
                  </a:moveTo>
                  <a:lnTo>
                    <a:pt x="2" y="3"/>
                  </a:lnTo>
                  <a:lnTo>
                    <a:pt x="2" y="6"/>
                  </a:lnTo>
                  <a:lnTo>
                    <a:pt x="2" y="5"/>
                  </a:lnTo>
                  <a:lnTo>
                    <a:pt x="2" y="3"/>
                  </a:lnTo>
                </a:path>
              </a:pathLst>
            </a:custGeom>
            <a:noFill/>
            <a:ln w="18970">
              <a:solidFill>
                <a:srgbClr val="000000"/>
              </a:solidFill>
              <a:round/>
              <a:headEnd/>
              <a:tailEnd/>
            </a:ln>
          </p:spPr>
          <p:txBody>
            <a:bodyPr lIns="0" tIns="0" rIns="0" bIns="0"/>
            <a:lstStyle/>
            <a:p>
              <a:endParaRPr lang="en-US"/>
            </a:p>
          </p:txBody>
        </p:sp>
        <p:sp>
          <p:nvSpPr>
            <p:cNvPr id="5571" name="Oval 416"/>
            <p:cNvSpPr>
              <a:spLocks noChangeArrowheads="1"/>
            </p:cNvSpPr>
            <p:nvPr/>
          </p:nvSpPr>
          <p:spPr bwMode="auto">
            <a:xfrm rot="8520000">
              <a:off x="987" y="2643"/>
              <a:ext cx="6" cy="42"/>
            </a:xfrm>
            <a:prstGeom prst="ellipse">
              <a:avLst/>
            </a:prstGeom>
            <a:gradFill rotWithShape="0">
              <a:gsLst>
                <a:gs pos="0">
                  <a:srgbClr val="E1E1E1"/>
                </a:gs>
                <a:gs pos="100000">
                  <a:srgbClr val="5F5F5F"/>
                </a:gs>
              </a:gsLst>
              <a:lin ang="18900000" scaled="1"/>
            </a:gradFill>
            <a:ln w="9207">
              <a:solidFill>
                <a:srgbClr val="808080"/>
              </a:solidFill>
              <a:round/>
              <a:headEnd/>
              <a:tailEnd/>
            </a:ln>
          </p:spPr>
          <p:txBody>
            <a:bodyPr lIns="0" tIns="0" rIns="0" bIns="0"/>
            <a:lstStyle/>
            <a:p>
              <a:endParaRPr lang="en-US" altLang="en-US"/>
            </a:p>
          </p:txBody>
        </p:sp>
        <p:sp>
          <p:nvSpPr>
            <p:cNvPr id="5572" name="Freeform 417"/>
            <p:cNvSpPr>
              <a:spLocks/>
            </p:cNvSpPr>
            <p:nvPr/>
          </p:nvSpPr>
          <p:spPr bwMode="auto">
            <a:xfrm>
              <a:off x="981" y="2657"/>
              <a:ext cx="21" cy="16"/>
            </a:xfrm>
            <a:custGeom>
              <a:avLst/>
              <a:gdLst>
                <a:gd name="T0" fmla="*/ 20 w 21"/>
                <a:gd name="T1" fmla="*/ 1 h 16"/>
                <a:gd name="T2" fmla="*/ 20 w 21"/>
                <a:gd name="T3" fmla="*/ 2 h 16"/>
                <a:gd name="T4" fmla="*/ 20 w 21"/>
                <a:gd name="T5" fmla="*/ 2 h 16"/>
                <a:gd name="T6" fmla="*/ 20 w 21"/>
                <a:gd name="T7" fmla="*/ 2 h 16"/>
                <a:gd name="T8" fmla="*/ 20 w 21"/>
                <a:gd name="T9" fmla="*/ 2 h 16"/>
                <a:gd name="T10" fmla="*/ 20 w 21"/>
                <a:gd name="T11" fmla="*/ 2 h 16"/>
                <a:gd name="T12" fmla="*/ 19 w 21"/>
                <a:gd name="T13" fmla="*/ 2 h 16"/>
                <a:gd name="T14" fmla="*/ 19 w 21"/>
                <a:gd name="T15" fmla="*/ 2 h 16"/>
                <a:gd name="T16" fmla="*/ 20 w 21"/>
                <a:gd name="T17" fmla="*/ 2 h 16"/>
                <a:gd name="T18" fmla="*/ 15 w 21"/>
                <a:gd name="T19" fmla="*/ 14 h 16"/>
                <a:gd name="T20" fmla="*/ 15 w 21"/>
                <a:gd name="T21" fmla="*/ 14 h 16"/>
                <a:gd name="T22" fmla="*/ 14 w 21"/>
                <a:gd name="T23" fmla="*/ 14 h 16"/>
                <a:gd name="T24" fmla="*/ 14 w 21"/>
                <a:gd name="T25" fmla="*/ 14 h 16"/>
                <a:gd name="T26" fmla="*/ 13 w 21"/>
                <a:gd name="T27" fmla="*/ 14 h 16"/>
                <a:gd name="T28" fmla="*/ 17 w 21"/>
                <a:gd name="T29" fmla="*/ 3 h 16"/>
                <a:gd name="T30" fmla="*/ 17 w 21"/>
                <a:gd name="T31" fmla="*/ 3 h 16"/>
                <a:gd name="T32" fmla="*/ 17 w 21"/>
                <a:gd name="T33" fmla="*/ 3 h 16"/>
                <a:gd name="T34" fmla="*/ 18 w 21"/>
                <a:gd name="T35" fmla="*/ 3 h 16"/>
                <a:gd name="T36" fmla="*/ 18 w 21"/>
                <a:gd name="T37" fmla="*/ 3 h 16"/>
                <a:gd name="T38" fmla="*/ 17 w 21"/>
                <a:gd name="T39" fmla="*/ 3 h 16"/>
                <a:gd name="T40" fmla="*/ 17 w 21"/>
                <a:gd name="T41" fmla="*/ 3 h 16"/>
                <a:gd name="T42" fmla="*/ 11 w 21"/>
                <a:gd name="T43" fmla="*/ 15 h 16"/>
                <a:gd name="T44" fmla="*/ 11 w 21"/>
                <a:gd name="T45" fmla="*/ 15 h 16"/>
                <a:gd name="T46" fmla="*/ 11 w 21"/>
                <a:gd name="T47" fmla="*/ 14 h 16"/>
                <a:gd name="T48" fmla="*/ 17 w 21"/>
                <a:gd name="T49" fmla="*/ 3 h 16"/>
                <a:gd name="T50" fmla="*/ 17 w 21"/>
                <a:gd name="T51" fmla="*/ 3 h 16"/>
                <a:gd name="T52" fmla="*/ 17 w 21"/>
                <a:gd name="T53" fmla="*/ 3 h 16"/>
                <a:gd name="T54" fmla="*/ 17 w 21"/>
                <a:gd name="T55" fmla="*/ 3 h 16"/>
                <a:gd name="T56" fmla="*/ 17 w 21"/>
                <a:gd name="T57" fmla="*/ 3 h 16"/>
                <a:gd name="T58" fmla="*/ 17 w 21"/>
                <a:gd name="T59" fmla="*/ 3 h 16"/>
                <a:gd name="T60" fmla="*/ 16 w 21"/>
                <a:gd name="T61" fmla="*/ 3 h 16"/>
                <a:gd name="T62" fmla="*/ 16 w 21"/>
                <a:gd name="T63" fmla="*/ 3 h 16"/>
                <a:gd name="T64" fmla="*/ 16 w 21"/>
                <a:gd name="T65" fmla="*/ 3 h 16"/>
                <a:gd name="T66" fmla="*/ 16 w 21"/>
                <a:gd name="T67" fmla="*/ 3 h 16"/>
                <a:gd name="T68" fmla="*/ 16 w 21"/>
                <a:gd name="T69" fmla="*/ 3 h 16"/>
                <a:gd name="T70" fmla="*/ 16 w 21"/>
                <a:gd name="T71" fmla="*/ 2 h 16"/>
                <a:gd name="T72" fmla="*/ 15 w 21"/>
                <a:gd name="T73" fmla="*/ 2 h 16"/>
                <a:gd name="T74" fmla="*/ 16 w 21"/>
                <a:gd name="T75" fmla="*/ 2 h 16"/>
                <a:gd name="T76" fmla="*/ 17 w 21"/>
                <a:gd name="T77" fmla="*/ 2 h 16"/>
                <a:gd name="T78" fmla="*/ 17 w 21"/>
                <a:gd name="T79" fmla="*/ 2 h 16"/>
                <a:gd name="T80" fmla="*/ 15 w 21"/>
                <a:gd name="T81" fmla="*/ 2 h 16"/>
                <a:gd name="T82" fmla="*/ 5 w 21"/>
                <a:gd name="T83" fmla="*/ 3 h 16"/>
                <a:gd name="T84" fmla="*/ 5 w 21"/>
                <a:gd name="T85" fmla="*/ 3 h 16"/>
                <a:gd name="T86" fmla="*/ 5 w 21"/>
                <a:gd name="T87" fmla="*/ 3 h 16"/>
                <a:gd name="T88" fmla="*/ 5 w 21"/>
                <a:gd name="T89" fmla="*/ 3 h 16"/>
                <a:gd name="T90" fmla="*/ 15 w 21"/>
                <a:gd name="T91" fmla="*/ 2 h 16"/>
                <a:gd name="T92" fmla="*/ 15 w 21"/>
                <a:gd name="T93" fmla="*/ 2 h 16"/>
                <a:gd name="T94" fmla="*/ 0 w 21"/>
                <a:gd name="T95" fmla="*/ 2 h 16"/>
                <a:gd name="T96" fmla="*/ 0 w 21"/>
                <a:gd name="T97" fmla="*/ 1 h 16"/>
                <a:gd name="T98" fmla="*/ 0 w 21"/>
                <a:gd name="T99" fmla="*/ 1 h 16"/>
                <a:gd name="T100" fmla="*/ 0 w 21"/>
                <a:gd name="T101" fmla="*/ 1 h 16"/>
                <a:gd name="T102" fmla="*/ 17 w 21"/>
                <a:gd name="T103" fmla="*/ 1 h 16"/>
                <a:gd name="T104" fmla="*/ 18 w 21"/>
                <a:gd name="T105" fmla="*/ 1 h 16"/>
                <a:gd name="T106" fmla="*/ 18 w 21"/>
                <a:gd name="T107" fmla="*/ 1 h 16"/>
                <a:gd name="T108" fmla="*/ 18 w 21"/>
                <a:gd name="T109" fmla="*/ 0 h 16"/>
                <a:gd name="T110" fmla="*/ 18 w 21"/>
                <a:gd name="T111" fmla="*/ 0 h 16"/>
                <a:gd name="T112" fmla="*/ 20 w 21"/>
                <a:gd name="T113" fmla="*/ 1 h 16"/>
                <a:gd name="T114" fmla="*/ 20 w 21"/>
                <a:gd name="T115" fmla="*/ 1 h 1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21"/>
                <a:gd name="T175" fmla="*/ 0 h 16"/>
                <a:gd name="T176" fmla="*/ 21 w 21"/>
                <a:gd name="T177" fmla="*/ 16 h 1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21" h="16">
                  <a:moveTo>
                    <a:pt x="20" y="1"/>
                  </a:moveTo>
                  <a:lnTo>
                    <a:pt x="20" y="2"/>
                  </a:lnTo>
                  <a:lnTo>
                    <a:pt x="19" y="2"/>
                  </a:lnTo>
                  <a:lnTo>
                    <a:pt x="20" y="2"/>
                  </a:lnTo>
                  <a:lnTo>
                    <a:pt x="15" y="14"/>
                  </a:lnTo>
                  <a:lnTo>
                    <a:pt x="14" y="14"/>
                  </a:lnTo>
                  <a:lnTo>
                    <a:pt x="13" y="14"/>
                  </a:lnTo>
                  <a:lnTo>
                    <a:pt x="17" y="3"/>
                  </a:lnTo>
                  <a:lnTo>
                    <a:pt x="18" y="3"/>
                  </a:lnTo>
                  <a:lnTo>
                    <a:pt x="17" y="3"/>
                  </a:lnTo>
                  <a:lnTo>
                    <a:pt x="11" y="15"/>
                  </a:lnTo>
                  <a:lnTo>
                    <a:pt x="11" y="14"/>
                  </a:lnTo>
                  <a:lnTo>
                    <a:pt x="17" y="3"/>
                  </a:lnTo>
                  <a:lnTo>
                    <a:pt x="16" y="3"/>
                  </a:lnTo>
                  <a:lnTo>
                    <a:pt x="16" y="2"/>
                  </a:lnTo>
                  <a:lnTo>
                    <a:pt x="15" y="2"/>
                  </a:lnTo>
                  <a:lnTo>
                    <a:pt x="16" y="2"/>
                  </a:lnTo>
                  <a:lnTo>
                    <a:pt x="17" y="2"/>
                  </a:lnTo>
                  <a:lnTo>
                    <a:pt x="15" y="2"/>
                  </a:lnTo>
                  <a:lnTo>
                    <a:pt x="5" y="3"/>
                  </a:lnTo>
                  <a:lnTo>
                    <a:pt x="15" y="2"/>
                  </a:lnTo>
                  <a:lnTo>
                    <a:pt x="0" y="2"/>
                  </a:lnTo>
                  <a:lnTo>
                    <a:pt x="0" y="1"/>
                  </a:lnTo>
                  <a:lnTo>
                    <a:pt x="17" y="1"/>
                  </a:lnTo>
                  <a:lnTo>
                    <a:pt x="18" y="1"/>
                  </a:lnTo>
                  <a:lnTo>
                    <a:pt x="18" y="0"/>
                  </a:lnTo>
                  <a:lnTo>
                    <a:pt x="20" y="1"/>
                  </a:lnTo>
                </a:path>
              </a:pathLst>
            </a:custGeom>
            <a:solidFill>
              <a:srgbClr val="000000"/>
            </a:solidFill>
            <a:ln w="9207">
              <a:solidFill>
                <a:srgbClr val="000000"/>
              </a:solidFill>
              <a:round/>
              <a:headEnd/>
              <a:tailEnd/>
            </a:ln>
          </p:spPr>
          <p:txBody>
            <a:bodyPr lIns="0" tIns="0" rIns="0" bIns="0"/>
            <a:lstStyle/>
            <a:p>
              <a:endParaRPr lang="en-US"/>
            </a:p>
          </p:txBody>
        </p:sp>
        <p:sp>
          <p:nvSpPr>
            <p:cNvPr id="5573" name="Line 418"/>
            <p:cNvSpPr>
              <a:spLocks noChangeShapeType="1"/>
            </p:cNvSpPr>
            <p:nvPr/>
          </p:nvSpPr>
          <p:spPr bwMode="auto">
            <a:xfrm flipH="1" flipV="1">
              <a:off x="992" y="2660"/>
              <a:ext cx="5" cy="0"/>
            </a:xfrm>
            <a:prstGeom prst="line">
              <a:avLst/>
            </a:prstGeom>
            <a:noFill/>
            <a:ln w="9207">
              <a:solidFill>
                <a:srgbClr val="000000"/>
              </a:solidFill>
              <a:round/>
              <a:headEnd/>
              <a:tailEnd/>
            </a:ln>
          </p:spPr>
          <p:txBody>
            <a:bodyPr lIns="0" tIns="0" rIns="0" bIns="0"/>
            <a:lstStyle/>
            <a:p>
              <a:endParaRPr lang="en-US"/>
            </a:p>
          </p:txBody>
        </p:sp>
        <p:sp>
          <p:nvSpPr>
            <p:cNvPr id="5574" name="Line 419"/>
            <p:cNvSpPr>
              <a:spLocks noChangeShapeType="1"/>
            </p:cNvSpPr>
            <p:nvPr/>
          </p:nvSpPr>
          <p:spPr bwMode="auto">
            <a:xfrm flipH="1">
              <a:off x="996" y="2660"/>
              <a:ext cx="1" cy="6"/>
            </a:xfrm>
            <a:prstGeom prst="line">
              <a:avLst/>
            </a:prstGeom>
            <a:noFill/>
            <a:ln w="9207">
              <a:solidFill>
                <a:srgbClr val="000000"/>
              </a:solidFill>
              <a:round/>
              <a:headEnd/>
              <a:tailEnd/>
            </a:ln>
          </p:spPr>
          <p:txBody>
            <a:bodyPr lIns="0" tIns="0" rIns="0" bIns="0"/>
            <a:lstStyle/>
            <a:p>
              <a:endParaRPr lang="en-US"/>
            </a:p>
          </p:txBody>
        </p:sp>
        <p:sp>
          <p:nvSpPr>
            <p:cNvPr id="5575" name="Freeform 420"/>
            <p:cNvSpPr>
              <a:spLocks/>
            </p:cNvSpPr>
            <p:nvPr/>
          </p:nvSpPr>
          <p:spPr bwMode="auto">
            <a:xfrm>
              <a:off x="1130" y="2722"/>
              <a:ext cx="18" cy="7"/>
            </a:xfrm>
            <a:custGeom>
              <a:avLst/>
              <a:gdLst>
                <a:gd name="T0" fmla="*/ 0 w 18"/>
                <a:gd name="T1" fmla="*/ 6 h 7"/>
                <a:gd name="T2" fmla="*/ 0 w 18"/>
                <a:gd name="T3" fmla="*/ 6 h 7"/>
                <a:gd name="T4" fmla="*/ 0 w 18"/>
                <a:gd name="T5" fmla="*/ 6 h 7"/>
                <a:gd name="T6" fmla="*/ 1 w 18"/>
                <a:gd name="T7" fmla="*/ 6 h 7"/>
                <a:gd name="T8" fmla="*/ 2 w 18"/>
                <a:gd name="T9" fmla="*/ 6 h 7"/>
                <a:gd name="T10" fmla="*/ 3 w 18"/>
                <a:gd name="T11" fmla="*/ 6 h 7"/>
                <a:gd name="T12" fmla="*/ 5 w 18"/>
                <a:gd name="T13" fmla="*/ 6 h 7"/>
                <a:gd name="T14" fmla="*/ 6 w 18"/>
                <a:gd name="T15" fmla="*/ 5 h 7"/>
                <a:gd name="T16" fmla="*/ 9 w 18"/>
                <a:gd name="T17" fmla="*/ 5 h 7"/>
                <a:gd name="T18" fmla="*/ 10 w 18"/>
                <a:gd name="T19" fmla="*/ 5 h 7"/>
                <a:gd name="T20" fmla="*/ 10 w 18"/>
                <a:gd name="T21" fmla="*/ 5 h 7"/>
                <a:gd name="T22" fmla="*/ 11 w 18"/>
                <a:gd name="T23" fmla="*/ 3 h 7"/>
                <a:gd name="T24" fmla="*/ 12 w 18"/>
                <a:gd name="T25" fmla="*/ 3 h 7"/>
                <a:gd name="T26" fmla="*/ 13 w 18"/>
                <a:gd name="T27" fmla="*/ 2 h 7"/>
                <a:gd name="T28" fmla="*/ 15 w 18"/>
                <a:gd name="T29" fmla="*/ 1 h 7"/>
                <a:gd name="T30" fmla="*/ 15 w 18"/>
                <a:gd name="T31" fmla="*/ 1 h 7"/>
                <a:gd name="T32" fmla="*/ 17 w 18"/>
                <a:gd name="T33" fmla="*/ 0 h 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8"/>
                <a:gd name="T52" fmla="*/ 0 h 7"/>
                <a:gd name="T53" fmla="*/ 18 w 18"/>
                <a:gd name="T54" fmla="*/ 7 h 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8" h="7">
                  <a:moveTo>
                    <a:pt x="0" y="6"/>
                  </a:moveTo>
                  <a:lnTo>
                    <a:pt x="0" y="6"/>
                  </a:lnTo>
                  <a:lnTo>
                    <a:pt x="1" y="6"/>
                  </a:lnTo>
                  <a:lnTo>
                    <a:pt x="2" y="6"/>
                  </a:lnTo>
                  <a:lnTo>
                    <a:pt x="3" y="6"/>
                  </a:lnTo>
                  <a:lnTo>
                    <a:pt x="5" y="6"/>
                  </a:lnTo>
                  <a:lnTo>
                    <a:pt x="6" y="5"/>
                  </a:lnTo>
                  <a:lnTo>
                    <a:pt x="9" y="5"/>
                  </a:lnTo>
                  <a:lnTo>
                    <a:pt x="10" y="5"/>
                  </a:lnTo>
                  <a:lnTo>
                    <a:pt x="11" y="3"/>
                  </a:lnTo>
                  <a:lnTo>
                    <a:pt x="12" y="3"/>
                  </a:lnTo>
                  <a:lnTo>
                    <a:pt x="13" y="2"/>
                  </a:lnTo>
                  <a:lnTo>
                    <a:pt x="15" y="1"/>
                  </a:lnTo>
                  <a:lnTo>
                    <a:pt x="17" y="0"/>
                  </a:lnTo>
                </a:path>
              </a:pathLst>
            </a:custGeom>
            <a:noFill/>
            <a:ln w="9207">
              <a:solidFill>
                <a:srgbClr val="000000"/>
              </a:solidFill>
              <a:round/>
              <a:headEnd/>
              <a:tailEnd/>
            </a:ln>
          </p:spPr>
          <p:txBody>
            <a:bodyPr lIns="0" tIns="0" rIns="0" bIns="0"/>
            <a:lstStyle/>
            <a:p>
              <a:endParaRPr lang="en-US"/>
            </a:p>
          </p:txBody>
        </p:sp>
        <p:sp>
          <p:nvSpPr>
            <p:cNvPr id="5576" name="Freeform 421"/>
            <p:cNvSpPr>
              <a:spLocks/>
            </p:cNvSpPr>
            <p:nvPr/>
          </p:nvSpPr>
          <p:spPr bwMode="auto">
            <a:xfrm>
              <a:off x="1131" y="2723"/>
              <a:ext cx="14" cy="6"/>
            </a:xfrm>
            <a:custGeom>
              <a:avLst/>
              <a:gdLst>
                <a:gd name="T0" fmla="*/ 0 w 14"/>
                <a:gd name="T1" fmla="*/ 4 h 6"/>
                <a:gd name="T2" fmla="*/ 2 w 14"/>
                <a:gd name="T3" fmla="*/ 5 h 6"/>
                <a:gd name="T4" fmla="*/ 3 w 14"/>
                <a:gd name="T5" fmla="*/ 2 h 6"/>
                <a:gd name="T6" fmla="*/ 9 w 14"/>
                <a:gd name="T7" fmla="*/ 4 h 6"/>
                <a:gd name="T8" fmla="*/ 8 w 14"/>
                <a:gd name="T9" fmla="*/ 0 h 6"/>
                <a:gd name="T10" fmla="*/ 12 w 14"/>
                <a:gd name="T11" fmla="*/ 1 h 6"/>
                <a:gd name="T12" fmla="*/ 13 w 14"/>
                <a:gd name="T13" fmla="*/ 0 h 6"/>
                <a:gd name="T14" fmla="*/ 0 60000 65536"/>
                <a:gd name="T15" fmla="*/ 0 60000 65536"/>
                <a:gd name="T16" fmla="*/ 0 60000 65536"/>
                <a:gd name="T17" fmla="*/ 0 60000 65536"/>
                <a:gd name="T18" fmla="*/ 0 60000 65536"/>
                <a:gd name="T19" fmla="*/ 0 60000 65536"/>
                <a:gd name="T20" fmla="*/ 0 60000 65536"/>
                <a:gd name="T21" fmla="*/ 0 w 14"/>
                <a:gd name="T22" fmla="*/ 0 h 6"/>
                <a:gd name="T23" fmla="*/ 14 w 14"/>
                <a:gd name="T24" fmla="*/ 6 h 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4" h="6">
                  <a:moveTo>
                    <a:pt x="0" y="4"/>
                  </a:moveTo>
                  <a:lnTo>
                    <a:pt x="2" y="5"/>
                  </a:lnTo>
                  <a:lnTo>
                    <a:pt x="3" y="2"/>
                  </a:lnTo>
                  <a:lnTo>
                    <a:pt x="9" y="4"/>
                  </a:lnTo>
                  <a:lnTo>
                    <a:pt x="8" y="0"/>
                  </a:lnTo>
                  <a:lnTo>
                    <a:pt x="12" y="1"/>
                  </a:lnTo>
                  <a:lnTo>
                    <a:pt x="13" y="0"/>
                  </a:lnTo>
                </a:path>
              </a:pathLst>
            </a:custGeom>
            <a:noFill/>
            <a:ln w="9207">
              <a:solidFill>
                <a:srgbClr val="000000"/>
              </a:solidFill>
              <a:round/>
              <a:headEnd/>
              <a:tailEnd/>
            </a:ln>
          </p:spPr>
          <p:txBody>
            <a:bodyPr lIns="0" tIns="0" rIns="0" bIns="0"/>
            <a:lstStyle/>
            <a:p>
              <a:endParaRPr lang="en-US"/>
            </a:p>
          </p:txBody>
        </p:sp>
        <p:sp>
          <p:nvSpPr>
            <p:cNvPr id="5577" name="Freeform 422"/>
            <p:cNvSpPr>
              <a:spLocks/>
            </p:cNvSpPr>
            <p:nvPr/>
          </p:nvSpPr>
          <p:spPr bwMode="auto">
            <a:xfrm>
              <a:off x="1132" y="2725"/>
              <a:ext cx="2" cy="4"/>
            </a:xfrm>
            <a:custGeom>
              <a:avLst/>
              <a:gdLst>
                <a:gd name="T0" fmla="*/ 0 w 2"/>
                <a:gd name="T1" fmla="*/ 2 h 4"/>
                <a:gd name="T2" fmla="*/ 1 w 2"/>
                <a:gd name="T3" fmla="*/ 3 h 4"/>
                <a:gd name="T4" fmla="*/ 1 w 2"/>
                <a:gd name="T5" fmla="*/ 0 h 4"/>
                <a:gd name="T6" fmla="*/ 0 60000 65536"/>
                <a:gd name="T7" fmla="*/ 0 60000 65536"/>
                <a:gd name="T8" fmla="*/ 0 60000 65536"/>
                <a:gd name="T9" fmla="*/ 0 w 2"/>
                <a:gd name="T10" fmla="*/ 0 h 4"/>
                <a:gd name="T11" fmla="*/ 2 w 2"/>
                <a:gd name="T12" fmla="*/ 4 h 4"/>
              </a:gdLst>
              <a:ahLst/>
              <a:cxnLst>
                <a:cxn ang="T6">
                  <a:pos x="T0" y="T1"/>
                </a:cxn>
                <a:cxn ang="T7">
                  <a:pos x="T2" y="T3"/>
                </a:cxn>
                <a:cxn ang="T8">
                  <a:pos x="T4" y="T5"/>
                </a:cxn>
              </a:cxnLst>
              <a:rect l="T9" t="T10" r="T11" b="T12"/>
              <a:pathLst>
                <a:path w="2" h="4">
                  <a:moveTo>
                    <a:pt x="0" y="2"/>
                  </a:moveTo>
                  <a:lnTo>
                    <a:pt x="1" y="3"/>
                  </a:lnTo>
                  <a:lnTo>
                    <a:pt x="1" y="0"/>
                  </a:lnTo>
                </a:path>
              </a:pathLst>
            </a:custGeom>
            <a:noFill/>
            <a:ln w="9207">
              <a:solidFill>
                <a:srgbClr val="000000"/>
              </a:solidFill>
              <a:round/>
              <a:headEnd/>
              <a:tailEnd/>
            </a:ln>
          </p:spPr>
          <p:txBody>
            <a:bodyPr lIns="0" tIns="0" rIns="0" bIns="0"/>
            <a:lstStyle/>
            <a:p>
              <a:endParaRPr lang="en-US"/>
            </a:p>
          </p:txBody>
        </p:sp>
        <p:sp>
          <p:nvSpPr>
            <p:cNvPr id="5578" name="Freeform 423"/>
            <p:cNvSpPr>
              <a:spLocks/>
            </p:cNvSpPr>
            <p:nvPr/>
          </p:nvSpPr>
          <p:spPr bwMode="auto">
            <a:xfrm>
              <a:off x="1134" y="2725"/>
              <a:ext cx="3" cy="4"/>
            </a:xfrm>
            <a:custGeom>
              <a:avLst/>
              <a:gdLst>
                <a:gd name="T0" fmla="*/ 1 w 3"/>
                <a:gd name="T1" fmla="*/ 3 h 4"/>
                <a:gd name="T2" fmla="*/ 0 w 3"/>
                <a:gd name="T3" fmla="*/ 0 h 4"/>
                <a:gd name="T4" fmla="*/ 2 w 3"/>
                <a:gd name="T5" fmla="*/ 2 h 4"/>
                <a:gd name="T6" fmla="*/ 0 60000 65536"/>
                <a:gd name="T7" fmla="*/ 0 60000 65536"/>
                <a:gd name="T8" fmla="*/ 0 60000 65536"/>
                <a:gd name="T9" fmla="*/ 0 w 3"/>
                <a:gd name="T10" fmla="*/ 0 h 4"/>
                <a:gd name="T11" fmla="*/ 3 w 3"/>
                <a:gd name="T12" fmla="*/ 4 h 4"/>
              </a:gdLst>
              <a:ahLst/>
              <a:cxnLst>
                <a:cxn ang="T6">
                  <a:pos x="T0" y="T1"/>
                </a:cxn>
                <a:cxn ang="T7">
                  <a:pos x="T2" y="T3"/>
                </a:cxn>
                <a:cxn ang="T8">
                  <a:pos x="T4" y="T5"/>
                </a:cxn>
              </a:cxnLst>
              <a:rect l="T9" t="T10" r="T11" b="T12"/>
              <a:pathLst>
                <a:path w="3" h="4">
                  <a:moveTo>
                    <a:pt x="1" y="3"/>
                  </a:moveTo>
                  <a:lnTo>
                    <a:pt x="0" y="0"/>
                  </a:lnTo>
                  <a:lnTo>
                    <a:pt x="2" y="2"/>
                  </a:lnTo>
                </a:path>
              </a:pathLst>
            </a:custGeom>
            <a:noFill/>
            <a:ln w="9207">
              <a:solidFill>
                <a:srgbClr val="000000"/>
              </a:solidFill>
              <a:round/>
              <a:headEnd/>
              <a:tailEnd/>
            </a:ln>
          </p:spPr>
          <p:txBody>
            <a:bodyPr lIns="0" tIns="0" rIns="0" bIns="0"/>
            <a:lstStyle/>
            <a:p>
              <a:endParaRPr lang="en-US"/>
            </a:p>
          </p:txBody>
        </p:sp>
        <p:sp>
          <p:nvSpPr>
            <p:cNvPr id="5579" name="Freeform 424"/>
            <p:cNvSpPr>
              <a:spLocks/>
            </p:cNvSpPr>
            <p:nvPr/>
          </p:nvSpPr>
          <p:spPr bwMode="auto">
            <a:xfrm>
              <a:off x="1135" y="2723"/>
              <a:ext cx="6" cy="5"/>
            </a:xfrm>
            <a:custGeom>
              <a:avLst/>
              <a:gdLst>
                <a:gd name="T0" fmla="*/ 0 w 6"/>
                <a:gd name="T1" fmla="*/ 2 h 5"/>
                <a:gd name="T2" fmla="*/ 5 w 6"/>
                <a:gd name="T3" fmla="*/ 4 h 5"/>
                <a:gd name="T4" fmla="*/ 1 w 6"/>
                <a:gd name="T5" fmla="*/ 0 h 5"/>
                <a:gd name="T6" fmla="*/ 0 60000 65536"/>
                <a:gd name="T7" fmla="*/ 0 60000 65536"/>
                <a:gd name="T8" fmla="*/ 0 60000 65536"/>
                <a:gd name="T9" fmla="*/ 0 w 6"/>
                <a:gd name="T10" fmla="*/ 0 h 5"/>
                <a:gd name="T11" fmla="*/ 6 w 6"/>
                <a:gd name="T12" fmla="*/ 5 h 5"/>
              </a:gdLst>
              <a:ahLst/>
              <a:cxnLst>
                <a:cxn ang="T6">
                  <a:pos x="T0" y="T1"/>
                </a:cxn>
                <a:cxn ang="T7">
                  <a:pos x="T2" y="T3"/>
                </a:cxn>
                <a:cxn ang="T8">
                  <a:pos x="T4" y="T5"/>
                </a:cxn>
              </a:cxnLst>
              <a:rect l="T9" t="T10" r="T11" b="T12"/>
              <a:pathLst>
                <a:path w="6" h="5">
                  <a:moveTo>
                    <a:pt x="0" y="2"/>
                  </a:moveTo>
                  <a:lnTo>
                    <a:pt x="5" y="4"/>
                  </a:lnTo>
                  <a:lnTo>
                    <a:pt x="1" y="0"/>
                  </a:lnTo>
                </a:path>
              </a:pathLst>
            </a:custGeom>
            <a:noFill/>
            <a:ln w="9207">
              <a:solidFill>
                <a:srgbClr val="000000"/>
              </a:solidFill>
              <a:round/>
              <a:headEnd/>
              <a:tailEnd/>
            </a:ln>
          </p:spPr>
          <p:txBody>
            <a:bodyPr lIns="0" tIns="0" rIns="0" bIns="0"/>
            <a:lstStyle/>
            <a:p>
              <a:endParaRPr lang="en-US"/>
            </a:p>
          </p:txBody>
        </p:sp>
        <p:sp>
          <p:nvSpPr>
            <p:cNvPr id="5580" name="Freeform 425"/>
            <p:cNvSpPr>
              <a:spLocks/>
            </p:cNvSpPr>
            <p:nvPr/>
          </p:nvSpPr>
          <p:spPr bwMode="auto">
            <a:xfrm>
              <a:off x="1139" y="2723"/>
              <a:ext cx="3" cy="5"/>
            </a:xfrm>
            <a:custGeom>
              <a:avLst/>
              <a:gdLst>
                <a:gd name="T0" fmla="*/ 1 w 3"/>
                <a:gd name="T1" fmla="*/ 4 h 5"/>
                <a:gd name="T2" fmla="*/ 0 w 3"/>
                <a:gd name="T3" fmla="*/ 0 h 5"/>
                <a:gd name="T4" fmla="*/ 2 w 3"/>
                <a:gd name="T5" fmla="*/ 2 h 5"/>
                <a:gd name="T6" fmla="*/ 0 60000 65536"/>
                <a:gd name="T7" fmla="*/ 0 60000 65536"/>
                <a:gd name="T8" fmla="*/ 0 60000 65536"/>
                <a:gd name="T9" fmla="*/ 0 w 3"/>
                <a:gd name="T10" fmla="*/ 0 h 5"/>
                <a:gd name="T11" fmla="*/ 3 w 3"/>
                <a:gd name="T12" fmla="*/ 5 h 5"/>
              </a:gdLst>
              <a:ahLst/>
              <a:cxnLst>
                <a:cxn ang="T6">
                  <a:pos x="T0" y="T1"/>
                </a:cxn>
                <a:cxn ang="T7">
                  <a:pos x="T2" y="T3"/>
                </a:cxn>
                <a:cxn ang="T8">
                  <a:pos x="T4" y="T5"/>
                </a:cxn>
              </a:cxnLst>
              <a:rect l="T9" t="T10" r="T11" b="T12"/>
              <a:pathLst>
                <a:path w="3" h="5">
                  <a:moveTo>
                    <a:pt x="1" y="4"/>
                  </a:moveTo>
                  <a:lnTo>
                    <a:pt x="0" y="0"/>
                  </a:lnTo>
                  <a:lnTo>
                    <a:pt x="2" y="2"/>
                  </a:lnTo>
                </a:path>
              </a:pathLst>
            </a:custGeom>
            <a:noFill/>
            <a:ln w="9207">
              <a:solidFill>
                <a:srgbClr val="000000"/>
              </a:solidFill>
              <a:round/>
              <a:headEnd/>
              <a:tailEnd/>
            </a:ln>
          </p:spPr>
          <p:txBody>
            <a:bodyPr lIns="0" tIns="0" rIns="0" bIns="0"/>
            <a:lstStyle/>
            <a:p>
              <a:endParaRPr lang="en-US"/>
            </a:p>
          </p:txBody>
        </p:sp>
        <p:sp>
          <p:nvSpPr>
            <p:cNvPr id="5581" name="Freeform 426"/>
            <p:cNvSpPr>
              <a:spLocks/>
            </p:cNvSpPr>
            <p:nvPr/>
          </p:nvSpPr>
          <p:spPr bwMode="auto">
            <a:xfrm>
              <a:off x="1131" y="2725"/>
              <a:ext cx="10" cy="4"/>
            </a:xfrm>
            <a:custGeom>
              <a:avLst/>
              <a:gdLst>
                <a:gd name="T0" fmla="*/ 0 w 10"/>
                <a:gd name="T1" fmla="*/ 3 h 4"/>
                <a:gd name="T2" fmla="*/ 2 w 10"/>
                <a:gd name="T3" fmla="*/ 2 h 4"/>
                <a:gd name="T4" fmla="*/ 4 w 10"/>
                <a:gd name="T5" fmla="*/ 2 h 4"/>
                <a:gd name="T6" fmla="*/ 8 w 10"/>
                <a:gd name="T7" fmla="*/ 0 h 4"/>
                <a:gd name="T8" fmla="*/ 9 w 10"/>
                <a:gd name="T9" fmla="*/ 0 h 4"/>
                <a:gd name="T10" fmla="*/ 0 60000 65536"/>
                <a:gd name="T11" fmla="*/ 0 60000 65536"/>
                <a:gd name="T12" fmla="*/ 0 60000 65536"/>
                <a:gd name="T13" fmla="*/ 0 60000 65536"/>
                <a:gd name="T14" fmla="*/ 0 60000 65536"/>
                <a:gd name="T15" fmla="*/ 0 w 10"/>
                <a:gd name="T16" fmla="*/ 0 h 4"/>
                <a:gd name="T17" fmla="*/ 10 w 10"/>
                <a:gd name="T18" fmla="*/ 4 h 4"/>
              </a:gdLst>
              <a:ahLst/>
              <a:cxnLst>
                <a:cxn ang="T10">
                  <a:pos x="T0" y="T1"/>
                </a:cxn>
                <a:cxn ang="T11">
                  <a:pos x="T2" y="T3"/>
                </a:cxn>
                <a:cxn ang="T12">
                  <a:pos x="T4" y="T5"/>
                </a:cxn>
                <a:cxn ang="T13">
                  <a:pos x="T6" y="T7"/>
                </a:cxn>
                <a:cxn ang="T14">
                  <a:pos x="T8" y="T9"/>
                </a:cxn>
              </a:cxnLst>
              <a:rect l="T15" t="T16" r="T17" b="T18"/>
              <a:pathLst>
                <a:path w="10" h="4">
                  <a:moveTo>
                    <a:pt x="0" y="3"/>
                  </a:moveTo>
                  <a:lnTo>
                    <a:pt x="2" y="2"/>
                  </a:lnTo>
                  <a:lnTo>
                    <a:pt x="4" y="2"/>
                  </a:lnTo>
                  <a:lnTo>
                    <a:pt x="8" y="0"/>
                  </a:lnTo>
                  <a:lnTo>
                    <a:pt x="9" y="0"/>
                  </a:lnTo>
                </a:path>
              </a:pathLst>
            </a:custGeom>
            <a:noFill/>
            <a:ln w="9207">
              <a:solidFill>
                <a:srgbClr val="000000"/>
              </a:solidFill>
              <a:round/>
              <a:headEnd/>
              <a:tailEnd/>
            </a:ln>
          </p:spPr>
          <p:txBody>
            <a:bodyPr lIns="0" tIns="0" rIns="0" bIns="0"/>
            <a:lstStyle/>
            <a:p>
              <a:endParaRPr lang="en-US"/>
            </a:p>
          </p:txBody>
        </p:sp>
        <p:sp>
          <p:nvSpPr>
            <p:cNvPr id="5582" name="Freeform 427"/>
            <p:cNvSpPr>
              <a:spLocks/>
            </p:cNvSpPr>
            <p:nvPr/>
          </p:nvSpPr>
          <p:spPr bwMode="auto">
            <a:xfrm>
              <a:off x="1140" y="2721"/>
              <a:ext cx="1" cy="7"/>
            </a:xfrm>
            <a:custGeom>
              <a:avLst/>
              <a:gdLst>
                <a:gd name="T0" fmla="*/ 0 w 1"/>
                <a:gd name="T1" fmla="*/ 0 h 7"/>
                <a:gd name="T2" fmla="*/ 0 w 1"/>
                <a:gd name="T3" fmla="*/ 4 h 7"/>
                <a:gd name="T4" fmla="*/ 0 w 1"/>
                <a:gd name="T5" fmla="*/ 6 h 7"/>
                <a:gd name="T6" fmla="*/ 0 60000 65536"/>
                <a:gd name="T7" fmla="*/ 0 60000 65536"/>
                <a:gd name="T8" fmla="*/ 0 60000 65536"/>
                <a:gd name="T9" fmla="*/ 0 w 1"/>
                <a:gd name="T10" fmla="*/ 0 h 7"/>
                <a:gd name="T11" fmla="*/ 1 w 1"/>
                <a:gd name="T12" fmla="*/ 7 h 7"/>
              </a:gdLst>
              <a:ahLst/>
              <a:cxnLst>
                <a:cxn ang="T6">
                  <a:pos x="T0" y="T1"/>
                </a:cxn>
                <a:cxn ang="T7">
                  <a:pos x="T2" y="T3"/>
                </a:cxn>
                <a:cxn ang="T8">
                  <a:pos x="T4" y="T5"/>
                </a:cxn>
              </a:cxnLst>
              <a:rect l="T9" t="T10" r="T11" b="T12"/>
              <a:pathLst>
                <a:path w="1" h="7">
                  <a:moveTo>
                    <a:pt x="0" y="0"/>
                  </a:moveTo>
                  <a:lnTo>
                    <a:pt x="0" y="4"/>
                  </a:lnTo>
                  <a:lnTo>
                    <a:pt x="0" y="6"/>
                  </a:lnTo>
                </a:path>
              </a:pathLst>
            </a:custGeom>
            <a:noFill/>
            <a:ln w="9207">
              <a:solidFill>
                <a:srgbClr val="000000"/>
              </a:solidFill>
              <a:round/>
              <a:headEnd/>
              <a:tailEnd/>
            </a:ln>
          </p:spPr>
          <p:txBody>
            <a:bodyPr lIns="0" tIns="0" rIns="0" bIns="0"/>
            <a:lstStyle/>
            <a:p>
              <a:endParaRPr lang="en-US"/>
            </a:p>
          </p:txBody>
        </p:sp>
        <p:sp>
          <p:nvSpPr>
            <p:cNvPr id="5583" name="Freeform 428"/>
            <p:cNvSpPr>
              <a:spLocks/>
            </p:cNvSpPr>
            <p:nvPr/>
          </p:nvSpPr>
          <p:spPr bwMode="auto">
            <a:xfrm>
              <a:off x="1140" y="2722"/>
              <a:ext cx="4" cy="4"/>
            </a:xfrm>
            <a:custGeom>
              <a:avLst/>
              <a:gdLst>
                <a:gd name="T0" fmla="*/ 0 w 4"/>
                <a:gd name="T1" fmla="*/ 0 h 4"/>
                <a:gd name="T2" fmla="*/ 3 w 4"/>
                <a:gd name="T3" fmla="*/ 2 h 4"/>
                <a:gd name="T4" fmla="*/ 0 w 4"/>
                <a:gd name="T5" fmla="*/ 3 h 4"/>
                <a:gd name="T6" fmla="*/ 0 60000 65536"/>
                <a:gd name="T7" fmla="*/ 0 60000 65536"/>
                <a:gd name="T8" fmla="*/ 0 60000 65536"/>
                <a:gd name="T9" fmla="*/ 0 w 4"/>
                <a:gd name="T10" fmla="*/ 0 h 4"/>
                <a:gd name="T11" fmla="*/ 4 w 4"/>
                <a:gd name="T12" fmla="*/ 4 h 4"/>
              </a:gdLst>
              <a:ahLst/>
              <a:cxnLst>
                <a:cxn ang="T6">
                  <a:pos x="T0" y="T1"/>
                </a:cxn>
                <a:cxn ang="T7">
                  <a:pos x="T2" y="T3"/>
                </a:cxn>
                <a:cxn ang="T8">
                  <a:pos x="T4" y="T5"/>
                </a:cxn>
              </a:cxnLst>
              <a:rect l="T9" t="T10" r="T11" b="T12"/>
              <a:pathLst>
                <a:path w="4" h="4">
                  <a:moveTo>
                    <a:pt x="0" y="0"/>
                  </a:moveTo>
                  <a:lnTo>
                    <a:pt x="3" y="2"/>
                  </a:lnTo>
                  <a:lnTo>
                    <a:pt x="0" y="3"/>
                  </a:lnTo>
                </a:path>
              </a:pathLst>
            </a:custGeom>
            <a:noFill/>
            <a:ln w="9207">
              <a:solidFill>
                <a:srgbClr val="000000"/>
              </a:solidFill>
              <a:round/>
              <a:headEnd/>
              <a:tailEnd/>
            </a:ln>
          </p:spPr>
          <p:txBody>
            <a:bodyPr lIns="0" tIns="0" rIns="0" bIns="0"/>
            <a:lstStyle/>
            <a:p>
              <a:endParaRPr lang="en-US"/>
            </a:p>
          </p:txBody>
        </p:sp>
        <p:sp>
          <p:nvSpPr>
            <p:cNvPr id="5584" name="Freeform 429"/>
            <p:cNvSpPr>
              <a:spLocks/>
            </p:cNvSpPr>
            <p:nvPr/>
          </p:nvSpPr>
          <p:spPr bwMode="auto">
            <a:xfrm>
              <a:off x="1135" y="2723"/>
              <a:ext cx="10" cy="5"/>
            </a:xfrm>
            <a:custGeom>
              <a:avLst/>
              <a:gdLst>
                <a:gd name="T0" fmla="*/ 0 w 10"/>
                <a:gd name="T1" fmla="*/ 4 h 5"/>
                <a:gd name="T2" fmla="*/ 0 w 10"/>
                <a:gd name="T3" fmla="*/ 2 h 5"/>
                <a:gd name="T4" fmla="*/ 4 w 10"/>
                <a:gd name="T5" fmla="*/ 2 h 5"/>
                <a:gd name="T6" fmla="*/ 5 w 10"/>
                <a:gd name="T7" fmla="*/ 0 h 5"/>
                <a:gd name="T8" fmla="*/ 9 w 10"/>
                <a:gd name="T9" fmla="*/ 0 h 5"/>
                <a:gd name="T10" fmla="*/ 0 60000 65536"/>
                <a:gd name="T11" fmla="*/ 0 60000 65536"/>
                <a:gd name="T12" fmla="*/ 0 60000 65536"/>
                <a:gd name="T13" fmla="*/ 0 60000 65536"/>
                <a:gd name="T14" fmla="*/ 0 60000 65536"/>
                <a:gd name="T15" fmla="*/ 0 w 10"/>
                <a:gd name="T16" fmla="*/ 0 h 5"/>
                <a:gd name="T17" fmla="*/ 10 w 10"/>
                <a:gd name="T18" fmla="*/ 5 h 5"/>
              </a:gdLst>
              <a:ahLst/>
              <a:cxnLst>
                <a:cxn ang="T10">
                  <a:pos x="T0" y="T1"/>
                </a:cxn>
                <a:cxn ang="T11">
                  <a:pos x="T2" y="T3"/>
                </a:cxn>
                <a:cxn ang="T12">
                  <a:pos x="T4" y="T5"/>
                </a:cxn>
                <a:cxn ang="T13">
                  <a:pos x="T6" y="T7"/>
                </a:cxn>
                <a:cxn ang="T14">
                  <a:pos x="T8" y="T9"/>
                </a:cxn>
              </a:cxnLst>
              <a:rect l="T15" t="T16" r="T17" b="T18"/>
              <a:pathLst>
                <a:path w="10" h="5">
                  <a:moveTo>
                    <a:pt x="0" y="4"/>
                  </a:moveTo>
                  <a:lnTo>
                    <a:pt x="0" y="2"/>
                  </a:lnTo>
                  <a:lnTo>
                    <a:pt x="4" y="2"/>
                  </a:lnTo>
                  <a:lnTo>
                    <a:pt x="5" y="0"/>
                  </a:lnTo>
                  <a:lnTo>
                    <a:pt x="9" y="0"/>
                  </a:lnTo>
                </a:path>
              </a:pathLst>
            </a:custGeom>
            <a:noFill/>
            <a:ln w="9207">
              <a:solidFill>
                <a:srgbClr val="000000"/>
              </a:solidFill>
              <a:round/>
              <a:headEnd/>
              <a:tailEnd/>
            </a:ln>
          </p:spPr>
          <p:txBody>
            <a:bodyPr lIns="0" tIns="0" rIns="0" bIns="0"/>
            <a:lstStyle/>
            <a:p>
              <a:endParaRPr lang="en-US"/>
            </a:p>
          </p:txBody>
        </p:sp>
        <p:sp>
          <p:nvSpPr>
            <p:cNvPr id="5585" name="Freeform 430"/>
            <p:cNvSpPr>
              <a:spLocks/>
            </p:cNvSpPr>
            <p:nvPr/>
          </p:nvSpPr>
          <p:spPr bwMode="auto">
            <a:xfrm>
              <a:off x="1131" y="2725"/>
              <a:ext cx="11" cy="3"/>
            </a:xfrm>
            <a:custGeom>
              <a:avLst/>
              <a:gdLst>
                <a:gd name="T0" fmla="*/ 10 w 11"/>
                <a:gd name="T1" fmla="*/ 0 h 3"/>
                <a:gd name="T2" fmla="*/ 8 w 11"/>
                <a:gd name="T3" fmla="*/ 0 h 3"/>
                <a:gd name="T4" fmla="*/ 5 w 11"/>
                <a:gd name="T5" fmla="*/ 2 h 3"/>
                <a:gd name="T6" fmla="*/ 2 w 11"/>
                <a:gd name="T7" fmla="*/ 2 h 3"/>
                <a:gd name="T8" fmla="*/ 0 w 11"/>
                <a:gd name="T9" fmla="*/ 2 h 3"/>
                <a:gd name="T10" fmla="*/ 0 60000 65536"/>
                <a:gd name="T11" fmla="*/ 0 60000 65536"/>
                <a:gd name="T12" fmla="*/ 0 60000 65536"/>
                <a:gd name="T13" fmla="*/ 0 60000 65536"/>
                <a:gd name="T14" fmla="*/ 0 60000 65536"/>
                <a:gd name="T15" fmla="*/ 0 w 11"/>
                <a:gd name="T16" fmla="*/ 0 h 3"/>
                <a:gd name="T17" fmla="*/ 11 w 11"/>
                <a:gd name="T18" fmla="*/ 3 h 3"/>
              </a:gdLst>
              <a:ahLst/>
              <a:cxnLst>
                <a:cxn ang="T10">
                  <a:pos x="T0" y="T1"/>
                </a:cxn>
                <a:cxn ang="T11">
                  <a:pos x="T2" y="T3"/>
                </a:cxn>
                <a:cxn ang="T12">
                  <a:pos x="T4" y="T5"/>
                </a:cxn>
                <a:cxn ang="T13">
                  <a:pos x="T6" y="T7"/>
                </a:cxn>
                <a:cxn ang="T14">
                  <a:pos x="T8" y="T9"/>
                </a:cxn>
              </a:cxnLst>
              <a:rect l="T15" t="T16" r="T17" b="T18"/>
              <a:pathLst>
                <a:path w="11" h="3">
                  <a:moveTo>
                    <a:pt x="10" y="0"/>
                  </a:moveTo>
                  <a:lnTo>
                    <a:pt x="8" y="0"/>
                  </a:lnTo>
                  <a:lnTo>
                    <a:pt x="5" y="2"/>
                  </a:lnTo>
                  <a:lnTo>
                    <a:pt x="2" y="2"/>
                  </a:lnTo>
                  <a:lnTo>
                    <a:pt x="0" y="2"/>
                  </a:lnTo>
                </a:path>
              </a:pathLst>
            </a:custGeom>
            <a:noFill/>
            <a:ln w="9207">
              <a:solidFill>
                <a:srgbClr val="000000"/>
              </a:solidFill>
              <a:round/>
              <a:headEnd/>
              <a:tailEnd/>
            </a:ln>
          </p:spPr>
          <p:txBody>
            <a:bodyPr lIns="0" tIns="0" rIns="0" bIns="0"/>
            <a:lstStyle/>
            <a:p>
              <a:endParaRPr lang="en-US"/>
            </a:p>
          </p:txBody>
        </p:sp>
        <p:sp>
          <p:nvSpPr>
            <p:cNvPr id="5586" name="Freeform 431"/>
            <p:cNvSpPr>
              <a:spLocks/>
            </p:cNvSpPr>
            <p:nvPr/>
          </p:nvSpPr>
          <p:spPr bwMode="auto">
            <a:xfrm>
              <a:off x="1131" y="2725"/>
              <a:ext cx="11" cy="3"/>
            </a:xfrm>
            <a:custGeom>
              <a:avLst/>
              <a:gdLst>
                <a:gd name="T0" fmla="*/ 10 w 11"/>
                <a:gd name="T1" fmla="*/ 0 h 3"/>
                <a:gd name="T2" fmla="*/ 8 w 11"/>
                <a:gd name="T3" fmla="*/ 0 h 3"/>
                <a:gd name="T4" fmla="*/ 5 w 11"/>
                <a:gd name="T5" fmla="*/ 2 h 3"/>
                <a:gd name="T6" fmla="*/ 2 w 11"/>
                <a:gd name="T7" fmla="*/ 2 h 3"/>
                <a:gd name="T8" fmla="*/ 0 w 11"/>
                <a:gd name="T9" fmla="*/ 2 h 3"/>
                <a:gd name="T10" fmla="*/ 0 60000 65536"/>
                <a:gd name="T11" fmla="*/ 0 60000 65536"/>
                <a:gd name="T12" fmla="*/ 0 60000 65536"/>
                <a:gd name="T13" fmla="*/ 0 60000 65536"/>
                <a:gd name="T14" fmla="*/ 0 60000 65536"/>
                <a:gd name="T15" fmla="*/ 0 w 11"/>
                <a:gd name="T16" fmla="*/ 0 h 3"/>
                <a:gd name="T17" fmla="*/ 11 w 11"/>
                <a:gd name="T18" fmla="*/ 3 h 3"/>
              </a:gdLst>
              <a:ahLst/>
              <a:cxnLst>
                <a:cxn ang="T10">
                  <a:pos x="T0" y="T1"/>
                </a:cxn>
                <a:cxn ang="T11">
                  <a:pos x="T2" y="T3"/>
                </a:cxn>
                <a:cxn ang="T12">
                  <a:pos x="T4" y="T5"/>
                </a:cxn>
                <a:cxn ang="T13">
                  <a:pos x="T6" y="T7"/>
                </a:cxn>
                <a:cxn ang="T14">
                  <a:pos x="T8" y="T9"/>
                </a:cxn>
              </a:cxnLst>
              <a:rect l="T15" t="T16" r="T17" b="T18"/>
              <a:pathLst>
                <a:path w="11" h="3">
                  <a:moveTo>
                    <a:pt x="10" y="0"/>
                  </a:moveTo>
                  <a:lnTo>
                    <a:pt x="8" y="0"/>
                  </a:lnTo>
                  <a:lnTo>
                    <a:pt x="5" y="2"/>
                  </a:lnTo>
                  <a:lnTo>
                    <a:pt x="2" y="2"/>
                  </a:lnTo>
                  <a:lnTo>
                    <a:pt x="0" y="2"/>
                  </a:lnTo>
                </a:path>
              </a:pathLst>
            </a:custGeom>
            <a:noFill/>
            <a:ln w="9207">
              <a:solidFill>
                <a:srgbClr val="000000"/>
              </a:solidFill>
              <a:round/>
              <a:headEnd/>
              <a:tailEnd/>
            </a:ln>
          </p:spPr>
          <p:txBody>
            <a:bodyPr lIns="0" tIns="0" rIns="0" bIns="0"/>
            <a:lstStyle/>
            <a:p>
              <a:endParaRPr lang="en-US"/>
            </a:p>
          </p:txBody>
        </p:sp>
        <p:sp>
          <p:nvSpPr>
            <p:cNvPr id="5587" name="Freeform 432"/>
            <p:cNvSpPr>
              <a:spLocks/>
            </p:cNvSpPr>
            <p:nvPr/>
          </p:nvSpPr>
          <p:spPr bwMode="auto">
            <a:xfrm>
              <a:off x="1141" y="2723"/>
              <a:ext cx="5" cy="3"/>
            </a:xfrm>
            <a:custGeom>
              <a:avLst/>
              <a:gdLst>
                <a:gd name="T0" fmla="*/ 0 w 5"/>
                <a:gd name="T1" fmla="*/ 2 h 3"/>
                <a:gd name="T2" fmla="*/ 0 w 5"/>
                <a:gd name="T3" fmla="*/ 2 h 3"/>
                <a:gd name="T4" fmla="*/ 0 w 5"/>
                <a:gd name="T5" fmla="*/ 0 h 3"/>
                <a:gd name="T6" fmla="*/ 4 w 5"/>
                <a:gd name="T7" fmla="*/ 0 h 3"/>
                <a:gd name="T8" fmla="*/ 0 60000 65536"/>
                <a:gd name="T9" fmla="*/ 0 60000 65536"/>
                <a:gd name="T10" fmla="*/ 0 60000 65536"/>
                <a:gd name="T11" fmla="*/ 0 60000 65536"/>
                <a:gd name="T12" fmla="*/ 0 w 5"/>
                <a:gd name="T13" fmla="*/ 0 h 3"/>
                <a:gd name="T14" fmla="*/ 5 w 5"/>
                <a:gd name="T15" fmla="*/ 3 h 3"/>
              </a:gdLst>
              <a:ahLst/>
              <a:cxnLst>
                <a:cxn ang="T8">
                  <a:pos x="T0" y="T1"/>
                </a:cxn>
                <a:cxn ang="T9">
                  <a:pos x="T2" y="T3"/>
                </a:cxn>
                <a:cxn ang="T10">
                  <a:pos x="T4" y="T5"/>
                </a:cxn>
                <a:cxn ang="T11">
                  <a:pos x="T6" y="T7"/>
                </a:cxn>
              </a:cxnLst>
              <a:rect l="T12" t="T13" r="T14" b="T15"/>
              <a:pathLst>
                <a:path w="5" h="3">
                  <a:moveTo>
                    <a:pt x="0" y="2"/>
                  </a:moveTo>
                  <a:lnTo>
                    <a:pt x="0" y="2"/>
                  </a:lnTo>
                  <a:lnTo>
                    <a:pt x="0" y="0"/>
                  </a:lnTo>
                  <a:lnTo>
                    <a:pt x="4" y="0"/>
                  </a:lnTo>
                </a:path>
              </a:pathLst>
            </a:custGeom>
            <a:noFill/>
            <a:ln w="9207">
              <a:solidFill>
                <a:srgbClr val="000000"/>
              </a:solidFill>
              <a:round/>
              <a:headEnd/>
              <a:tailEnd/>
            </a:ln>
          </p:spPr>
          <p:txBody>
            <a:bodyPr lIns="0" tIns="0" rIns="0" bIns="0"/>
            <a:lstStyle/>
            <a:p>
              <a:endParaRPr lang="en-US"/>
            </a:p>
          </p:txBody>
        </p:sp>
        <p:sp>
          <p:nvSpPr>
            <p:cNvPr id="5588" name="Freeform 433"/>
            <p:cNvSpPr>
              <a:spLocks/>
            </p:cNvSpPr>
            <p:nvPr/>
          </p:nvSpPr>
          <p:spPr bwMode="auto">
            <a:xfrm>
              <a:off x="1133" y="2721"/>
              <a:ext cx="9" cy="7"/>
            </a:xfrm>
            <a:custGeom>
              <a:avLst/>
              <a:gdLst>
                <a:gd name="T0" fmla="*/ 0 w 9"/>
                <a:gd name="T1" fmla="*/ 6 h 7"/>
                <a:gd name="T2" fmla="*/ 2 w 9"/>
                <a:gd name="T3" fmla="*/ 4 h 7"/>
                <a:gd name="T4" fmla="*/ 7 w 9"/>
                <a:gd name="T5" fmla="*/ 2 h 7"/>
                <a:gd name="T6" fmla="*/ 8 w 9"/>
                <a:gd name="T7" fmla="*/ 0 h 7"/>
                <a:gd name="T8" fmla="*/ 0 60000 65536"/>
                <a:gd name="T9" fmla="*/ 0 60000 65536"/>
                <a:gd name="T10" fmla="*/ 0 60000 65536"/>
                <a:gd name="T11" fmla="*/ 0 60000 65536"/>
                <a:gd name="T12" fmla="*/ 0 w 9"/>
                <a:gd name="T13" fmla="*/ 0 h 7"/>
                <a:gd name="T14" fmla="*/ 9 w 9"/>
                <a:gd name="T15" fmla="*/ 7 h 7"/>
              </a:gdLst>
              <a:ahLst/>
              <a:cxnLst>
                <a:cxn ang="T8">
                  <a:pos x="T0" y="T1"/>
                </a:cxn>
                <a:cxn ang="T9">
                  <a:pos x="T2" y="T3"/>
                </a:cxn>
                <a:cxn ang="T10">
                  <a:pos x="T4" y="T5"/>
                </a:cxn>
                <a:cxn ang="T11">
                  <a:pos x="T6" y="T7"/>
                </a:cxn>
              </a:cxnLst>
              <a:rect l="T12" t="T13" r="T14" b="T15"/>
              <a:pathLst>
                <a:path w="9" h="7">
                  <a:moveTo>
                    <a:pt x="0" y="6"/>
                  </a:moveTo>
                  <a:lnTo>
                    <a:pt x="2" y="4"/>
                  </a:lnTo>
                  <a:lnTo>
                    <a:pt x="7" y="2"/>
                  </a:lnTo>
                  <a:lnTo>
                    <a:pt x="8" y="0"/>
                  </a:lnTo>
                </a:path>
              </a:pathLst>
            </a:custGeom>
            <a:noFill/>
            <a:ln w="9207">
              <a:solidFill>
                <a:srgbClr val="000000"/>
              </a:solidFill>
              <a:round/>
              <a:headEnd/>
              <a:tailEnd/>
            </a:ln>
          </p:spPr>
          <p:txBody>
            <a:bodyPr lIns="0" tIns="0" rIns="0" bIns="0"/>
            <a:lstStyle/>
            <a:p>
              <a:endParaRPr lang="en-US"/>
            </a:p>
          </p:txBody>
        </p:sp>
        <p:sp>
          <p:nvSpPr>
            <p:cNvPr id="5589" name="Line 434"/>
            <p:cNvSpPr>
              <a:spLocks noChangeShapeType="1"/>
            </p:cNvSpPr>
            <p:nvPr/>
          </p:nvSpPr>
          <p:spPr bwMode="auto">
            <a:xfrm flipV="1">
              <a:off x="1142" y="2720"/>
              <a:ext cx="0" cy="3"/>
            </a:xfrm>
            <a:prstGeom prst="line">
              <a:avLst/>
            </a:prstGeom>
            <a:noFill/>
            <a:ln w="9207">
              <a:solidFill>
                <a:srgbClr val="000000"/>
              </a:solidFill>
              <a:round/>
              <a:headEnd/>
              <a:tailEnd/>
            </a:ln>
          </p:spPr>
          <p:txBody>
            <a:bodyPr lIns="0" tIns="0" rIns="0" bIns="0"/>
            <a:lstStyle/>
            <a:p>
              <a:endParaRPr lang="en-US"/>
            </a:p>
          </p:txBody>
        </p:sp>
        <p:sp>
          <p:nvSpPr>
            <p:cNvPr id="5590" name="Freeform 435"/>
            <p:cNvSpPr>
              <a:spLocks/>
            </p:cNvSpPr>
            <p:nvPr/>
          </p:nvSpPr>
          <p:spPr bwMode="auto">
            <a:xfrm>
              <a:off x="1154" y="2693"/>
              <a:ext cx="3" cy="21"/>
            </a:xfrm>
            <a:custGeom>
              <a:avLst/>
              <a:gdLst>
                <a:gd name="T0" fmla="*/ 0 w 3"/>
                <a:gd name="T1" fmla="*/ 0 h 21"/>
                <a:gd name="T2" fmla="*/ 0 w 3"/>
                <a:gd name="T3" fmla="*/ 0 h 21"/>
                <a:gd name="T4" fmla="*/ 1 w 3"/>
                <a:gd name="T5" fmla="*/ 2 h 21"/>
                <a:gd name="T6" fmla="*/ 1 w 3"/>
                <a:gd name="T7" fmla="*/ 2 h 21"/>
                <a:gd name="T8" fmla="*/ 1 w 3"/>
                <a:gd name="T9" fmla="*/ 2 h 21"/>
                <a:gd name="T10" fmla="*/ 1 w 3"/>
                <a:gd name="T11" fmla="*/ 3 h 21"/>
                <a:gd name="T12" fmla="*/ 1 w 3"/>
                <a:gd name="T13" fmla="*/ 3 h 21"/>
                <a:gd name="T14" fmla="*/ 2 w 3"/>
                <a:gd name="T15" fmla="*/ 3 h 21"/>
                <a:gd name="T16" fmla="*/ 2 w 3"/>
                <a:gd name="T17" fmla="*/ 4 h 21"/>
                <a:gd name="T18" fmla="*/ 2 w 3"/>
                <a:gd name="T19" fmla="*/ 4 h 21"/>
                <a:gd name="T20" fmla="*/ 2 w 3"/>
                <a:gd name="T21" fmla="*/ 6 h 21"/>
                <a:gd name="T22" fmla="*/ 2 w 3"/>
                <a:gd name="T23" fmla="*/ 7 h 21"/>
                <a:gd name="T24" fmla="*/ 2 w 3"/>
                <a:gd name="T25" fmla="*/ 9 h 21"/>
                <a:gd name="T26" fmla="*/ 2 w 3"/>
                <a:gd name="T27" fmla="*/ 11 h 21"/>
                <a:gd name="T28" fmla="*/ 2 w 3"/>
                <a:gd name="T29" fmla="*/ 13 h 21"/>
                <a:gd name="T30" fmla="*/ 2 w 3"/>
                <a:gd name="T31" fmla="*/ 14 h 21"/>
                <a:gd name="T32" fmla="*/ 2 w 3"/>
                <a:gd name="T33" fmla="*/ 14 h 21"/>
                <a:gd name="T34" fmla="*/ 2 w 3"/>
                <a:gd name="T35" fmla="*/ 15 h 21"/>
                <a:gd name="T36" fmla="*/ 1 w 3"/>
                <a:gd name="T37" fmla="*/ 17 h 21"/>
                <a:gd name="T38" fmla="*/ 1 w 3"/>
                <a:gd name="T39" fmla="*/ 18 h 21"/>
                <a:gd name="T40" fmla="*/ 0 w 3"/>
                <a:gd name="T41" fmla="*/ 20 h 2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
                <a:gd name="T64" fmla="*/ 0 h 21"/>
                <a:gd name="T65" fmla="*/ 3 w 3"/>
                <a:gd name="T66" fmla="*/ 21 h 2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 h="21">
                  <a:moveTo>
                    <a:pt x="0" y="0"/>
                  </a:moveTo>
                  <a:lnTo>
                    <a:pt x="0" y="0"/>
                  </a:lnTo>
                  <a:lnTo>
                    <a:pt x="1" y="2"/>
                  </a:lnTo>
                  <a:lnTo>
                    <a:pt x="1" y="3"/>
                  </a:lnTo>
                  <a:lnTo>
                    <a:pt x="2" y="3"/>
                  </a:lnTo>
                  <a:lnTo>
                    <a:pt x="2" y="4"/>
                  </a:lnTo>
                  <a:lnTo>
                    <a:pt x="2" y="6"/>
                  </a:lnTo>
                  <a:lnTo>
                    <a:pt x="2" y="7"/>
                  </a:lnTo>
                  <a:lnTo>
                    <a:pt x="2" y="9"/>
                  </a:lnTo>
                  <a:lnTo>
                    <a:pt x="2" y="11"/>
                  </a:lnTo>
                  <a:lnTo>
                    <a:pt x="2" y="13"/>
                  </a:lnTo>
                  <a:lnTo>
                    <a:pt x="2" y="14"/>
                  </a:lnTo>
                  <a:lnTo>
                    <a:pt x="2" y="15"/>
                  </a:lnTo>
                  <a:lnTo>
                    <a:pt x="1" y="17"/>
                  </a:lnTo>
                  <a:lnTo>
                    <a:pt x="1" y="18"/>
                  </a:lnTo>
                  <a:lnTo>
                    <a:pt x="0" y="20"/>
                  </a:lnTo>
                </a:path>
              </a:pathLst>
            </a:custGeom>
            <a:noFill/>
            <a:ln w="9207">
              <a:solidFill>
                <a:srgbClr val="000000"/>
              </a:solidFill>
              <a:round/>
              <a:headEnd/>
              <a:tailEnd/>
            </a:ln>
          </p:spPr>
          <p:txBody>
            <a:bodyPr lIns="0" tIns="0" rIns="0" bIns="0"/>
            <a:lstStyle/>
            <a:p>
              <a:endParaRPr lang="en-US"/>
            </a:p>
          </p:txBody>
        </p:sp>
        <p:sp>
          <p:nvSpPr>
            <p:cNvPr id="5591" name="Freeform 436"/>
            <p:cNvSpPr>
              <a:spLocks/>
            </p:cNvSpPr>
            <p:nvPr/>
          </p:nvSpPr>
          <p:spPr bwMode="auto">
            <a:xfrm>
              <a:off x="1151" y="2696"/>
              <a:ext cx="6" cy="14"/>
            </a:xfrm>
            <a:custGeom>
              <a:avLst/>
              <a:gdLst>
                <a:gd name="T0" fmla="*/ 3 w 6"/>
                <a:gd name="T1" fmla="*/ 0 h 14"/>
                <a:gd name="T2" fmla="*/ 5 w 6"/>
                <a:gd name="T3" fmla="*/ 1 h 14"/>
                <a:gd name="T4" fmla="*/ 3 w 6"/>
                <a:gd name="T5" fmla="*/ 4 h 14"/>
                <a:gd name="T6" fmla="*/ 5 w 6"/>
                <a:gd name="T7" fmla="*/ 6 h 14"/>
                <a:gd name="T8" fmla="*/ 2 w 6"/>
                <a:gd name="T9" fmla="*/ 8 h 14"/>
                <a:gd name="T10" fmla="*/ 5 w 6"/>
                <a:gd name="T11" fmla="*/ 11 h 14"/>
                <a:gd name="T12" fmla="*/ 0 w 6"/>
                <a:gd name="T13" fmla="*/ 13 h 14"/>
                <a:gd name="T14" fmla="*/ 0 60000 65536"/>
                <a:gd name="T15" fmla="*/ 0 60000 65536"/>
                <a:gd name="T16" fmla="*/ 0 60000 65536"/>
                <a:gd name="T17" fmla="*/ 0 60000 65536"/>
                <a:gd name="T18" fmla="*/ 0 60000 65536"/>
                <a:gd name="T19" fmla="*/ 0 60000 65536"/>
                <a:gd name="T20" fmla="*/ 0 60000 65536"/>
                <a:gd name="T21" fmla="*/ 0 w 6"/>
                <a:gd name="T22" fmla="*/ 0 h 14"/>
                <a:gd name="T23" fmla="*/ 6 w 6"/>
                <a:gd name="T24" fmla="*/ 14 h 1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 h="14">
                  <a:moveTo>
                    <a:pt x="3" y="0"/>
                  </a:moveTo>
                  <a:lnTo>
                    <a:pt x="5" y="1"/>
                  </a:lnTo>
                  <a:lnTo>
                    <a:pt x="3" y="4"/>
                  </a:lnTo>
                  <a:lnTo>
                    <a:pt x="5" y="6"/>
                  </a:lnTo>
                  <a:lnTo>
                    <a:pt x="2" y="8"/>
                  </a:lnTo>
                  <a:lnTo>
                    <a:pt x="5" y="11"/>
                  </a:lnTo>
                  <a:lnTo>
                    <a:pt x="0" y="13"/>
                  </a:lnTo>
                </a:path>
              </a:pathLst>
            </a:custGeom>
            <a:noFill/>
            <a:ln w="9207">
              <a:solidFill>
                <a:srgbClr val="000000"/>
              </a:solidFill>
              <a:round/>
              <a:headEnd/>
              <a:tailEnd/>
            </a:ln>
          </p:spPr>
          <p:txBody>
            <a:bodyPr lIns="0" tIns="0" rIns="0" bIns="0"/>
            <a:lstStyle/>
            <a:p>
              <a:endParaRPr lang="en-US"/>
            </a:p>
          </p:txBody>
        </p:sp>
        <p:sp>
          <p:nvSpPr>
            <p:cNvPr id="5592" name="Freeform 437"/>
            <p:cNvSpPr>
              <a:spLocks/>
            </p:cNvSpPr>
            <p:nvPr/>
          </p:nvSpPr>
          <p:spPr bwMode="auto">
            <a:xfrm>
              <a:off x="1154" y="2696"/>
              <a:ext cx="3" cy="2"/>
            </a:xfrm>
            <a:custGeom>
              <a:avLst/>
              <a:gdLst>
                <a:gd name="T0" fmla="*/ 0 w 3"/>
                <a:gd name="T1" fmla="*/ 0 h 2"/>
                <a:gd name="T2" fmla="*/ 2 w 3"/>
                <a:gd name="T3" fmla="*/ 1 h 2"/>
                <a:gd name="T4" fmla="*/ 0 w 3"/>
                <a:gd name="T5" fmla="*/ 1 h 2"/>
                <a:gd name="T6" fmla="*/ 0 60000 65536"/>
                <a:gd name="T7" fmla="*/ 0 60000 65536"/>
                <a:gd name="T8" fmla="*/ 0 60000 65536"/>
                <a:gd name="T9" fmla="*/ 0 w 3"/>
                <a:gd name="T10" fmla="*/ 0 h 2"/>
                <a:gd name="T11" fmla="*/ 3 w 3"/>
                <a:gd name="T12" fmla="*/ 2 h 2"/>
              </a:gdLst>
              <a:ahLst/>
              <a:cxnLst>
                <a:cxn ang="T6">
                  <a:pos x="T0" y="T1"/>
                </a:cxn>
                <a:cxn ang="T7">
                  <a:pos x="T2" y="T3"/>
                </a:cxn>
                <a:cxn ang="T8">
                  <a:pos x="T4" y="T5"/>
                </a:cxn>
              </a:cxnLst>
              <a:rect l="T9" t="T10" r="T11" b="T12"/>
              <a:pathLst>
                <a:path w="3" h="2">
                  <a:moveTo>
                    <a:pt x="0" y="0"/>
                  </a:moveTo>
                  <a:lnTo>
                    <a:pt x="2" y="1"/>
                  </a:lnTo>
                  <a:lnTo>
                    <a:pt x="0" y="1"/>
                  </a:lnTo>
                </a:path>
              </a:pathLst>
            </a:custGeom>
            <a:noFill/>
            <a:ln w="9207">
              <a:solidFill>
                <a:srgbClr val="000000"/>
              </a:solidFill>
              <a:round/>
              <a:headEnd/>
              <a:tailEnd/>
            </a:ln>
          </p:spPr>
          <p:txBody>
            <a:bodyPr lIns="0" tIns="0" rIns="0" bIns="0"/>
            <a:lstStyle/>
            <a:p>
              <a:endParaRPr lang="en-US"/>
            </a:p>
          </p:txBody>
        </p:sp>
        <p:sp>
          <p:nvSpPr>
            <p:cNvPr id="5593" name="Freeform 438"/>
            <p:cNvSpPr>
              <a:spLocks/>
            </p:cNvSpPr>
            <p:nvPr/>
          </p:nvSpPr>
          <p:spPr bwMode="auto">
            <a:xfrm>
              <a:off x="1154" y="2699"/>
              <a:ext cx="3" cy="2"/>
            </a:xfrm>
            <a:custGeom>
              <a:avLst/>
              <a:gdLst>
                <a:gd name="T0" fmla="*/ 2 w 3"/>
                <a:gd name="T1" fmla="*/ 0 h 2"/>
                <a:gd name="T2" fmla="*/ 0 w 3"/>
                <a:gd name="T3" fmla="*/ 1 h 2"/>
                <a:gd name="T4" fmla="*/ 2 w 3"/>
                <a:gd name="T5" fmla="*/ 1 h 2"/>
                <a:gd name="T6" fmla="*/ 0 60000 65536"/>
                <a:gd name="T7" fmla="*/ 0 60000 65536"/>
                <a:gd name="T8" fmla="*/ 0 60000 65536"/>
                <a:gd name="T9" fmla="*/ 0 w 3"/>
                <a:gd name="T10" fmla="*/ 0 h 2"/>
                <a:gd name="T11" fmla="*/ 3 w 3"/>
                <a:gd name="T12" fmla="*/ 2 h 2"/>
              </a:gdLst>
              <a:ahLst/>
              <a:cxnLst>
                <a:cxn ang="T6">
                  <a:pos x="T0" y="T1"/>
                </a:cxn>
                <a:cxn ang="T7">
                  <a:pos x="T2" y="T3"/>
                </a:cxn>
                <a:cxn ang="T8">
                  <a:pos x="T4" y="T5"/>
                </a:cxn>
              </a:cxnLst>
              <a:rect l="T9" t="T10" r="T11" b="T12"/>
              <a:pathLst>
                <a:path w="3" h="2">
                  <a:moveTo>
                    <a:pt x="2" y="0"/>
                  </a:moveTo>
                  <a:lnTo>
                    <a:pt x="0" y="1"/>
                  </a:lnTo>
                  <a:lnTo>
                    <a:pt x="2" y="1"/>
                  </a:lnTo>
                </a:path>
              </a:pathLst>
            </a:custGeom>
            <a:noFill/>
            <a:ln w="9207">
              <a:solidFill>
                <a:srgbClr val="000000"/>
              </a:solidFill>
              <a:round/>
              <a:headEnd/>
              <a:tailEnd/>
            </a:ln>
          </p:spPr>
          <p:txBody>
            <a:bodyPr lIns="0" tIns="0" rIns="0" bIns="0"/>
            <a:lstStyle/>
            <a:p>
              <a:endParaRPr lang="en-US"/>
            </a:p>
          </p:txBody>
        </p:sp>
        <p:sp>
          <p:nvSpPr>
            <p:cNvPr id="5594" name="Freeform 439"/>
            <p:cNvSpPr>
              <a:spLocks/>
            </p:cNvSpPr>
            <p:nvPr/>
          </p:nvSpPr>
          <p:spPr bwMode="auto">
            <a:xfrm>
              <a:off x="1153" y="2701"/>
              <a:ext cx="4" cy="2"/>
            </a:xfrm>
            <a:custGeom>
              <a:avLst/>
              <a:gdLst>
                <a:gd name="T0" fmla="*/ 1 w 4"/>
                <a:gd name="T1" fmla="*/ 0 h 2"/>
                <a:gd name="T2" fmla="*/ 3 w 4"/>
                <a:gd name="T3" fmla="*/ 1 h 2"/>
                <a:gd name="T4" fmla="*/ 0 w 4"/>
                <a:gd name="T5" fmla="*/ 1 h 2"/>
                <a:gd name="T6" fmla="*/ 0 60000 65536"/>
                <a:gd name="T7" fmla="*/ 0 60000 65536"/>
                <a:gd name="T8" fmla="*/ 0 60000 65536"/>
                <a:gd name="T9" fmla="*/ 0 w 4"/>
                <a:gd name="T10" fmla="*/ 0 h 2"/>
                <a:gd name="T11" fmla="*/ 4 w 4"/>
                <a:gd name="T12" fmla="*/ 2 h 2"/>
              </a:gdLst>
              <a:ahLst/>
              <a:cxnLst>
                <a:cxn ang="T6">
                  <a:pos x="T0" y="T1"/>
                </a:cxn>
                <a:cxn ang="T7">
                  <a:pos x="T2" y="T3"/>
                </a:cxn>
                <a:cxn ang="T8">
                  <a:pos x="T4" y="T5"/>
                </a:cxn>
              </a:cxnLst>
              <a:rect l="T9" t="T10" r="T11" b="T12"/>
              <a:pathLst>
                <a:path w="4" h="2">
                  <a:moveTo>
                    <a:pt x="1" y="0"/>
                  </a:moveTo>
                  <a:lnTo>
                    <a:pt x="3" y="1"/>
                  </a:lnTo>
                  <a:lnTo>
                    <a:pt x="0" y="1"/>
                  </a:lnTo>
                </a:path>
              </a:pathLst>
            </a:custGeom>
            <a:noFill/>
            <a:ln w="9207">
              <a:solidFill>
                <a:srgbClr val="000000"/>
              </a:solidFill>
              <a:round/>
              <a:headEnd/>
              <a:tailEnd/>
            </a:ln>
          </p:spPr>
          <p:txBody>
            <a:bodyPr lIns="0" tIns="0" rIns="0" bIns="0"/>
            <a:lstStyle/>
            <a:p>
              <a:endParaRPr lang="en-US"/>
            </a:p>
          </p:txBody>
        </p:sp>
        <p:sp>
          <p:nvSpPr>
            <p:cNvPr id="5595" name="Freeform 440"/>
            <p:cNvSpPr>
              <a:spLocks/>
            </p:cNvSpPr>
            <p:nvPr/>
          </p:nvSpPr>
          <p:spPr bwMode="auto">
            <a:xfrm>
              <a:off x="1153" y="2704"/>
              <a:ext cx="4" cy="3"/>
            </a:xfrm>
            <a:custGeom>
              <a:avLst/>
              <a:gdLst>
                <a:gd name="T0" fmla="*/ 3 w 4"/>
                <a:gd name="T1" fmla="*/ 0 h 3"/>
                <a:gd name="T2" fmla="*/ 0 w 4"/>
                <a:gd name="T3" fmla="*/ 0 h 3"/>
                <a:gd name="T4" fmla="*/ 3 w 4"/>
                <a:gd name="T5" fmla="*/ 2 h 3"/>
                <a:gd name="T6" fmla="*/ 0 60000 65536"/>
                <a:gd name="T7" fmla="*/ 0 60000 65536"/>
                <a:gd name="T8" fmla="*/ 0 60000 65536"/>
                <a:gd name="T9" fmla="*/ 0 w 4"/>
                <a:gd name="T10" fmla="*/ 0 h 3"/>
                <a:gd name="T11" fmla="*/ 4 w 4"/>
                <a:gd name="T12" fmla="*/ 3 h 3"/>
              </a:gdLst>
              <a:ahLst/>
              <a:cxnLst>
                <a:cxn ang="T6">
                  <a:pos x="T0" y="T1"/>
                </a:cxn>
                <a:cxn ang="T7">
                  <a:pos x="T2" y="T3"/>
                </a:cxn>
                <a:cxn ang="T8">
                  <a:pos x="T4" y="T5"/>
                </a:cxn>
              </a:cxnLst>
              <a:rect l="T9" t="T10" r="T11" b="T12"/>
              <a:pathLst>
                <a:path w="4" h="3">
                  <a:moveTo>
                    <a:pt x="3" y="0"/>
                  </a:moveTo>
                  <a:lnTo>
                    <a:pt x="0" y="0"/>
                  </a:lnTo>
                  <a:lnTo>
                    <a:pt x="3" y="2"/>
                  </a:lnTo>
                </a:path>
              </a:pathLst>
            </a:custGeom>
            <a:noFill/>
            <a:ln w="9207">
              <a:solidFill>
                <a:srgbClr val="000000"/>
              </a:solidFill>
              <a:round/>
              <a:headEnd/>
              <a:tailEnd/>
            </a:ln>
          </p:spPr>
          <p:txBody>
            <a:bodyPr lIns="0" tIns="0" rIns="0" bIns="0"/>
            <a:lstStyle/>
            <a:p>
              <a:endParaRPr lang="en-US"/>
            </a:p>
          </p:txBody>
        </p:sp>
        <p:sp>
          <p:nvSpPr>
            <p:cNvPr id="5596" name="Freeform 441"/>
            <p:cNvSpPr>
              <a:spLocks/>
            </p:cNvSpPr>
            <p:nvPr/>
          </p:nvSpPr>
          <p:spPr bwMode="auto">
            <a:xfrm>
              <a:off x="1154" y="2696"/>
              <a:ext cx="3" cy="10"/>
            </a:xfrm>
            <a:custGeom>
              <a:avLst/>
              <a:gdLst>
                <a:gd name="T0" fmla="*/ 1 w 3"/>
                <a:gd name="T1" fmla="*/ 0 h 10"/>
                <a:gd name="T2" fmla="*/ 1 w 3"/>
                <a:gd name="T3" fmla="*/ 1 h 10"/>
                <a:gd name="T4" fmla="*/ 2 w 3"/>
                <a:gd name="T5" fmla="*/ 4 h 10"/>
                <a:gd name="T6" fmla="*/ 0 w 3"/>
                <a:gd name="T7" fmla="*/ 6 h 10"/>
                <a:gd name="T8" fmla="*/ 1 w 3"/>
                <a:gd name="T9" fmla="*/ 9 h 10"/>
                <a:gd name="T10" fmla="*/ 0 60000 65536"/>
                <a:gd name="T11" fmla="*/ 0 60000 65536"/>
                <a:gd name="T12" fmla="*/ 0 60000 65536"/>
                <a:gd name="T13" fmla="*/ 0 60000 65536"/>
                <a:gd name="T14" fmla="*/ 0 60000 65536"/>
                <a:gd name="T15" fmla="*/ 0 w 3"/>
                <a:gd name="T16" fmla="*/ 0 h 10"/>
                <a:gd name="T17" fmla="*/ 3 w 3"/>
                <a:gd name="T18" fmla="*/ 10 h 10"/>
              </a:gdLst>
              <a:ahLst/>
              <a:cxnLst>
                <a:cxn ang="T10">
                  <a:pos x="T0" y="T1"/>
                </a:cxn>
                <a:cxn ang="T11">
                  <a:pos x="T2" y="T3"/>
                </a:cxn>
                <a:cxn ang="T12">
                  <a:pos x="T4" y="T5"/>
                </a:cxn>
                <a:cxn ang="T13">
                  <a:pos x="T6" y="T7"/>
                </a:cxn>
                <a:cxn ang="T14">
                  <a:pos x="T8" y="T9"/>
                </a:cxn>
              </a:cxnLst>
              <a:rect l="T15" t="T16" r="T17" b="T18"/>
              <a:pathLst>
                <a:path w="3" h="10">
                  <a:moveTo>
                    <a:pt x="1" y="0"/>
                  </a:moveTo>
                  <a:lnTo>
                    <a:pt x="1" y="1"/>
                  </a:lnTo>
                  <a:lnTo>
                    <a:pt x="2" y="4"/>
                  </a:lnTo>
                  <a:lnTo>
                    <a:pt x="0" y="6"/>
                  </a:lnTo>
                  <a:lnTo>
                    <a:pt x="1" y="9"/>
                  </a:lnTo>
                </a:path>
              </a:pathLst>
            </a:custGeom>
            <a:noFill/>
            <a:ln w="9207">
              <a:solidFill>
                <a:srgbClr val="000000"/>
              </a:solidFill>
              <a:round/>
              <a:headEnd/>
              <a:tailEnd/>
            </a:ln>
          </p:spPr>
          <p:txBody>
            <a:bodyPr lIns="0" tIns="0" rIns="0" bIns="0"/>
            <a:lstStyle/>
            <a:p>
              <a:endParaRPr lang="en-US"/>
            </a:p>
          </p:txBody>
        </p:sp>
        <p:sp>
          <p:nvSpPr>
            <p:cNvPr id="5597" name="Freeform 442"/>
            <p:cNvSpPr>
              <a:spLocks/>
            </p:cNvSpPr>
            <p:nvPr/>
          </p:nvSpPr>
          <p:spPr bwMode="auto">
            <a:xfrm>
              <a:off x="1151" y="2702"/>
              <a:ext cx="6" cy="5"/>
            </a:xfrm>
            <a:custGeom>
              <a:avLst/>
              <a:gdLst>
                <a:gd name="T0" fmla="*/ 0 w 6"/>
                <a:gd name="T1" fmla="*/ 4 h 5"/>
                <a:gd name="T2" fmla="*/ 4 w 6"/>
                <a:gd name="T3" fmla="*/ 3 h 5"/>
                <a:gd name="T4" fmla="*/ 5 w 6"/>
                <a:gd name="T5" fmla="*/ 0 h 5"/>
                <a:gd name="T6" fmla="*/ 0 60000 65536"/>
                <a:gd name="T7" fmla="*/ 0 60000 65536"/>
                <a:gd name="T8" fmla="*/ 0 60000 65536"/>
                <a:gd name="T9" fmla="*/ 0 w 6"/>
                <a:gd name="T10" fmla="*/ 0 h 5"/>
                <a:gd name="T11" fmla="*/ 6 w 6"/>
                <a:gd name="T12" fmla="*/ 5 h 5"/>
              </a:gdLst>
              <a:ahLst/>
              <a:cxnLst>
                <a:cxn ang="T6">
                  <a:pos x="T0" y="T1"/>
                </a:cxn>
                <a:cxn ang="T7">
                  <a:pos x="T2" y="T3"/>
                </a:cxn>
                <a:cxn ang="T8">
                  <a:pos x="T4" y="T5"/>
                </a:cxn>
              </a:cxnLst>
              <a:rect l="T9" t="T10" r="T11" b="T12"/>
              <a:pathLst>
                <a:path w="6" h="5">
                  <a:moveTo>
                    <a:pt x="0" y="4"/>
                  </a:moveTo>
                  <a:lnTo>
                    <a:pt x="4" y="3"/>
                  </a:lnTo>
                  <a:lnTo>
                    <a:pt x="5" y="0"/>
                  </a:lnTo>
                </a:path>
              </a:pathLst>
            </a:custGeom>
            <a:noFill/>
            <a:ln w="9207">
              <a:solidFill>
                <a:srgbClr val="000000"/>
              </a:solidFill>
              <a:round/>
              <a:headEnd/>
              <a:tailEnd/>
            </a:ln>
          </p:spPr>
          <p:txBody>
            <a:bodyPr lIns="0" tIns="0" rIns="0" bIns="0"/>
            <a:lstStyle/>
            <a:p>
              <a:endParaRPr lang="en-US"/>
            </a:p>
          </p:txBody>
        </p:sp>
        <p:sp>
          <p:nvSpPr>
            <p:cNvPr id="5598" name="Freeform 443"/>
            <p:cNvSpPr>
              <a:spLocks/>
            </p:cNvSpPr>
            <p:nvPr/>
          </p:nvSpPr>
          <p:spPr bwMode="auto">
            <a:xfrm>
              <a:off x="1151" y="2705"/>
              <a:ext cx="6" cy="3"/>
            </a:xfrm>
            <a:custGeom>
              <a:avLst/>
              <a:gdLst>
                <a:gd name="T0" fmla="*/ 0 w 6"/>
                <a:gd name="T1" fmla="*/ 1 h 3"/>
                <a:gd name="T2" fmla="*/ 5 w 6"/>
                <a:gd name="T3" fmla="*/ 2 h 3"/>
                <a:gd name="T4" fmla="*/ 4 w 6"/>
                <a:gd name="T5" fmla="*/ 0 h 3"/>
                <a:gd name="T6" fmla="*/ 0 60000 65536"/>
                <a:gd name="T7" fmla="*/ 0 60000 65536"/>
                <a:gd name="T8" fmla="*/ 0 60000 65536"/>
                <a:gd name="T9" fmla="*/ 0 w 6"/>
                <a:gd name="T10" fmla="*/ 0 h 3"/>
                <a:gd name="T11" fmla="*/ 6 w 6"/>
                <a:gd name="T12" fmla="*/ 3 h 3"/>
              </a:gdLst>
              <a:ahLst/>
              <a:cxnLst>
                <a:cxn ang="T6">
                  <a:pos x="T0" y="T1"/>
                </a:cxn>
                <a:cxn ang="T7">
                  <a:pos x="T2" y="T3"/>
                </a:cxn>
                <a:cxn ang="T8">
                  <a:pos x="T4" y="T5"/>
                </a:cxn>
              </a:cxnLst>
              <a:rect l="T9" t="T10" r="T11" b="T12"/>
              <a:pathLst>
                <a:path w="6" h="3">
                  <a:moveTo>
                    <a:pt x="0" y="1"/>
                  </a:moveTo>
                  <a:lnTo>
                    <a:pt x="5" y="2"/>
                  </a:lnTo>
                  <a:lnTo>
                    <a:pt x="4" y="0"/>
                  </a:lnTo>
                </a:path>
              </a:pathLst>
            </a:custGeom>
            <a:noFill/>
            <a:ln w="9207">
              <a:solidFill>
                <a:srgbClr val="000000"/>
              </a:solidFill>
              <a:round/>
              <a:headEnd/>
              <a:tailEnd/>
            </a:ln>
          </p:spPr>
          <p:txBody>
            <a:bodyPr lIns="0" tIns="0" rIns="0" bIns="0"/>
            <a:lstStyle/>
            <a:p>
              <a:endParaRPr lang="en-US"/>
            </a:p>
          </p:txBody>
        </p:sp>
        <p:sp>
          <p:nvSpPr>
            <p:cNvPr id="5599" name="Freeform 444"/>
            <p:cNvSpPr>
              <a:spLocks/>
            </p:cNvSpPr>
            <p:nvPr/>
          </p:nvSpPr>
          <p:spPr bwMode="auto">
            <a:xfrm>
              <a:off x="1154" y="2700"/>
              <a:ext cx="3" cy="11"/>
            </a:xfrm>
            <a:custGeom>
              <a:avLst/>
              <a:gdLst>
                <a:gd name="T0" fmla="*/ 2 w 3"/>
                <a:gd name="T1" fmla="*/ 0 h 11"/>
                <a:gd name="T2" fmla="*/ 0 w 3"/>
                <a:gd name="T3" fmla="*/ 1 h 11"/>
                <a:gd name="T4" fmla="*/ 0 w 3"/>
                <a:gd name="T5" fmla="*/ 2 h 11"/>
                <a:gd name="T6" fmla="*/ 0 w 3"/>
                <a:gd name="T7" fmla="*/ 6 h 11"/>
                <a:gd name="T8" fmla="*/ 0 w 3"/>
                <a:gd name="T9" fmla="*/ 10 h 11"/>
                <a:gd name="T10" fmla="*/ 0 60000 65536"/>
                <a:gd name="T11" fmla="*/ 0 60000 65536"/>
                <a:gd name="T12" fmla="*/ 0 60000 65536"/>
                <a:gd name="T13" fmla="*/ 0 60000 65536"/>
                <a:gd name="T14" fmla="*/ 0 60000 65536"/>
                <a:gd name="T15" fmla="*/ 0 w 3"/>
                <a:gd name="T16" fmla="*/ 0 h 11"/>
                <a:gd name="T17" fmla="*/ 3 w 3"/>
                <a:gd name="T18" fmla="*/ 11 h 11"/>
              </a:gdLst>
              <a:ahLst/>
              <a:cxnLst>
                <a:cxn ang="T10">
                  <a:pos x="T0" y="T1"/>
                </a:cxn>
                <a:cxn ang="T11">
                  <a:pos x="T2" y="T3"/>
                </a:cxn>
                <a:cxn ang="T12">
                  <a:pos x="T4" y="T5"/>
                </a:cxn>
                <a:cxn ang="T13">
                  <a:pos x="T6" y="T7"/>
                </a:cxn>
                <a:cxn ang="T14">
                  <a:pos x="T8" y="T9"/>
                </a:cxn>
              </a:cxnLst>
              <a:rect l="T15" t="T16" r="T17" b="T18"/>
              <a:pathLst>
                <a:path w="3" h="11">
                  <a:moveTo>
                    <a:pt x="2" y="0"/>
                  </a:moveTo>
                  <a:lnTo>
                    <a:pt x="0" y="1"/>
                  </a:lnTo>
                  <a:lnTo>
                    <a:pt x="0" y="2"/>
                  </a:lnTo>
                  <a:lnTo>
                    <a:pt x="0" y="6"/>
                  </a:lnTo>
                  <a:lnTo>
                    <a:pt x="0" y="10"/>
                  </a:lnTo>
                </a:path>
              </a:pathLst>
            </a:custGeom>
            <a:noFill/>
            <a:ln w="9207">
              <a:solidFill>
                <a:srgbClr val="000000"/>
              </a:solidFill>
              <a:round/>
              <a:headEnd/>
              <a:tailEnd/>
            </a:ln>
          </p:spPr>
          <p:txBody>
            <a:bodyPr lIns="0" tIns="0" rIns="0" bIns="0"/>
            <a:lstStyle/>
            <a:p>
              <a:endParaRPr lang="en-US"/>
            </a:p>
          </p:txBody>
        </p:sp>
        <p:sp>
          <p:nvSpPr>
            <p:cNvPr id="5600" name="Freeform 445"/>
            <p:cNvSpPr>
              <a:spLocks/>
            </p:cNvSpPr>
            <p:nvPr/>
          </p:nvSpPr>
          <p:spPr bwMode="auto">
            <a:xfrm>
              <a:off x="1154" y="2695"/>
              <a:ext cx="3" cy="12"/>
            </a:xfrm>
            <a:custGeom>
              <a:avLst/>
              <a:gdLst>
                <a:gd name="T0" fmla="*/ 2 w 3"/>
                <a:gd name="T1" fmla="*/ 11 h 12"/>
                <a:gd name="T2" fmla="*/ 0 w 3"/>
                <a:gd name="T3" fmla="*/ 7 h 12"/>
                <a:gd name="T4" fmla="*/ 2 w 3"/>
                <a:gd name="T5" fmla="*/ 5 h 12"/>
                <a:gd name="T6" fmla="*/ 1 w 3"/>
                <a:gd name="T7" fmla="*/ 2 h 12"/>
                <a:gd name="T8" fmla="*/ 1 w 3"/>
                <a:gd name="T9" fmla="*/ 0 h 12"/>
                <a:gd name="T10" fmla="*/ 0 w 3"/>
                <a:gd name="T11" fmla="*/ 1 h 12"/>
                <a:gd name="T12" fmla="*/ 1 w 3"/>
                <a:gd name="T13" fmla="*/ 1 h 12"/>
                <a:gd name="T14" fmla="*/ 0 60000 65536"/>
                <a:gd name="T15" fmla="*/ 0 60000 65536"/>
                <a:gd name="T16" fmla="*/ 0 60000 65536"/>
                <a:gd name="T17" fmla="*/ 0 60000 65536"/>
                <a:gd name="T18" fmla="*/ 0 60000 65536"/>
                <a:gd name="T19" fmla="*/ 0 60000 65536"/>
                <a:gd name="T20" fmla="*/ 0 60000 65536"/>
                <a:gd name="T21" fmla="*/ 0 w 3"/>
                <a:gd name="T22" fmla="*/ 0 h 12"/>
                <a:gd name="T23" fmla="*/ 3 w 3"/>
                <a:gd name="T24" fmla="*/ 12 h 1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 h="12">
                  <a:moveTo>
                    <a:pt x="2" y="11"/>
                  </a:moveTo>
                  <a:lnTo>
                    <a:pt x="0" y="7"/>
                  </a:lnTo>
                  <a:lnTo>
                    <a:pt x="2" y="5"/>
                  </a:lnTo>
                  <a:lnTo>
                    <a:pt x="1" y="2"/>
                  </a:lnTo>
                  <a:lnTo>
                    <a:pt x="1" y="0"/>
                  </a:lnTo>
                  <a:lnTo>
                    <a:pt x="0" y="1"/>
                  </a:lnTo>
                  <a:lnTo>
                    <a:pt x="1" y="1"/>
                  </a:lnTo>
                </a:path>
              </a:pathLst>
            </a:custGeom>
            <a:noFill/>
            <a:ln w="9207">
              <a:solidFill>
                <a:srgbClr val="000000"/>
              </a:solidFill>
              <a:round/>
              <a:headEnd/>
              <a:tailEnd/>
            </a:ln>
          </p:spPr>
          <p:txBody>
            <a:bodyPr lIns="0" tIns="0" rIns="0" bIns="0"/>
            <a:lstStyle/>
            <a:p>
              <a:endParaRPr lang="en-US"/>
            </a:p>
          </p:txBody>
        </p:sp>
        <p:sp>
          <p:nvSpPr>
            <p:cNvPr id="5601" name="Freeform 446"/>
            <p:cNvSpPr>
              <a:spLocks/>
            </p:cNvSpPr>
            <p:nvPr/>
          </p:nvSpPr>
          <p:spPr bwMode="auto">
            <a:xfrm>
              <a:off x="1156" y="2697"/>
              <a:ext cx="1" cy="6"/>
            </a:xfrm>
            <a:custGeom>
              <a:avLst/>
              <a:gdLst>
                <a:gd name="T0" fmla="*/ 0 w 1"/>
                <a:gd name="T1" fmla="*/ 0 h 6"/>
                <a:gd name="T2" fmla="*/ 0 w 1"/>
                <a:gd name="T3" fmla="*/ 3 h 6"/>
                <a:gd name="T4" fmla="*/ 0 w 1"/>
                <a:gd name="T5" fmla="*/ 5 h 6"/>
                <a:gd name="T6" fmla="*/ 0 60000 65536"/>
                <a:gd name="T7" fmla="*/ 0 60000 65536"/>
                <a:gd name="T8" fmla="*/ 0 60000 65536"/>
                <a:gd name="T9" fmla="*/ 0 w 1"/>
                <a:gd name="T10" fmla="*/ 0 h 6"/>
                <a:gd name="T11" fmla="*/ 1 w 1"/>
                <a:gd name="T12" fmla="*/ 6 h 6"/>
              </a:gdLst>
              <a:ahLst/>
              <a:cxnLst>
                <a:cxn ang="T6">
                  <a:pos x="T0" y="T1"/>
                </a:cxn>
                <a:cxn ang="T7">
                  <a:pos x="T2" y="T3"/>
                </a:cxn>
                <a:cxn ang="T8">
                  <a:pos x="T4" y="T5"/>
                </a:cxn>
              </a:cxnLst>
              <a:rect l="T9" t="T10" r="T11" b="T12"/>
              <a:pathLst>
                <a:path w="1" h="6">
                  <a:moveTo>
                    <a:pt x="0" y="0"/>
                  </a:moveTo>
                  <a:lnTo>
                    <a:pt x="0" y="3"/>
                  </a:lnTo>
                  <a:lnTo>
                    <a:pt x="0" y="5"/>
                  </a:lnTo>
                </a:path>
              </a:pathLst>
            </a:custGeom>
            <a:noFill/>
            <a:ln w="9207">
              <a:solidFill>
                <a:srgbClr val="000000"/>
              </a:solidFill>
              <a:round/>
              <a:headEnd/>
              <a:tailEnd/>
            </a:ln>
          </p:spPr>
          <p:txBody>
            <a:bodyPr lIns="0" tIns="0" rIns="0" bIns="0"/>
            <a:lstStyle/>
            <a:p>
              <a:endParaRPr lang="en-US"/>
            </a:p>
          </p:txBody>
        </p:sp>
        <p:sp>
          <p:nvSpPr>
            <p:cNvPr id="5602" name="Freeform 447"/>
            <p:cNvSpPr>
              <a:spLocks/>
            </p:cNvSpPr>
            <p:nvPr/>
          </p:nvSpPr>
          <p:spPr bwMode="auto">
            <a:xfrm>
              <a:off x="1154" y="2706"/>
              <a:ext cx="3" cy="5"/>
            </a:xfrm>
            <a:custGeom>
              <a:avLst/>
              <a:gdLst>
                <a:gd name="T0" fmla="*/ 2 w 3"/>
                <a:gd name="T1" fmla="*/ 0 h 5"/>
                <a:gd name="T2" fmla="*/ 0 w 3"/>
                <a:gd name="T3" fmla="*/ 0 h 5"/>
                <a:gd name="T4" fmla="*/ 1 w 3"/>
                <a:gd name="T5" fmla="*/ 4 h 5"/>
                <a:gd name="T6" fmla="*/ 0 60000 65536"/>
                <a:gd name="T7" fmla="*/ 0 60000 65536"/>
                <a:gd name="T8" fmla="*/ 0 60000 65536"/>
                <a:gd name="T9" fmla="*/ 0 w 3"/>
                <a:gd name="T10" fmla="*/ 0 h 5"/>
                <a:gd name="T11" fmla="*/ 3 w 3"/>
                <a:gd name="T12" fmla="*/ 5 h 5"/>
              </a:gdLst>
              <a:ahLst/>
              <a:cxnLst>
                <a:cxn ang="T6">
                  <a:pos x="T0" y="T1"/>
                </a:cxn>
                <a:cxn ang="T7">
                  <a:pos x="T2" y="T3"/>
                </a:cxn>
                <a:cxn ang="T8">
                  <a:pos x="T4" y="T5"/>
                </a:cxn>
              </a:cxnLst>
              <a:rect l="T9" t="T10" r="T11" b="T12"/>
              <a:pathLst>
                <a:path w="3" h="5">
                  <a:moveTo>
                    <a:pt x="2" y="0"/>
                  </a:moveTo>
                  <a:lnTo>
                    <a:pt x="0" y="0"/>
                  </a:lnTo>
                  <a:lnTo>
                    <a:pt x="1" y="4"/>
                  </a:lnTo>
                </a:path>
              </a:pathLst>
            </a:custGeom>
            <a:noFill/>
            <a:ln w="9207">
              <a:solidFill>
                <a:srgbClr val="000000"/>
              </a:solidFill>
              <a:round/>
              <a:headEnd/>
              <a:tailEnd/>
            </a:ln>
          </p:spPr>
          <p:txBody>
            <a:bodyPr lIns="0" tIns="0" rIns="0" bIns="0"/>
            <a:lstStyle/>
            <a:p>
              <a:endParaRPr lang="en-US"/>
            </a:p>
          </p:txBody>
        </p:sp>
        <p:sp>
          <p:nvSpPr>
            <p:cNvPr id="5603" name="Freeform 448"/>
            <p:cNvSpPr>
              <a:spLocks/>
            </p:cNvSpPr>
            <p:nvPr/>
          </p:nvSpPr>
          <p:spPr bwMode="auto">
            <a:xfrm>
              <a:off x="1152" y="2697"/>
              <a:ext cx="4" cy="13"/>
            </a:xfrm>
            <a:custGeom>
              <a:avLst/>
              <a:gdLst>
                <a:gd name="T0" fmla="*/ 3 w 4"/>
                <a:gd name="T1" fmla="*/ 0 h 13"/>
                <a:gd name="T2" fmla="*/ 2 w 4"/>
                <a:gd name="T3" fmla="*/ 5 h 13"/>
                <a:gd name="T4" fmla="*/ 2 w 4"/>
                <a:gd name="T5" fmla="*/ 9 h 13"/>
                <a:gd name="T6" fmla="*/ 0 w 4"/>
                <a:gd name="T7" fmla="*/ 12 h 13"/>
                <a:gd name="T8" fmla="*/ 0 60000 65536"/>
                <a:gd name="T9" fmla="*/ 0 60000 65536"/>
                <a:gd name="T10" fmla="*/ 0 60000 65536"/>
                <a:gd name="T11" fmla="*/ 0 60000 65536"/>
                <a:gd name="T12" fmla="*/ 0 w 4"/>
                <a:gd name="T13" fmla="*/ 0 h 13"/>
                <a:gd name="T14" fmla="*/ 4 w 4"/>
                <a:gd name="T15" fmla="*/ 13 h 13"/>
              </a:gdLst>
              <a:ahLst/>
              <a:cxnLst>
                <a:cxn ang="T8">
                  <a:pos x="T0" y="T1"/>
                </a:cxn>
                <a:cxn ang="T9">
                  <a:pos x="T2" y="T3"/>
                </a:cxn>
                <a:cxn ang="T10">
                  <a:pos x="T4" y="T5"/>
                </a:cxn>
                <a:cxn ang="T11">
                  <a:pos x="T6" y="T7"/>
                </a:cxn>
              </a:cxnLst>
              <a:rect l="T12" t="T13" r="T14" b="T15"/>
              <a:pathLst>
                <a:path w="4" h="13">
                  <a:moveTo>
                    <a:pt x="3" y="0"/>
                  </a:moveTo>
                  <a:lnTo>
                    <a:pt x="2" y="5"/>
                  </a:lnTo>
                  <a:lnTo>
                    <a:pt x="2" y="9"/>
                  </a:lnTo>
                  <a:lnTo>
                    <a:pt x="0" y="12"/>
                  </a:lnTo>
                </a:path>
              </a:pathLst>
            </a:custGeom>
            <a:noFill/>
            <a:ln w="9207">
              <a:solidFill>
                <a:srgbClr val="000000"/>
              </a:solidFill>
              <a:round/>
              <a:headEnd/>
              <a:tailEnd/>
            </a:ln>
          </p:spPr>
          <p:txBody>
            <a:bodyPr lIns="0" tIns="0" rIns="0" bIns="0"/>
            <a:lstStyle/>
            <a:p>
              <a:endParaRPr lang="en-US"/>
            </a:p>
          </p:txBody>
        </p:sp>
        <p:sp>
          <p:nvSpPr>
            <p:cNvPr id="5604" name="Line 449"/>
            <p:cNvSpPr>
              <a:spLocks noChangeShapeType="1"/>
            </p:cNvSpPr>
            <p:nvPr/>
          </p:nvSpPr>
          <p:spPr bwMode="auto">
            <a:xfrm flipH="1">
              <a:off x="1151" y="2706"/>
              <a:ext cx="3" cy="2"/>
            </a:xfrm>
            <a:prstGeom prst="line">
              <a:avLst/>
            </a:prstGeom>
            <a:noFill/>
            <a:ln w="9207">
              <a:solidFill>
                <a:srgbClr val="000000"/>
              </a:solidFill>
              <a:round/>
              <a:headEnd/>
              <a:tailEnd/>
            </a:ln>
          </p:spPr>
          <p:txBody>
            <a:bodyPr lIns="0" tIns="0" rIns="0" bIns="0"/>
            <a:lstStyle/>
            <a:p>
              <a:endParaRPr lang="en-US"/>
            </a:p>
          </p:txBody>
        </p:sp>
        <p:sp>
          <p:nvSpPr>
            <p:cNvPr id="5605" name="Freeform 450"/>
            <p:cNvSpPr>
              <a:spLocks/>
            </p:cNvSpPr>
            <p:nvPr/>
          </p:nvSpPr>
          <p:spPr bwMode="auto">
            <a:xfrm>
              <a:off x="1130" y="2693"/>
              <a:ext cx="36" cy="45"/>
            </a:xfrm>
            <a:custGeom>
              <a:avLst/>
              <a:gdLst>
                <a:gd name="T0" fmla="*/ 0 w 36"/>
                <a:gd name="T1" fmla="*/ 35 h 45"/>
                <a:gd name="T2" fmla="*/ 1 w 36"/>
                <a:gd name="T3" fmla="*/ 34 h 45"/>
                <a:gd name="T4" fmla="*/ 3 w 36"/>
                <a:gd name="T5" fmla="*/ 33 h 45"/>
                <a:gd name="T6" fmla="*/ 6 w 36"/>
                <a:gd name="T7" fmla="*/ 32 h 45"/>
                <a:gd name="T8" fmla="*/ 10 w 36"/>
                <a:gd name="T9" fmla="*/ 29 h 45"/>
                <a:gd name="T10" fmla="*/ 14 w 36"/>
                <a:gd name="T11" fmla="*/ 30 h 45"/>
                <a:gd name="T12" fmla="*/ 17 w 36"/>
                <a:gd name="T13" fmla="*/ 29 h 45"/>
                <a:gd name="T14" fmla="*/ 19 w 36"/>
                <a:gd name="T15" fmla="*/ 28 h 45"/>
                <a:gd name="T16" fmla="*/ 20 w 36"/>
                <a:gd name="T17" fmla="*/ 26 h 45"/>
                <a:gd name="T18" fmla="*/ 23 w 36"/>
                <a:gd name="T19" fmla="*/ 24 h 45"/>
                <a:gd name="T20" fmla="*/ 19 w 36"/>
                <a:gd name="T21" fmla="*/ 27 h 45"/>
                <a:gd name="T22" fmla="*/ 22 w 36"/>
                <a:gd name="T23" fmla="*/ 29 h 45"/>
                <a:gd name="T24" fmla="*/ 22 w 36"/>
                <a:gd name="T25" fmla="*/ 29 h 45"/>
                <a:gd name="T26" fmla="*/ 22 w 36"/>
                <a:gd name="T27" fmla="*/ 30 h 45"/>
                <a:gd name="T28" fmla="*/ 21 w 36"/>
                <a:gd name="T29" fmla="*/ 30 h 45"/>
                <a:gd name="T30" fmla="*/ 21 w 36"/>
                <a:gd name="T31" fmla="*/ 30 h 45"/>
                <a:gd name="T32" fmla="*/ 17 w 36"/>
                <a:gd name="T33" fmla="*/ 34 h 45"/>
                <a:gd name="T34" fmla="*/ 18 w 36"/>
                <a:gd name="T35" fmla="*/ 37 h 45"/>
                <a:gd name="T36" fmla="*/ 11 w 36"/>
                <a:gd name="T37" fmla="*/ 42 h 45"/>
                <a:gd name="T38" fmla="*/ 11 w 36"/>
                <a:gd name="T39" fmla="*/ 42 h 45"/>
                <a:gd name="T40" fmla="*/ 11 w 36"/>
                <a:gd name="T41" fmla="*/ 44 h 45"/>
                <a:gd name="T42" fmla="*/ 12 w 36"/>
                <a:gd name="T43" fmla="*/ 42 h 45"/>
                <a:gd name="T44" fmla="*/ 19 w 36"/>
                <a:gd name="T45" fmla="*/ 37 h 45"/>
                <a:gd name="T46" fmla="*/ 18 w 36"/>
                <a:gd name="T47" fmla="*/ 39 h 45"/>
                <a:gd name="T48" fmla="*/ 13 w 36"/>
                <a:gd name="T49" fmla="*/ 42 h 45"/>
                <a:gd name="T50" fmla="*/ 17 w 36"/>
                <a:gd name="T51" fmla="*/ 42 h 45"/>
                <a:gd name="T52" fmla="*/ 32 w 36"/>
                <a:gd name="T53" fmla="*/ 44 h 45"/>
                <a:gd name="T54" fmla="*/ 33 w 36"/>
                <a:gd name="T55" fmla="*/ 42 h 45"/>
                <a:gd name="T56" fmla="*/ 32 w 36"/>
                <a:gd name="T57" fmla="*/ 42 h 45"/>
                <a:gd name="T58" fmla="*/ 26 w 36"/>
                <a:gd name="T59" fmla="*/ 37 h 45"/>
                <a:gd name="T60" fmla="*/ 31 w 36"/>
                <a:gd name="T61" fmla="*/ 42 h 45"/>
                <a:gd name="T62" fmla="*/ 27 w 36"/>
                <a:gd name="T63" fmla="*/ 40 h 45"/>
                <a:gd name="T64" fmla="*/ 26 w 36"/>
                <a:gd name="T65" fmla="*/ 41 h 45"/>
                <a:gd name="T66" fmla="*/ 25 w 36"/>
                <a:gd name="T67" fmla="*/ 34 h 45"/>
                <a:gd name="T68" fmla="*/ 27 w 36"/>
                <a:gd name="T69" fmla="*/ 32 h 45"/>
                <a:gd name="T70" fmla="*/ 32 w 36"/>
                <a:gd name="T71" fmla="*/ 31 h 45"/>
                <a:gd name="T72" fmla="*/ 30 w 36"/>
                <a:gd name="T73" fmla="*/ 29 h 45"/>
                <a:gd name="T74" fmla="*/ 26 w 36"/>
                <a:gd name="T75" fmla="*/ 30 h 45"/>
                <a:gd name="T76" fmla="*/ 27 w 36"/>
                <a:gd name="T77" fmla="*/ 26 h 45"/>
                <a:gd name="T78" fmla="*/ 27 w 36"/>
                <a:gd name="T79" fmla="*/ 23 h 45"/>
                <a:gd name="T80" fmla="*/ 26 w 36"/>
                <a:gd name="T81" fmla="*/ 23 h 45"/>
                <a:gd name="T82" fmla="*/ 25 w 36"/>
                <a:gd name="T83" fmla="*/ 23 h 45"/>
                <a:gd name="T84" fmla="*/ 25 w 36"/>
                <a:gd name="T85" fmla="*/ 23 h 45"/>
                <a:gd name="T86" fmla="*/ 24 w 36"/>
                <a:gd name="T87" fmla="*/ 18 h 45"/>
                <a:gd name="T88" fmla="*/ 24 w 36"/>
                <a:gd name="T89" fmla="*/ 16 h 45"/>
                <a:gd name="T90" fmla="*/ 22 w 36"/>
                <a:gd name="T91" fmla="*/ 13 h 45"/>
                <a:gd name="T92" fmla="*/ 23 w 36"/>
                <a:gd name="T93" fmla="*/ 10 h 45"/>
                <a:gd name="T94" fmla="*/ 24 w 36"/>
                <a:gd name="T95" fmla="*/ 9 h 45"/>
                <a:gd name="T96" fmla="*/ 24 w 36"/>
                <a:gd name="T97" fmla="*/ 6 h 45"/>
                <a:gd name="T98" fmla="*/ 24 w 36"/>
                <a:gd name="T99" fmla="*/ 3 h 45"/>
                <a:gd name="T100" fmla="*/ 24 w 36"/>
                <a:gd name="T101" fmla="*/ 0 h 45"/>
                <a:gd name="T102" fmla="*/ 12 w 36"/>
                <a:gd name="T103" fmla="*/ 20 h 45"/>
                <a:gd name="T104" fmla="*/ 0 w 36"/>
                <a:gd name="T105" fmla="*/ 35 h 45"/>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36"/>
                <a:gd name="T160" fmla="*/ 0 h 45"/>
                <a:gd name="T161" fmla="*/ 36 w 36"/>
                <a:gd name="T162" fmla="*/ 45 h 45"/>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36" h="45">
                  <a:moveTo>
                    <a:pt x="0" y="35"/>
                  </a:moveTo>
                  <a:lnTo>
                    <a:pt x="0" y="35"/>
                  </a:lnTo>
                  <a:lnTo>
                    <a:pt x="0" y="34"/>
                  </a:lnTo>
                  <a:lnTo>
                    <a:pt x="1" y="34"/>
                  </a:lnTo>
                  <a:lnTo>
                    <a:pt x="2" y="34"/>
                  </a:lnTo>
                  <a:lnTo>
                    <a:pt x="3" y="34"/>
                  </a:lnTo>
                  <a:lnTo>
                    <a:pt x="3" y="33"/>
                  </a:lnTo>
                  <a:lnTo>
                    <a:pt x="4" y="32"/>
                  </a:lnTo>
                  <a:lnTo>
                    <a:pt x="5" y="32"/>
                  </a:lnTo>
                  <a:lnTo>
                    <a:pt x="6" y="32"/>
                  </a:lnTo>
                  <a:lnTo>
                    <a:pt x="9" y="31"/>
                  </a:lnTo>
                  <a:lnTo>
                    <a:pt x="10" y="30"/>
                  </a:lnTo>
                  <a:lnTo>
                    <a:pt x="10" y="29"/>
                  </a:lnTo>
                  <a:lnTo>
                    <a:pt x="11" y="28"/>
                  </a:lnTo>
                  <a:lnTo>
                    <a:pt x="13" y="29"/>
                  </a:lnTo>
                  <a:lnTo>
                    <a:pt x="14" y="30"/>
                  </a:lnTo>
                  <a:lnTo>
                    <a:pt x="15" y="30"/>
                  </a:lnTo>
                  <a:lnTo>
                    <a:pt x="17" y="29"/>
                  </a:lnTo>
                  <a:lnTo>
                    <a:pt x="18" y="28"/>
                  </a:lnTo>
                  <a:lnTo>
                    <a:pt x="19" y="28"/>
                  </a:lnTo>
                  <a:lnTo>
                    <a:pt x="19" y="27"/>
                  </a:lnTo>
                  <a:lnTo>
                    <a:pt x="20" y="26"/>
                  </a:lnTo>
                  <a:lnTo>
                    <a:pt x="21" y="25"/>
                  </a:lnTo>
                  <a:lnTo>
                    <a:pt x="21" y="24"/>
                  </a:lnTo>
                  <a:lnTo>
                    <a:pt x="23" y="24"/>
                  </a:lnTo>
                  <a:lnTo>
                    <a:pt x="24" y="24"/>
                  </a:lnTo>
                  <a:lnTo>
                    <a:pt x="23" y="27"/>
                  </a:lnTo>
                  <a:lnTo>
                    <a:pt x="19" y="27"/>
                  </a:lnTo>
                  <a:lnTo>
                    <a:pt x="19" y="28"/>
                  </a:lnTo>
                  <a:lnTo>
                    <a:pt x="23" y="28"/>
                  </a:lnTo>
                  <a:lnTo>
                    <a:pt x="22" y="29"/>
                  </a:lnTo>
                  <a:lnTo>
                    <a:pt x="21" y="29"/>
                  </a:lnTo>
                  <a:lnTo>
                    <a:pt x="22" y="29"/>
                  </a:lnTo>
                  <a:lnTo>
                    <a:pt x="22" y="30"/>
                  </a:lnTo>
                  <a:lnTo>
                    <a:pt x="21" y="30"/>
                  </a:lnTo>
                  <a:lnTo>
                    <a:pt x="19" y="28"/>
                  </a:lnTo>
                  <a:lnTo>
                    <a:pt x="18" y="28"/>
                  </a:lnTo>
                  <a:lnTo>
                    <a:pt x="21" y="30"/>
                  </a:lnTo>
                  <a:lnTo>
                    <a:pt x="18" y="30"/>
                  </a:lnTo>
                  <a:lnTo>
                    <a:pt x="17" y="29"/>
                  </a:lnTo>
                  <a:lnTo>
                    <a:pt x="17" y="34"/>
                  </a:lnTo>
                  <a:lnTo>
                    <a:pt x="19" y="34"/>
                  </a:lnTo>
                  <a:lnTo>
                    <a:pt x="19" y="35"/>
                  </a:lnTo>
                  <a:lnTo>
                    <a:pt x="18" y="37"/>
                  </a:lnTo>
                  <a:lnTo>
                    <a:pt x="11" y="42"/>
                  </a:lnTo>
                  <a:lnTo>
                    <a:pt x="11" y="44"/>
                  </a:lnTo>
                  <a:lnTo>
                    <a:pt x="14" y="44"/>
                  </a:lnTo>
                  <a:lnTo>
                    <a:pt x="14" y="42"/>
                  </a:lnTo>
                  <a:lnTo>
                    <a:pt x="12" y="42"/>
                  </a:lnTo>
                  <a:lnTo>
                    <a:pt x="13" y="42"/>
                  </a:lnTo>
                  <a:lnTo>
                    <a:pt x="19" y="37"/>
                  </a:lnTo>
                  <a:lnTo>
                    <a:pt x="18" y="39"/>
                  </a:lnTo>
                  <a:lnTo>
                    <a:pt x="18" y="42"/>
                  </a:lnTo>
                  <a:lnTo>
                    <a:pt x="13" y="42"/>
                  </a:lnTo>
                  <a:lnTo>
                    <a:pt x="12" y="42"/>
                  </a:lnTo>
                  <a:lnTo>
                    <a:pt x="17" y="42"/>
                  </a:lnTo>
                  <a:lnTo>
                    <a:pt x="32" y="42"/>
                  </a:lnTo>
                  <a:lnTo>
                    <a:pt x="32" y="44"/>
                  </a:lnTo>
                  <a:lnTo>
                    <a:pt x="35" y="44"/>
                  </a:lnTo>
                  <a:lnTo>
                    <a:pt x="33" y="42"/>
                  </a:lnTo>
                  <a:lnTo>
                    <a:pt x="32" y="42"/>
                  </a:lnTo>
                  <a:lnTo>
                    <a:pt x="26" y="37"/>
                  </a:lnTo>
                  <a:lnTo>
                    <a:pt x="25" y="37"/>
                  </a:lnTo>
                  <a:lnTo>
                    <a:pt x="31" y="42"/>
                  </a:lnTo>
                  <a:lnTo>
                    <a:pt x="27" y="42"/>
                  </a:lnTo>
                  <a:lnTo>
                    <a:pt x="27" y="40"/>
                  </a:lnTo>
                  <a:lnTo>
                    <a:pt x="25" y="37"/>
                  </a:lnTo>
                  <a:lnTo>
                    <a:pt x="25" y="38"/>
                  </a:lnTo>
                  <a:lnTo>
                    <a:pt x="26" y="41"/>
                  </a:lnTo>
                  <a:lnTo>
                    <a:pt x="25" y="38"/>
                  </a:lnTo>
                  <a:lnTo>
                    <a:pt x="25" y="34"/>
                  </a:lnTo>
                  <a:lnTo>
                    <a:pt x="27" y="32"/>
                  </a:lnTo>
                  <a:lnTo>
                    <a:pt x="28" y="32"/>
                  </a:lnTo>
                  <a:lnTo>
                    <a:pt x="29" y="32"/>
                  </a:lnTo>
                  <a:lnTo>
                    <a:pt x="32" y="31"/>
                  </a:lnTo>
                  <a:lnTo>
                    <a:pt x="32" y="30"/>
                  </a:lnTo>
                  <a:lnTo>
                    <a:pt x="31" y="30"/>
                  </a:lnTo>
                  <a:lnTo>
                    <a:pt x="30" y="29"/>
                  </a:lnTo>
                  <a:lnTo>
                    <a:pt x="28" y="29"/>
                  </a:lnTo>
                  <a:lnTo>
                    <a:pt x="28" y="30"/>
                  </a:lnTo>
                  <a:lnTo>
                    <a:pt x="26" y="30"/>
                  </a:lnTo>
                  <a:lnTo>
                    <a:pt x="26" y="28"/>
                  </a:lnTo>
                  <a:lnTo>
                    <a:pt x="27" y="26"/>
                  </a:lnTo>
                  <a:lnTo>
                    <a:pt x="29" y="25"/>
                  </a:lnTo>
                  <a:lnTo>
                    <a:pt x="29" y="23"/>
                  </a:lnTo>
                  <a:lnTo>
                    <a:pt x="27" y="23"/>
                  </a:lnTo>
                  <a:lnTo>
                    <a:pt x="27" y="24"/>
                  </a:lnTo>
                  <a:lnTo>
                    <a:pt x="25" y="23"/>
                  </a:lnTo>
                  <a:lnTo>
                    <a:pt x="26" y="23"/>
                  </a:lnTo>
                  <a:lnTo>
                    <a:pt x="25" y="23"/>
                  </a:lnTo>
                  <a:lnTo>
                    <a:pt x="24" y="20"/>
                  </a:lnTo>
                  <a:lnTo>
                    <a:pt x="25" y="23"/>
                  </a:lnTo>
                  <a:lnTo>
                    <a:pt x="26" y="23"/>
                  </a:lnTo>
                  <a:lnTo>
                    <a:pt x="24" y="19"/>
                  </a:lnTo>
                  <a:lnTo>
                    <a:pt x="24" y="18"/>
                  </a:lnTo>
                  <a:lnTo>
                    <a:pt x="24" y="17"/>
                  </a:lnTo>
                  <a:lnTo>
                    <a:pt x="24" y="16"/>
                  </a:lnTo>
                  <a:lnTo>
                    <a:pt x="21" y="15"/>
                  </a:lnTo>
                  <a:lnTo>
                    <a:pt x="21" y="14"/>
                  </a:lnTo>
                  <a:lnTo>
                    <a:pt x="22" y="13"/>
                  </a:lnTo>
                  <a:lnTo>
                    <a:pt x="22" y="12"/>
                  </a:lnTo>
                  <a:lnTo>
                    <a:pt x="23" y="11"/>
                  </a:lnTo>
                  <a:lnTo>
                    <a:pt x="23" y="10"/>
                  </a:lnTo>
                  <a:lnTo>
                    <a:pt x="23" y="9"/>
                  </a:lnTo>
                  <a:lnTo>
                    <a:pt x="24" y="9"/>
                  </a:lnTo>
                  <a:lnTo>
                    <a:pt x="24" y="7"/>
                  </a:lnTo>
                  <a:lnTo>
                    <a:pt x="24" y="6"/>
                  </a:lnTo>
                  <a:lnTo>
                    <a:pt x="24" y="4"/>
                  </a:lnTo>
                  <a:lnTo>
                    <a:pt x="24" y="3"/>
                  </a:lnTo>
                  <a:lnTo>
                    <a:pt x="24" y="2"/>
                  </a:lnTo>
                  <a:lnTo>
                    <a:pt x="24" y="0"/>
                  </a:lnTo>
                  <a:lnTo>
                    <a:pt x="21" y="6"/>
                  </a:lnTo>
                  <a:lnTo>
                    <a:pt x="18" y="13"/>
                  </a:lnTo>
                  <a:lnTo>
                    <a:pt x="12" y="20"/>
                  </a:lnTo>
                  <a:lnTo>
                    <a:pt x="9" y="26"/>
                  </a:lnTo>
                  <a:lnTo>
                    <a:pt x="2" y="32"/>
                  </a:lnTo>
                  <a:lnTo>
                    <a:pt x="0" y="35"/>
                  </a:lnTo>
                </a:path>
              </a:pathLst>
            </a:custGeom>
            <a:solidFill>
              <a:srgbClr val="000000"/>
            </a:solidFill>
            <a:ln w="9525">
              <a:noFill/>
              <a:round/>
              <a:headEnd/>
              <a:tailEnd/>
            </a:ln>
          </p:spPr>
          <p:txBody>
            <a:bodyPr lIns="0" tIns="0" rIns="0" bIns="0"/>
            <a:lstStyle/>
            <a:p>
              <a:endParaRPr lang="en-US"/>
            </a:p>
          </p:txBody>
        </p:sp>
        <p:sp>
          <p:nvSpPr>
            <p:cNvPr id="5606" name="Freeform 451"/>
            <p:cNvSpPr>
              <a:spLocks/>
            </p:cNvSpPr>
            <p:nvPr/>
          </p:nvSpPr>
          <p:spPr bwMode="auto">
            <a:xfrm>
              <a:off x="1154" y="2712"/>
              <a:ext cx="3" cy="5"/>
            </a:xfrm>
            <a:custGeom>
              <a:avLst/>
              <a:gdLst>
                <a:gd name="T0" fmla="*/ 0 w 3"/>
                <a:gd name="T1" fmla="*/ 1 h 5"/>
                <a:gd name="T2" fmla="*/ 0 w 3"/>
                <a:gd name="T3" fmla="*/ 1 h 5"/>
                <a:gd name="T4" fmla="*/ 1 w 3"/>
                <a:gd name="T5" fmla="*/ 0 h 5"/>
                <a:gd name="T6" fmla="*/ 1 w 3"/>
                <a:gd name="T7" fmla="*/ 1 h 5"/>
                <a:gd name="T8" fmla="*/ 0 w 3"/>
                <a:gd name="T9" fmla="*/ 1 h 5"/>
                <a:gd name="T10" fmla="*/ 0 w 3"/>
                <a:gd name="T11" fmla="*/ 2 h 5"/>
                <a:gd name="T12" fmla="*/ 1 w 3"/>
                <a:gd name="T13" fmla="*/ 1 h 5"/>
                <a:gd name="T14" fmla="*/ 1 w 3"/>
                <a:gd name="T15" fmla="*/ 2 h 5"/>
                <a:gd name="T16" fmla="*/ 0 w 3"/>
                <a:gd name="T17" fmla="*/ 2 h 5"/>
                <a:gd name="T18" fmla="*/ 0 w 3"/>
                <a:gd name="T19" fmla="*/ 3 h 5"/>
                <a:gd name="T20" fmla="*/ 1 w 3"/>
                <a:gd name="T21" fmla="*/ 2 h 5"/>
                <a:gd name="T22" fmla="*/ 1 w 3"/>
                <a:gd name="T23" fmla="*/ 2 h 5"/>
                <a:gd name="T24" fmla="*/ 0 w 3"/>
                <a:gd name="T25" fmla="*/ 3 h 5"/>
                <a:gd name="T26" fmla="*/ 0 w 3"/>
                <a:gd name="T27" fmla="*/ 3 h 5"/>
                <a:gd name="T28" fmla="*/ 1 w 3"/>
                <a:gd name="T29" fmla="*/ 2 h 5"/>
                <a:gd name="T30" fmla="*/ 2 w 3"/>
                <a:gd name="T31" fmla="*/ 3 h 5"/>
                <a:gd name="T32" fmla="*/ 0 w 3"/>
                <a:gd name="T33" fmla="*/ 3 h 5"/>
                <a:gd name="T34" fmla="*/ 0 w 3"/>
                <a:gd name="T35" fmla="*/ 3 h 5"/>
                <a:gd name="T36" fmla="*/ 2 w 3"/>
                <a:gd name="T37" fmla="*/ 3 h 5"/>
                <a:gd name="T38" fmla="*/ 2 w 3"/>
                <a:gd name="T39" fmla="*/ 3 h 5"/>
                <a:gd name="T40" fmla="*/ 0 w 3"/>
                <a:gd name="T41" fmla="*/ 4 h 5"/>
                <a:gd name="T42" fmla="*/ 0 w 3"/>
                <a:gd name="T43" fmla="*/ 4 h 5"/>
                <a:gd name="T44" fmla="*/ 2 w 3"/>
                <a:gd name="T45" fmla="*/ 3 h 5"/>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3"/>
                <a:gd name="T70" fmla="*/ 0 h 5"/>
                <a:gd name="T71" fmla="*/ 3 w 3"/>
                <a:gd name="T72" fmla="*/ 5 h 5"/>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3" h="5">
                  <a:moveTo>
                    <a:pt x="0" y="1"/>
                  </a:moveTo>
                  <a:lnTo>
                    <a:pt x="0" y="1"/>
                  </a:lnTo>
                  <a:lnTo>
                    <a:pt x="1" y="0"/>
                  </a:lnTo>
                  <a:lnTo>
                    <a:pt x="1" y="1"/>
                  </a:lnTo>
                  <a:lnTo>
                    <a:pt x="0" y="1"/>
                  </a:lnTo>
                  <a:lnTo>
                    <a:pt x="0" y="2"/>
                  </a:lnTo>
                  <a:lnTo>
                    <a:pt x="1" y="1"/>
                  </a:lnTo>
                  <a:lnTo>
                    <a:pt x="1" y="2"/>
                  </a:lnTo>
                  <a:lnTo>
                    <a:pt x="0" y="2"/>
                  </a:lnTo>
                  <a:lnTo>
                    <a:pt x="0" y="3"/>
                  </a:lnTo>
                  <a:lnTo>
                    <a:pt x="1" y="2"/>
                  </a:lnTo>
                  <a:lnTo>
                    <a:pt x="0" y="3"/>
                  </a:lnTo>
                  <a:lnTo>
                    <a:pt x="1" y="2"/>
                  </a:lnTo>
                  <a:lnTo>
                    <a:pt x="2" y="3"/>
                  </a:lnTo>
                  <a:lnTo>
                    <a:pt x="0" y="3"/>
                  </a:lnTo>
                  <a:lnTo>
                    <a:pt x="2" y="3"/>
                  </a:lnTo>
                  <a:lnTo>
                    <a:pt x="0" y="4"/>
                  </a:lnTo>
                  <a:lnTo>
                    <a:pt x="2" y="3"/>
                  </a:lnTo>
                </a:path>
              </a:pathLst>
            </a:custGeom>
            <a:noFill/>
            <a:ln w="18970">
              <a:solidFill>
                <a:srgbClr val="000000"/>
              </a:solidFill>
              <a:round/>
              <a:headEnd/>
              <a:tailEnd/>
            </a:ln>
          </p:spPr>
          <p:txBody>
            <a:bodyPr lIns="0" tIns="0" rIns="0" bIns="0"/>
            <a:lstStyle/>
            <a:p>
              <a:endParaRPr lang="en-US"/>
            </a:p>
          </p:txBody>
        </p:sp>
        <p:sp>
          <p:nvSpPr>
            <p:cNvPr id="5607" name="Freeform 452"/>
            <p:cNvSpPr>
              <a:spLocks/>
            </p:cNvSpPr>
            <p:nvPr/>
          </p:nvSpPr>
          <p:spPr bwMode="auto">
            <a:xfrm>
              <a:off x="1155" y="2712"/>
              <a:ext cx="2" cy="4"/>
            </a:xfrm>
            <a:custGeom>
              <a:avLst/>
              <a:gdLst>
                <a:gd name="T0" fmla="*/ 0 w 2"/>
                <a:gd name="T1" fmla="*/ 0 h 4"/>
                <a:gd name="T2" fmla="*/ 1 w 2"/>
                <a:gd name="T3" fmla="*/ 3 h 4"/>
                <a:gd name="T4" fmla="*/ 1 w 2"/>
                <a:gd name="T5" fmla="*/ 3 h 4"/>
                <a:gd name="T6" fmla="*/ 0 w 2"/>
                <a:gd name="T7" fmla="*/ 0 h 4"/>
                <a:gd name="T8" fmla="*/ 0 w 2"/>
                <a:gd name="T9" fmla="*/ 0 h 4"/>
                <a:gd name="T10" fmla="*/ 0 w 2"/>
                <a:gd name="T11" fmla="*/ 0 h 4"/>
                <a:gd name="T12" fmla="*/ 0 60000 65536"/>
                <a:gd name="T13" fmla="*/ 0 60000 65536"/>
                <a:gd name="T14" fmla="*/ 0 60000 65536"/>
                <a:gd name="T15" fmla="*/ 0 60000 65536"/>
                <a:gd name="T16" fmla="*/ 0 60000 65536"/>
                <a:gd name="T17" fmla="*/ 0 60000 65536"/>
                <a:gd name="T18" fmla="*/ 0 w 2"/>
                <a:gd name="T19" fmla="*/ 0 h 4"/>
                <a:gd name="T20" fmla="*/ 2 w 2"/>
                <a:gd name="T21" fmla="*/ 4 h 4"/>
              </a:gdLst>
              <a:ahLst/>
              <a:cxnLst>
                <a:cxn ang="T12">
                  <a:pos x="T0" y="T1"/>
                </a:cxn>
                <a:cxn ang="T13">
                  <a:pos x="T2" y="T3"/>
                </a:cxn>
                <a:cxn ang="T14">
                  <a:pos x="T4" y="T5"/>
                </a:cxn>
                <a:cxn ang="T15">
                  <a:pos x="T6" y="T7"/>
                </a:cxn>
                <a:cxn ang="T16">
                  <a:pos x="T8" y="T9"/>
                </a:cxn>
                <a:cxn ang="T17">
                  <a:pos x="T10" y="T11"/>
                </a:cxn>
              </a:cxnLst>
              <a:rect l="T18" t="T19" r="T20" b="T21"/>
              <a:pathLst>
                <a:path w="2" h="4">
                  <a:moveTo>
                    <a:pt x="0" y="0"/>
                  </a:moveTo>
                  <a:lnTo>
                    <a:pt x="1" y="3"/>
                  </a:lnTo>
                  <a:lnTo>
                    <a:pt x="0" y="0"/>
                  </a:lnTo>
                </a:path>
              </a:pathLst>
            </a:custGeom>
            <a:solidFill>
              <a:srgbClr val="000000"/>
            </a:solidFill>
            <a:ln w="9207">
              <a:solidFill>
                <a:srgbClr val="000000"/>
              </a:solidFill>
              <a:round/>
              <a:headEnd/>
              <a:tailEnd/>
            </a:ln>
          </p:spPr>
          <p:txBody>
            <a:bodyPr lIns="0" tIns="0" rIns="0" bIns="0"/>
            <a:lstStyle/>
            <a:p>
              <a:endParaRPr lang="en-US"/>
            </a:p>
          </p:txBody>
        </p:sp>
        <p:sp>
          <p:nvSpPr>
            <p:cNvPr id="5608" name="Freeform 453"/>
            <p:cNvSpPr>
              <a:spLocks/>
            </p:cNvSpPr>
            <p:nvPr/>
          </p:nvSpPr>
          <p:spPr bwMode="auto">
            <a:xfrm>
              <a:off x="1155" y="2716"/>
              <a:ext cx="3" cy="1"/>
            </a:xfrm>
            <a:custGeom>
              <a:avLst/>
              <a:gdLst>
                <a:gd name="T0" fmla="*/ 0 w 3"/>
                <a:gd name="T1" fmla="*/ 0 h 1"/>
                <a:gd name="T2" fmla="*/ 2 w 3"/>
                <a:gd name="T3" fmla="*/ 0 h 1"/>
                <a:gd name="T4" fmla="*/ 2 w 3"/>
                <a:gd name="T5" fmla="*/ 0 h 1"/>
                <a:gd name="T6" fmla="*/ 1 w 3"/>
                <a:gd name="T7" fmla="*/ 0 h 1"/>
                <a:gd name="T8" fmla="*/ 1 w 3"/>
                <a:gd name="T9" fmla="*/ 0 h 1"/>
                <a:gd name="T10" fmla="*/ 0 w 3"/>
                <a:gd name="T11" fmla="*/ 0 h 1"/>
                <a:gd name="T12" fmla="*/ 0 w 3"/>
                <a:gd name="T13" fmla="*/ 0 h 1"/>
                <a:gd name="T14" fmla="*/ 0 60000 65536"/>
                <a:gd name="T15" fmla="*/ 0 60000 65536"/>
                <a:gd name="T16" fmla="*/ 0 60000 65536"/>
                <a:gd name="T17" fmla="*/ 0 60000 65536"/>
                <a:gd name="T18" fmla="*/ 0 60000 65536"/>
                <a:gd name="T19" fmla="*/ 0 60000 65536"/>
                <a:gd name="T20" fmla="*/ 0 60000 65536"/>
                <a:gd name="T21" fmla="*/ 0 w 3"/>
                <a:gd name="T22" fmla="*/ 0 h 1"/>
                <a:gd name="T23" fmla="*/ 3 w 3"/>
                <a:gd name="T24" fmla="*/ 1 h 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 h="1">
                  <a:moveTo>
                    <a:pt x="0" y="0"/>
                  </a:moveTo>
                  <a:lnTo>
                    <a:pt x="2" y="0"/>
                  </a:lnTo>
                  <a:lnTo>
                    <a:pt x="1" y="0"/>
                  </a:lnTo>
                  <a:lnTo>
                    <a:pt x="0" y="0"/>
                  </a:lnTo>
                </a:path>
              </a:pathLst>
            </a:custGeom>
            <a:solidFill>
              <a:srgbClr val="000000"/>
            </a:solidFill>
            <a:ln w="9207">
              <a:solidFill>
                <a:srgbClr val="000000"/>
              </a:solidFill>
              <a:round/>
              <a:headEnd/>
              <a:tailEnd/>
            </a:ln>
          </p:spPr>
          <p:txBody>
            <a:bodyPr lIns="0" tIns="0" rIns="0" bIns="0"/>
            <a:lstStyle/>
            <a:p>
              <a:endParaRPr lang="en-US"/>
            </a:p>
          </p:txBody>
        </p:sp>
        <p:sp>
          <p:nvSpPr>
            <p:cNvPr id="5609" name="Freeform 454"/>
            <p:cNvSpPr>
              <a:spLocks/>
            </p:cNvSpPr>
            <p:nvPr/>
          </p:nvSpPr>
          <p:spPr bwMode="auto">
            <a:xfrm>
              <a:off x="1157" y="2718"/>
              <a:ext cx="4" cy="5"/>
            </a:xfrm>
            <a:custGeom>
              <a:avLst/>
              <a:gdLst>
                <a:gd name="T0" fmla="*/ 0 w 4"/>
                <a:gd name="T1" fmla="*/ 1 h 5"/>
                <a:gd name="T2" fmla="*/ 1 w 4"/>
                <a:gd name="T3" fmla="*/ 4 h 5"/>
                <a:gd name="T4" fmla="*/ 3 w 4"/>
                <a:gd name="T5" fmla="*/ 4 h 5"/>
                <a:gd name="T6" fmla="*/ 2 w 4"/>
                <a:gd name="T7" fmla="*/ 0 h 5"/>
                <a:gd name="T8" fmla="*/ 0 60000 65536"/>
                <a:gd name="T9" fmla="*/ 0 60000 65536"/>
                <a:gd name="T10" fmla="*/ 0 60000 65536"/>
                <a:gd name="T11" fmla="*/ 0 60000 65536"/>
                <a:gd name="T12" fmla="*/ 0 w 4"/>
                <a:gd name="T13" fmla="*/ 0 h 5"/>
                <a:gd name="T14" fmla="*/ 4 w 4"/>
                <a:gd name="T15" fmla="*/ 5 h 5"/>
              </a:gdLst>
              <a:ahLst/>
              <a:cxnLst>
                <a:cxn ang="T8">
                  <a:pos x="T0" y="T1"/>
                </a:cxn>
                <a:cxn ang="T9">
                  <a:pos x="T2" y="T3"/>
                </a:cxn>
                <a:cxn ang="T10">
                  <a:pos x="T4" y="T5"/>
                </a:cxn>
                <a:cxn ang="T11">
                  <a:pos x="T6" y="T7"/>
                </a:cxn>
              </a:cxnLst>
              <a:rect l="T12" t="T13" r="T14" b="T15"/>
              <a:pathLst>
                <a:path w="4" h="5">
                  <a:moveTo>
                    <a:pt x="0" y="1"/>
                  </a:moveTo>
                  <a:lnTo>
                    <a:pt x="1" y="4"/>
                  </a:lnTo>
                  <a:lnTo>
                    <a:pt x="3" y="4"/>
                  </a:lnTo>
                  <a:lnTo>
                    <a:pt x="2" y="0"/>
                  </a:lnTo>
                </a:path>
              </a:pathLst>
            </a:custGeom>
            <a:noFill/>
            <a:ln w="18970">
              <a:solidFill>
                <a:srgbClr val="000000"/>
              </a:solidFill>
              <a:round/>
              <a:headEnd/>
              <a:tailEnd/>
            </a:ln>
          </p:spPr>
          <p:txBody>
            <a:bodyPr lIns="0" tIns="0" rIns="0" bIns="0"/>
            <a:lstStyle/>
            <a:p>
              <a:endParaRPr lang="en-US"/>
            </a:p>
          </p:txBody>
        </p:sp>
        <p:sp>
          <p:nvSpPr>
            <p:cNvPr id="5610" name="Line 455"/>
            <p:cNvSpPr>
              <a:spLocks noChangeShapeType="1"/>
            </p:cNvSpPr>
            <p:nvPr/>
          </p:nvSpPr>
          <p:spPr bwMode="auto">
            <a:xfrm>
              <a:off x="1158" y="2722"/>
              <a:ext cx="2" cy="0"/>
            </a:xfrm>
            <a:prstGeom prst="line">
              <a:avLst/>
            </a:prstGeom>
            <a:noFill/>
            <a:ln w="18970">
              <a:solidFill>
                <a:srgbClr val="000000"/>
              </a:solidFill>
              <a:round/>
              <a:headEnd/>
              <a:tailEnd/>
            </a:ln>
          </p:spPr>
          <p:txBody>
            <a:bodyPr lIns="0" tIns="0" rIns="0" bIns="0"/>
            <a:lstStyle/>
            <a:p>
              <a:endParaRPr lang="en-US"/>
            </a:p>
          </p:txBody>
        </p:sp>
        <p:sp>
          <p:nvSpPr>
            <p:cNvPr id="5611" name="Line 456"/>
            <p:cNvSpPr>
              <a:spLocks noChangeShapeType="1"/>
            </p:cNvSpPr>
            <p:nvPr/>
          </p:nvSpPr>
          <p:spPr bwMode="auto">
            <a:xfrm>
              <a:off x="1158" y="2721"/>
              <a:ext cx="2" cy="0"/>
            </a:xfrm>
            <a:prstGeom prst="line">
              <a:avLst/>
            </a:prstGeom>
            <a:noFill/>
            <a:ln w="18970">
              <a:solidFill>
                <a:srgbClr val="000000"/>
              </a:solidFill>
              <a:round/>
              <a:headEnd/>
              <a:tailEnd/>
            </a:ln>
          </p:spPr>
          <p:txBody>
            <a:bodyPr lIns="0" tIns="0" rIns="0" bIns="0"/>
            <a:lstStyle/>
            <a:p>
              <a:endParaRPr lang="en-US"/>
            </a:p>
          </p:txBody>
        </p:sp>
        <p:sp>
          <p:nvSpPr>
            <p:cNvPr id="5612" name="Line 457"/>
            <p:cNvSpPr>
              <a:spLocks noChangeShapeType="1"/>
            </p:cNvSpPr>
            <p:nvPr/>
          </p:nvSpPr>
          <p:spPr bwMode="auto">
            <a:xfrm>
              <a:off x="1158" y="2721"/>
              <a:ext cx="2" cy="0"/>
            </a:xfrm>
            <a:prstGeom prst="line">
              <a:avLst/>
            </a:prstGeom>
            <a:noFill/>
            <a:ln w="18970">
              <a:solidFill>
                <a:srgbClr val="000000"/>
              </a:solidFill>
              <a:round/>
              <a:headEnd/>
              <a:tailEnd/>
            </a:ln>
          </p:spPr>
          <p:txBody>
            <a:bodyPr lIns="0" tIns="0" rIns="0" bIns="0"/>
            <a:lstStyle/>
            <a:p>
              <a:endParaRPr lang="en-US"/>
            </a:p>
          </p:txBody>
        </p:sp>
        <p:sp>
          <p:nvSpPr>
            <p:cNvPr id="5613" name="Line 458"/>
            <p:cNvSpPr>
              <a:spLocks noChangeShapeType="1"/>
            </p:cNvSpPr>
            <p:nvPr/>
          </p:nvSpPr>
          <p:spPr bwMode="auto">
            <a:xfrm>
              <a:off x="1157" y="2721"/>
              <a:ext cx="3" cy="0"/>
            </a:xfrm>
            <a:prstGeom prst="line">
              <a:avLst/>
            </a:prstGeom>
            <a:noFill/>
            <a:ln w="18970">
              <a:solidFill>
                <a:srgbClr val="000000"/>
              </a:solidFill>
              <a:round/>
              <a:headEnd/>
              <a:tailEnd/>
            </a:ln>
          </p:spPr>
          <p:txBody>
            <a:bodyPr lIns="0" tIns="0" rIns="0" bIns="0"/>
            <a:lstStyle/>
            <a:p>
              <a:endParaRPr lang="en-US"/>
            </a:p>
          </p:txBody>
        </p:sp>
        <p:sp>
          <p:nvSpPr>
            <p:cNvPr id="5614" name="Line 459"/>
            <p:cNvSpPr>
              <a:spLocks noChangeShapeType="1"/>
            </p:cNvSpPr>
            <p:nvPr/>
          </p:nvSpPr>
          <p:spPr bwMode="auto">
            <a:xfrm>
              <a:off x="1157" y="2720"/>
              <a:ext cx="3" cy="0"/>
            </a:xfrm>
            <a:prstGeom prst="line">
              <a:avLst/>
            </a:prstGeom>
            <a:noFill/>
            <a:ln w="18970">
              <a:solidFill>
                <a:srgbClr val="000000"/>
              </a:solidFill>
              <a:round/>
              <a:headEnd/>
              <a:tailEnd/>
            </a:ln>
          </p:spPr>
          <p:txBody>
            <a:bodyPr lIns="0" tIns="0" rIns="0" bIns="0"/>
            <a:lstStyle/>
            <a:p>
              <a:endParaRPr lang="en-US"/>
            </a:p>
          </p:txBody>
        </p:sp>
        <p:sp>
          <p:nvSpPr>
            <p:cNvPr id="5615" name="Line 460"/>
            <p:cNvSpPr>
              <a:spLocks noChangeShapeType="1"/>
            </p:cNvSpPr>
            <p:nvPr/>
          </p:nvSpPr>
          <p:spPr bwMode="auto">
            <a:xfrm>
              <a:off x="1157" y="2719"/>
              <a:ext cx="2" cy="0"/>
            </a:xfrm>
            <a:prstGeom prst="line">
              <a:avLst/>
            </a:prstGeom>
            <a:noFill/>
            <a:ln w="18970">
              <a:solidFill>
                <a:srgbClr val="000000"/>
              </a:solidFill>
              <a:round/>
              <a:headEnd/>
              <a:tailEnd/>
            </a:ln>
          </p:spPr>
          <p:txBody>
            <a:bodyPr lIns="0" tIns="0" rIns="0" bIns="0"/>
            <a:lstStyle/>
            <a:p>
              <a:endParaRPr lang="en-US"/>
            </a:p>
          </p:txBody>
        </p:sp>
        <p:sp>
          <p:nvSpPr>
            <p:cNvPr id="5616" name="Line 461"/>
            <p:cNvSpPr>
              <a:spLocks noChangeShapeType="1"/>
            </p:cNvSpPr>
            <p:nvPr/>
          </p:nvSpPr>
          <p:spPr bwMode="auto">
            <a:xfrm>
              <a:off x="1157" y="2719"/>
              <a:ext cx="2" cy="0"/>
            </a:xfrm>
            <a:prstGeom prst="line">
              <a:avLst/>
            </a:prstGeom>
            <a:noFill/>
            <a:ln w="18970">
              <a:solidFill>
                <a:srgbClr val="000000"/>
              </a:solidFill>
              <a:round/>
              <a:headEnd/>
              <a:tailEnd/>
            </a:ln>
          </p:spPr>
          <p:txBody>
            <a:bodyPr lIns="0" tIns="0" rIns="0" bIns="0"/>
            <a:lstStyle/>
            <a:p>
              <a:endParaRPr lang="en-US"/>
            </a:p>
          </p:txBody>
        </p:sp>
        <p:sp>
          <p:nvSpPr>
            <p:cNvPr id="5617" name="Line 462"/>
            <p:cNvSpPr>
              <a:spLocks noChangeShapeType="1"/>
            </p:cNvSpPr>
            <p:nvPr/>
          </p:nvSpPr>
          <p:spPr bwMode="auto">
            <a:xfrm flipH="1">
              <a:off x="1156" y="2719"/>
              <a:ext cx="3" cy="4"/>
            </a:xfrm>
            <a:prstGeom prst="line">
              <a:avLst/>
            </a:prstGeom>
            <a:noFill/>
            <a:ln w="18970">
              <a:solidFill>
                <a:srgbClr val="000000"/>
              </a:solidFill>
              <a:round/>
              <a:headEnd/>
              <a:tailEnd/>
            </a:ln>
          </p:spPr>
          <p:txBody>
            <a:bodyPr lIns="0" tIns="0" rIns="0" bIns="0"/>
            <a:lstStyle/>
            <a:p>
              <a:endParaRPr lang="en-US"/>
            </a:p>
          </p:txBody>
        </p:sp>
        <p:sp>
          <p:nvSpPr>
            <p:cNvPr id="5618" name="Freeform 463"/>
            <p:cNvSpPr>
              <a:spLocks/>
            </p:cNvSpPr>
            <p:nvPr/>
          </p:nvSpPr>
          <p:spPr bwMode="auto">
            <a:xfrm>
              <a:off x="1156" y="2722"/>
              <a:ext cx="7" cy="2"/>
            </a:xfrm>
            <a:custGeom>
              <a:avLst/>
              <a:gdLst>
                <a:gd name="T0" fmla="*/ 0 w 7"/>
                <a:gd name="T1" fmla="*/ 1 h 2"/>
                <a:gd name="T2" fmla="*/ 4 w 7"/>
                <a:gd name="T3" fmla="*/ 0 h 2"/>
                <a:gd name="T4" fmla="*/ 6 w 7"/>
                <a:gd name="T5" fmla="*/ 1 h 2"/>
                <a:gd name="T6" fmla="*/ 4 w 7"/>
                <a:gd name="T7" fmla="*/ 1 h 2"/>
                <a:gd name="T8" fmla="*/ 0 w 7"/>
                <a:gd name="T9" fmla="*/ 1 h 2"/>
                <a:gd name="T10" fmla="*/ 0 60000 65536"/>
                <a:gd name="T11" fmla="*/ 0 60000 65536"/>
                <a:gd name="T12" fmla="*/ 0 60000 65536"/>
                <a:gd name="T13" fmla="*/ 0 60000 65536"/>
                <a:gd name="T14" fmla="*/ 0 60000 65536"/>
                <a:gd name="T15" fmla="*/ 0 w 7"/>
                <a:gd name="T16" fmla="*/ 0 h 2"/>
                <a:gd name="T17" fmla="*/ 7 w 7"/>
                <a:gd name="T18" fmla="*/ 2 h 2"/>
              </a:gdLst>
              <a:ahLst/>
              <a:cxnLst>
                <a:cxn ang="T10">
                  <a:pos x="T0" y="T1"/>
                </a:cxn>
                <a:cxn ang="T11">
                  <a:pos x="T2" y="T3"/>
                </a:cxn>
                <a:cxn ang="T12">
                  <a:pos x="T4" y="T5"/>
                </a:cxn>
                <a:cxn ang="T13">
                  <a:pos x="T6" y="T7"/>
                </a:cxn>
                <a:cxn ang="T14">
                  <a:pos x="T8" y="T9"/>
                </a:cxn>
              </a:cxnLst>
              <a:rect l="T15" t="T16" r="T17" b="T18"/>
              <a:pathLst>
                <a:path w="7" h="2">
                  <a:moveTo>
                    <a:pt x="0" y="1"/>
                  </a:moveTo>
                  <a:lnTo>
                    <a:pt x="4" y="0"/>
                  </a:lnTo>
                  <a:lnTo>
                    <a:pt x="6" y="1"/>
                  </a:lnTo>
                  <a:lnTo>
                    <a:pt x="4" y="1"/>
                  </a:lnTo>
                  <a:lnTo>
                    <a:pt x="0" y="1"/>
                  </a:lnTo>
                </a:path>
              </a:pathLst>
            </a:custGeom>
            <a:noFill/>
            <a:ln w="18970">
              <a:solidFill>
                <a:srgbClr val="000000"/>
              </a:solidFill>
              <a:round/>
              <a:headEnd/>
              <a:tailEnd/>
            </a:ln>
          </p:spPr>
          <p:txBody>
            <a:bodyPr lIns="0" tIns="0" rIns="0" bIns="0"/>
            <a:lstStyle/>
            <a:p>
              <a:endParaRPr lang="en-US"/>
            </a:p>
          </p:txBody>
        </p:sp>
        <p:sp>
          <p:nvSpPr>
            <p:cNvPr id="5619" name="Line 464"/>
            <p:cNvSpPr>
              <a:spLocks noChangeShapeType="1"/>
            </p:cNvSpPr>
            <p:nvPr/>
          </p:nvSpPr>
          <p:spPr bwMode="auto">
            <a:xfrm>
              <a:off x="1162" y="2723"/>
              <a:ext cx="0" cy="0"/>
            </a:xfrm>
            <a:prstGeom prst="line">
              <a:avLst/>
            </a:prstGeom>
            <a:noFill/>
            <a:ln w="18970">
              <a:solidFill>
                <a:srgbClr val="000000"/>
              </a:solidFill>
              <a:round/>
              <a:headEnd/>
              <a:tailEnd/>
            </a:ln>
          </p:spPr>
          <p:txBody>
            <a:bodyPr lIns="0" tIns="0" rIns="0" bIns="0"/>
            <a:lstStyle/>
            <a:p>
              <a:endParaRPr lang="en-US"/>
            </a:p>
          </p:txBody>
        </p:sp>
        <p:sp>
          <p:nvSpPr>
            <p:cNvPr id="5620" name="Line 465"/>
            <p:cNvSpPr>
              <a:spLocks noChangeShapeType="1"/>
            </p:cNvSpPr>
            <p:nvPr/>
          </p:nvSpPr>
          <p:spPr bwMode="auto">
            <a:xfrm flipV="1">
              <a:off x="1161" y="2723"/>
              <a:ext cx="0" cy="0"/>
            </a:xfrm>
            <a:prstGeom prst="line">
              <a:avLst/>
            </a:prstGeom>
            <a:noFill/>
            <a:ln w="18970">
              <a:solidFill>
                <a:srgbClr val="000000"/>
              </a:solidFill>
              <a:round/>
              <a:headEnd/>
              <a:tailEnd/>
            </a:ln>
          </p:spPr>
          <p:txBody>
            <a:bodyPr lIns="0" tIns="0" rIns="0" bIns="0"/>
            <a:lstStyle/>
            <a:p>
              <a:endParaRPr lang="en-US"/>
            </a:p>
          </p:txBody>
        </p:sp>
        <p:sp>
          <p:nvSpPr>
            <p:cNvPr id="5621" name="Line 466"/>
            <p:cNvSpPr>
              <a:spLocks noChangeShapeType="1"/>
            </p:cNvSpPr>
            <p:nvPr/>
          </p:nvSpPr>
          <p:spPr bwMode="auto">
            <a:xfrm>
              <a:off x="1162" y="2723"/>
              <a:ext cx="0" cy="0"/>
            </a:xfrm>
            <a:prstGeom prst="line">
              <a:avLst/>
            </a:prstGeom>
            <a:noFill/>
            <a:ln w="18970">
              <a:solidFill>
                <a:srgbClr val="000000"/>
              </a:solidFill>
              <a:round/>
              <a:headEnd/>
              <a:tailEnd/>
            </a:ln>
          </p:spPr>
          <p:txBody>
            <a:bodyPr lIns="0" tIns="0" rIns="0" bIns="0"/>
            <a:lstStyle/>
            <a:p>
              <a:endParaRPr lang="en-US"/>
            </a:p>
          </p:txBody>
        </p:sp>
        <p:sp>
          <p:nvSpPr>
            <p:cNvPr id="5622" name="Line 467"/>
            <p:cNvSpPr>
              <a:spLocks noChangeShapeType="1"/>
            </p:cNvSpPr>
            <p:nvPr/>
          </p:nvSpPr>
          <p:spPr bwMode="auto">
            <a:xfrm>
              <a:off x="1160" y="2722"/>
              <a:ext cx="0" cy="1"/>
            </a:xfrm>
            <a:prstGeom prst="line">
              <a:avLst/>
            </a:prstGeom>
            <a:noFill/>
            <a:ln w="18970">
              <a:solidFill>
                <a:srgbClr val="000000"/>
              </a:solidFill>
              <a:round/>
              <a:headEnd/>
              <a:tailEnd/>
            </a:ln>
          </p:spPr>
          <p:txBody>
            <a:bodyPr lIns="0" tIns="0" rIns="0" bIns="0"/>
            <a:lstStyle/>
            <a:p>
              <a:endParaRPr lang="en-US"/>
            </a:p>
          </p:txBody>
        </p:sp>
        <p:sp>
          <p:nvSpPr>
            <p:cNvPr id="5623" name="Line 468"/>
            <p:cNvSpPr>
              <a:spLocks noChangeShapeType="1"/>
            </p:cNvSpPr>
            <p:nvPr/>
          </p:nvSpPr>
          <p:spPr bwMode="auto">
            <a:xfrm>
              <a:off x="1157" y="2723"/>
              <a:ext cx="0" cy="0"/>
            </a:xfrm>
            <a:prstGeom prst="line">
              <a:avLst/>
            </a:prstGeom>
            <a:noFill/>
            <a:ln w="18970">
              <a:solidFill>
                <a:srgbClr val="000000"/>
              </a:solidFill>
              <a:round/>
              <a:headEnd/>
              <a:tailEnd/>
            </a:ln>
          </p:spPr>
          <p:txBody>
            <a:bodyPr lIns="0" tIns="0" rIns="0" bIns="0"/>
            <a:lstStyle/>
            <a:p>
              <a:endParaRPr lang="en-US"/>
            </a:p>
          </p:txBody>
        </p:sp>
        <p:sp>
          <p:nvSpPr>
            <p:cNvPr id="5624" name="Line 469"/>
            <p:cNvSpPr>
              <a:spLocks noChangeShapeType="1"/>
            </p:cNvSpPr>
            <p:nvPr/>
          </p:nvSpPr>
          <p:spPr bwMode="auto">
            <a:xfrm>
              <a:off x="1157" y="2723"/>
              <a:ext cx="0" cy="0"/>
            </a:xfrm>
            <a:prstGeom prst="line">
              <a:avLst/>
            </a:prstGeom>
            <a:noFill/>
            <a:ln w="18970">
              <a:solidFill>
                <a:srgbClr val="000000"/>
              </a:solidFill>
              <a:round/>
              <a:headEnd/>
              <a:tailEnd/>
            </a:ln>
          </p:spPr>
          <p:txBody>
            <a:bodyPr lIns="0" tIns="0" rIns="0" bIns="0"/>
            <a:lstStyle/>
            <a:p>
              <a:endParaRPr lang="en-US"/>
            </a:p>
          </p:txBody>
        </p:sp>
        <p:sp>
          <p:nvSpPr>
            <p:cNvPr id="5625" name="Line 470"/>
            <p:cNvSpPr>
              <a:spLocks noChangeShapeType="1"/>
            </p:cNvSpPr>
            <p:nvPr/>
          </p:nvSpPr>
          <p:spPr bwMode="auto">
            <a:xfrm>
              <a:off x="1157" y="2723"/>
              <a:ext cx="0" cy="0"/>
            </a:xfrm>
            <a:prstGeom prst="line">
              <a:avLst/>
            </a:prstGeom>
            <a:noFill/>
            <a:ln w="18970">
              <a:solidFill>
                <a:srgbClr val="000000"/>
              </a:solidFill>
              <a:round/>
              <a:headEnd/>
              <a:tailEnd/>
            </a:ln>
          </p:spPr>
          <p:txBody>
            <a:bodyPr lIns="0" tIns="0" rIns="0" bIns="0"/>
            <a:lstStyle/>
            <a:p>
              <a:endParaRPr lang="en-US"/>
            </a:p>
          </p:txBody>
        </p:sp>
        <p:sp>
          <p:nvSpPr>
            <p:cNvPr id="5626" name="Line 471"/>
            <p:cNvSpPr>
              <a:spLocks noChangeShapeType="1"/>
            </p:cNvSpPr>
            <p:nvPr/>
          </p:nvSpPr>
          <p:spPr bwMode="auto">
            <a:xfrm>
              <a:off x="1158" y="2723"/>
              <a:ext cx="0" cy="0"/>
            </a:xfrm>
            <a:prstGeom prst="line">
              <a:avLst/>
            </a:prstGeom>
            <a:noFill/>
            <a:ln w="18970">
              <a:solidFill>
                <a:srgbClr val="000000"/>
              </a:solidFill>
              <a:round/>
              <a:headEnd/>
              <a:tailEnd/>
            </a:ln>
          </p:spPr>
          <p:txBody>
            <a:bodyPr lIns="0" tIns="0" rIns="0" bIns="0"/>
            <a:lstStyle/>
            <a:p>
              <a:endParaRPr lang="en-US"/>
            </a:p>
          </p:txBody>
        </p:sp>
        <p:sp>
          <p:nvSpPr>
            <p:cNvPr id="5627" name="Line 472"/>
            <p:cNvSpPr>
              <a:spLocks noChangeShapeType="1"/>
            </p:cNvSpPr>
            <p:nvPr/>
          </p:nvSpPr>
          <p:spPr bwMode="auto">
            <a:xfrm>
              <a:off x="1161" y="2723"/>
              <a:ext cx="0" cy="0"/>
            </a:xfrm>
            <a:prstGeom prst="line">
              <a:avLst/>
            </a:prstGeom>
            <a:noFill/>
            <a:ln w="18970">
              <a:solidFill>
                <a:srgbClr val="000000"/>
              </a:solidFill>
              <a:round/>
              <a:headEnd/>
              <a:tailEnd/>
            </a:ln>
          </p:spPr>
          <p:txBody>
            <a:bodyPr lIns="0" tIns="0" rIns="0" bIns="0"/>
            <a:lstStyle/>
            <a:p>
              <a:endParaRPr lang="en-US"/>
            </a:p>
          </p:txBody>
        </p:sp>
        <p:sp>
          <p:nvSpPr>
            <p:cNvPr id="5628" name="Line 473"/>
            <p:cNvSpPr>
              <a:spLocks noChangeShapeType="1"/>
            </p:cNvSpPr>
            <p:nvPr/>
          </p:nvSpPr>
          <p:spPr bwMode="auto">
            <a:xfrm>
              <a:off x="1161" y="2723"/>
              <a:ext cx="0" cy="0"/>
            </a:xfrm>
            <a:prstGeom prst="line">
              <a:avLst/>
            </a:prstGeom>
            <a:noFill/>
            <a:ln w="18970">
              <a:solidFill>
                <a:srgbClr val="000000"/>
              </a:solidFill>
              <a:round/>
              <a:headEnd/>
              <a:tailEnd/>
            </a:ln>
          </p:spPr>
          <p:txBody>
            <a:bodyPr lIns="0" tIns="0" rIns="0" bIns="0"/>
            <a:lstStyle/>
            <a:p>
              <a:endParaRPr lang="en-US"/>
            </a:p>
          </p:txBody>
        </p:sp>
        <p:sp>
          <p:nvSpPr>
            <p:cNvPr id="5629" name="Line 474"/>
            <p:cNvSpPr>
              <a:spLocks noChangeShapeType="1"/>
            </p:cNvSpPr>
            <p:nvPr/>
          </p:nvSpPr>
          <p:spPr bwMode="auto">
            <a:xfrm>
              <a:off x="1162" y="2723"/>
              <a:ext cx="0" cy="0"/>
            </a:xfrm>
            <a:prstGeom prst="line">
              <a:avLst/>
            </a:prstGeom>
            <a:noFill/>
            <a:ln w="18970">
              <a:solidFill>
                <a:srgbClr val="000000"/>
              </a:solidFill>
              <a:round/>
              <a:headEnd/>
              <a:tailEnd/>
            </a:ln>
          </p:spPr>
          <p:txBody>
            <a:bodyPr lIns="0" tIns="0" rIns="0" bIns="0"/>
            <a:lstStyle/>
            <a:p>
              <a:endParaRPr lang="en-US"/>
            </a:p>
          </p:txBody>
        </p:sp>
        <p:sp>
          <p:nvSpPr>
            <p:cNvPr id="5630" name="Freeform 475"/>
            <p:cNvSpPr>
              <a:spLocks/>
            </p:cNvSpPr>
            <p:nvPr/>
          </p:nvSpPr>
          <p:spPr bwMode="auto">
            <a:xfrm>
              <a:off x="1151" y="2717"/>
              <a:ext cx="4" cy="4"/>
            </a:xfrm>
            <a:custGeom>
              <a:avLst/>
              <a:gdLst>
                <a:gd name="T0" fmla="*/ 3 w 4"/>
                <a:gd name="T1" fmla="*/ 2 h 4"/>
                <a:gd name="T2" fmla="*/ 0 w 4"/>
                <a:gd name="T3" fmla="*/ 2 h 4"/>
                <a:gd name="T4" fmla="*/ 0 w 4"/>
                <a:gd name="T5" fmla="*/ 2 h 4"/>
                <a:gd name="T6" fmla="*/ 0 w 4"/>
                <a:gd name="T7" fmla="*/ 3 h 4"/>
                <a:gd name="T8" fmla="*/ 2 w 4"/>
                <a:gd name="T9" fmla="*/ 2 h 4"/>
                <a:gd name="T10" fmla="*/ 3 w 4"/>
                <a:gd name="T11" fmla="*/ 0 h 4"/>
                <a:gd name="T12" fmla="*/ 0 60000 65536"/>
                <a:gd name="T13" fmla="*/ 0 60000 65536"/>
                <a:gd name="T14" fmla="*/ 0 60000 65536"/>
                <a:gd name="T15" fmla="*/ 0 60000 65536"/>
                <a:gd name="T16" fmla="*/ 0 60000 65536"/>
                <a:gd name="T17" fmla="*/ 0 60000 65536"/>
                <a:gd name="T18" fmla="*/ 0 w 4"/>
                <a:gd name="T19" fmla="*/ 0 h 4"/>
                <a:gd name="T20" fmla="*/ 4 w 4"/>
                <a:gd name="T21" fmla="*/ 4 h 4"/>
              </a:gdLst>
              <a:ahLst/>
              <a:cxnLst>
                <a:cxn ang="T12">
                  <a:pos x="T0" y="T1"/>
                </a:cxn>
                <a:cxn ang="T13">
                  <a:pos x="T2" y="T3"/>
                </a:cxn>
                <a:cxn ang="T14">
                  <a:pos x="T4" y="T5"/>
                </a:cxn>
                <a:cxn ang="T15">
                  <a:pos x="T6" y="T7"/>
                </a:cxn>
                <a:cxn ang="T16">
                  <a:pos x="T8" y="T9"/>
                </a:cxn>
                <a:cxn ang="T17">
                  <a:pos x="T10" y="T11"/>
                </a:cxn>
              </a:cxnLst>
              <a:rect l="T18" t="T19" r="T20" b="T21"/>
              <a:pathLst>
                <a:path w="4" h="4">
                  <a:moveTo>
                    <a:pt x="3" y="2"/>
                  </a:moveTo>
                  <a:lnTo>
                    <a:pt x="0" y="2"/>
                  </a:lnTo>
                  <a:lnTo>
                    <a:pt x="0" y="3"/>
                  </a:lnTo>
                  <a:lnTo>
                    <a:pt x="2" y="2"/>
                  </a:lnTo>
                  <a:lnTo>
                    <a:pt x="3" y="0"/>
                  </a:lnTo>
                </a:path>
              </a:pathLst>
            </a:custGeom>
            <a:noFill/>
            <a:ln w="18970">
              <a:solidFill>
                <a:srgbClr val="000000"/>
              </a:solidFill>
              <a:round/>
              <a:headEnd/>
              <a:tailEnd/>
            </a:ln>
          </p:spPr>
          <p:txBody>
            <a:bodyPr lIns="0" tIns="0" rIns="0" bIns="0"/>
            <a:lstStyle/>
            <a:p>
              <a:endParaRPr lang="en-US"/>
            </a:p>
          </p:txBody>
        </p:sp>
        <p:sp>
          <p:nvSpPr>
            <p:cNvPr id="5631" name="Freeform 476"/>
            <p:cNvSpPr>
              <a:spLocks/>
            </p:cNvSpPr>
            <p:nvPr/>
          </p:nvSpPr>
          <p:spPr bwMode="auto">
            <a:xfrm>
              <a:off x="1151" y="2719"/>
              <a:ext cx="3" cy="2"/>
            </a:xfrm>
            <a:custGeom>
              <a:avLst/>
              <a:gdLst>
                <a:gd name="T0" fmla="*/ 1 w 3"/>
                <a:gd name="T1" fmla="*/ 1 h 2"/>
                <a:gd name="T2" fmla="*/ 0 w 3"/>
                <a:gd name="T3" fmla="*/ 0 h 2"/>
                <a:gd name="T4" fmla="*/ 0 w 3"/>
                <a:gd name="T5" fmla="*/ 0 h 2"/>
                <a:gd name="T6" fmla="*/ 2 w 3"/>
                <a:gd name="T7" fmla="*/ 1 h 2"/>
                <a:gd name="T8" fmla="*/ 0 60000 65536"/>
                <a:gd name="T9" fmla="*/ 0 60000 65536"/>
                <a:gd name="T10" fmla="*/ 0 60000 65536"/>
                <a:gd name="T11" fmla="*/ 0 60000 65536"/>
                <a:gd name="T12" fmla="*/ 0 w 3"/>
                <a:gd name="T13" fmla="*/ 0 h 2"/>
                <a:gd name="T14" fmla="*/ 3 w 3"/>
                <a:gd name="T15" fmla="*/ 2 h 2"/>
              </a:gdLst>
              <a:ahLst/>
              <a:cxnLst>
                <a:cxn ang="T8">
                  <a:pos x="T0" y="T1"/>
                </a:cxn>
                <a:cxn ang="T9">
                  <a:pos x="T2" y="T3"/>
                </a:cxn>
                <a:cxn ang="T10">
                  <a:pos x="T4" y="T5"/>
                </a:cxn>
                <a:cxn ang="T11">
                  <a:pos x="T6" y="T7"/>
                </a:cxn>
              </a:cxnLst>
              <a:rect l="T12" t="T13" r="T14" b="T15"/>
              <a:pathLst>
                <a:path w="3" h="2">
                  <a:moveTo>
                    <a:pt x="1" y="1"/>
                  </a:moveTo>
                  <a:lnTo>
                    <a:pt x="0" y="0"/>
                  </a:lnTo>
                  <a:lnTo>
                    <a:pt x="2" y="1"/>
                  </a:lnTo>
                </a:path>
              </a:pathLst>
            </a:custGeom>
            <a:noFill/>
            <a:ln w="18970">
              <a:solidFill>
                <a:srgbClr val="000000"/>
              </a:solidFill>
              <a:round/>
              <a:headEnd/>
              <a:tailEnd/>
            </a:ln>
          </p:spPr>
          <p:txBody>
            <a:bodyPr lIns="0" tIns="0" rIns="0" bIns="0"/>
            <a:lstStyle/>
            <a:p>
              <a:endParaRPr lang="en-US"/>
            </a:p>
          </p:txBody>
        </p:sp>
        <p:sp>
          <p:nvSpPr>
            <p:cNvPr id="5632" name="Freeform 477"/>
            <p:cNvSpPr>
              <a:spLocks/>
            </p:cNvSpPr>
            <p:nvPr/>
          </p:nvSpPr>
          <p:spPr bwMode="auto">
            <a:xfrm>
              <a:off x="1151" y="2717"/>
              <a:ext cx="3" cy="4"/>
            </a:xfrm>
            <a:custGeom>
              <a:avLst/>
              <a:gdLst>
                <a:gd name="T0" fmla="*/ 2 w 3"/>
                <a:gd name="T1" fmla="*/ 0 h 4"/>
                <a:gd name="T2" fmla="*/ 1 w 3"/>
                <a:gd name="T3" fmla="*/ 2 h 4"/>
                <a:gd name="T4" fmla="*/ 0 w 3"/>
                <a:gd name="T5" fmla="*/ 3 h 4"/>
                <a:gd name="T6" fmla="*/ 0 60000 65536"/>
                <a:gd name="T7" fmla="*/ 0 60000 65536"/>
                <a:gd name="T8" fmla="*/ 0 60000 65536"/>
                <a:gd name="T9" fmla="*/ 0 w 3"/>
                <a:gd name="T10" fmla="*/ 0 h 4"/>
                <a:gd name="T11" fmla="*/ 3 w 3"/>
                <a:gd name="T12" fmla="*/ 4 h 4"/>
              </a:gdLst>
              <a:ahLst/>
              <a:cxnLst>
                <a:cxn ang="T6">
                  <a:pos x="T0" y="T1"/>
                </a:cxn>
                <a:cxn ang="T7">
                  <a:pos x="T2" y="T3"/>
                </a:cxn>
                <a:cxn ang="T8">
                  <a:pos x="T4" y="T5"/>
                </a:cxn>
              </a:cxnLst>
              <a:rect l="T9" t="T10" r="T11" b="T12"/>
              <a:pathLst>
                <a:path w="3" h="4">
                  <a:moveTo>
                    <a:pt x="2" y="0"/>
                  </a:moveTo>
                  <a:lnTo>
                    <a:pt x="1" y="2"/>
                  </a:lnTo>
                  <a:lnTo>
                    <a:pt x="0" y="3"/>
                  </a:lnTo>
                </a:path>
              </a:pathLst>
            </a:custGeom>
            <a:noFill/>
            <a:ln w="18970">
              <a:solidFill>
                <a:srgbClr val="000000"/>
              </a:solidFill>
              <a:round/>
              <a:headEnd/>
              <a:tailEnd/>
            </a:ln>
          </p:spPr>
          <p:txBody>
            <a:bodyPr lIns="0" tIns="0" rIns="0" bIns="0"/>
            <a:lstStyle/>
            <a:p>
              <a:endParaRPr lang="en-US"/>
            </a:p>
          </p:txBody>
        </p:sp>
        <p:sp>
          <p:nvSpPr>
            <p:cNvPr id="5633" name="Freeform 478"/>
            <p:cNvSpPr>
              <a:spLocks/>
            </p:cNvSpPr>
            <p:nvPr/>
          </p:nvSpPr>
          <p:spPr bwMode="auto">
            <a:xfrm>
              <a:off x="1141" y="2733"/>
              <a:ext cx="8" cy="3"/>
            </a:xfrm>
            <a:custGeom>
              <a:avLst/>
              <a:gdLst>
                <a:gd name="T0" fmla="*/ 0 w 8"/>
                <a:gd name="T1" fmla="*/ 2 h 3"/>
                <a:gd name="T2" fmla="*/ 0 w 8"/>
                <a:gd name="T3" fmla="*/ 0 h 3"/>
                <a:gd name="T4" fmla="*/ 7 w 8"/>
                <a:gd name="T5" fmla="*/ 0 h 3"/>
                <a:gd name="T6" fmla="*/ 7 w 8"/>
                <a:gd name="T7" fmla="*/ 2 h 3"/>
                <a:gd name="T8" fmla="*/ 0 60000 65536"/>
                <a:gd name="T9" fmla="*/ 0 60000 65536"/>
                <a:gd name="T10" fmla="*/ 0 60000 65536"/>
                <a:gd name="T11" fmla="*/ 0 60000 65536"/>
                <a:gd name="T12" fmla="*/ 0 w 8"/>
                <a:gd name="T13" fmla="*/ 0 h 3"/>
                <a:gd name="T14" fmla="*/ 8 w 8"/>
                <a:gd name="T15" fmla="*/ 3 h 3"/>
              </a:gdLst>
              <a:ahLst/>
              <a:cxnLst>
                <a:cxn ang="T8">
                  <a:pos x="T0" y="T1"/>
                </a:cxn>
                <a:cxn ang="T9">
                  <a:pos x="T2" y="T3"/>
                </a:cxn>
                <a:cxn ang="T10">
                  <a:pos x="T4" y="T5"/>
                </a:cxn>
                <a:cxn ang="T11">
                  <a:pos x="T6" y="T7"/>
                </a:cxn>
              </a:cxnLst>
              <a:rect l="T12" t="T13" r="T14" b="T15"/>
              <a:pathLst>
                <a:path w="8" h="3">
                  <a:moveTo>
                    <a:pt x="0" y="2"/>
                  </a:moveTo>
                  <a:lnTo>
                    <a:pt x="0" y="0"/>
                  </a:lnTo>
                  <a:lnTo>
                    <a:pt x="7" y="0"/>
                  </a:lnTo>
                  <a:lnTo>
                    <a:pt x="7" y="2"/>
                  </a:lnTo>
                </a:path>
              </a:pathLst>
            </a:custGeom>
            <a:noFill/>
            <a:ln w="18970">
              <a:solidFill>
                <a:srgbClr val="000000"/>
              </a:solidFill>
              <a:round/>
              <a:headEnd/>
              <a:tailEnd/>
            </a:ln>
          </p:spPr>
          <p:txBody>
            <a:bodyPr lIns="0" tIns="0" rIns="0" bIns="0"/>
            <a:lstStyle/>
            <a:p>
              <a:endParaRPr lang="en-US"/>
            </a:p>
          </p:txBody>
        </p:sp>
        <p:sp>
          <p:nvSpPr>
            <p:cNvPr id="5634" name="Freeform 479"/>
            <p:cNvSpPr>
              <a:spLocks/>
            </p:cNvSpPr>
            <p:nvPr/>
          </p:nvSpPr>
          <p:spPr bwMode="auto">
            <a:xfrm>
              <a:off x="1141" y="2733"/>
              <a:ext cx="8" cy="3"/>
            </a:xfrm>
            <a:custGeom>
              <a:avLst/>
              <a:gdLst>
                <a:gd name="T0" fmla="*/ 7 w 8"/>
                <a:gd name="T1" fmla="*/ 0 h 3"/>
                <a:gd name="T2" fmla="*/ 7 w 8"/>
                <a:gd name="T3" fmla="*/ 2 h 3"/>
                <a:gd name="T4" fmla="*/ 5 w 8"/>
                <a:gd name="T5" fmla="*/ 2 h 3"/>
                <a:gd name="T6" fmla="*/ 5 w 8"/>
                <a:gd name="T7" fmla="*/ 0 h 3"/>
                <a:gd name="T8" fmla="*/ 4 w 8"/>
                <a:gd name="T9" fmla="*/ 0 h 3"/>
                <a:gd name="T10" fmla="*/ 4 w 8"/>
                <a:gd name="T11" fmla="*/ 2 h 3"/>
                <a:gd name="T12" fmla="*/ 4 w 8"/>
                <a:gd name="T13" fmla="*/ 2 h 3"/>
                <a:gd name="T14" fmla="*/ 4 w 8"/>
                <a:gd name="T15" fmla="*/ 0 h 3"/>
                <a:gd name="T16" fmla="*/ 3 w 8"/>
                <a:gd name="T17" fmla="*/ 0 h 3"/>
                <a:gd name="T18" fmla="*/ 3 w 8"/>
                <a:gd name="T19" fmla="*/ 2 h 3"/>
                <a:gd name="T20" fmla="*/ 1 w 8"/>
                <a:gd name="T21" fmla="*/ 2 h 3"/>
                <a:gd name="T22" fmla="*/ 1 w 8"/>
                <a:gd name="T23" fmla="*/ 0 h 3"/>
                <a:gd name="T24" fmla="*/ 0 w 8"/>
                <a:gd name="T25" fmla="*/ 0 h 3"/>
                <a:gd name="T26" fmla="*/ 0 w 8"/>
                <a:gd name="T27" fmla="*/ 2 h 3"/>
                <a:gd name="T28" fmla="*/ 0 w 8"/>
                <a:gd name="T29" fmla="*/ 2 h 3"/>
                <a:gd name="T30" fmla="*/ 0 w 8"/>
                <a:gd name="T31" fmla="*/ 1 h 3"/>
                <a:gd name="T32" fmla="*/ 7 w 8"/>
                <a:gd name="T33" fmla="*/ 1 h 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8"/>
                <a:gd name="T52" fmla="*/ 0 h 3"/>
                <a:gd name="T53" fmla="*/ 8 w 8"/>
                <a:gd name="T54" fmla="*/ 3 h 3"/>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8" h="3">
                  <a:moveTo>
                    <a:pt x="7" y="0"/>
                  </a:moveTo>
                  <a:lnTo>
                    <a:pt x="7" y="2"/>
                  </a:lnTo>
                  <a:lnTo>
                    <a:pt x="5" y="2"/>
                  </a:lnTo>
                  <a:lnTo>
                    <a:pt x="5" y="0"/>
                  </a:lnTo>
                  <a:lnTo>
                    <a:pt x="4" y="0"/>
                  </a:lnTo>
                  <a:lnTo>
                    <a:pt x="4" y="2"/>
                  </a:lnTo>
                  <a:lnTo>
                    <a:pt x="4" y="0"/>
                  </a:lnTo>
                  <a:lnTo>
                    <a:pt x="3" y="0"/>
                  </a:lnTo>
                  <a:lnTo>
                    <a:pt x="3" y="2"/>
                  </a:lnTo>
                  <a:lnTo>
                    <a:pt x="1" y="2"/>
                  </a:lnTo>
                  <a:lnTo>
                    <a:pt x="1" y="0"/>
                  </a:lnTo>
                  <a:lnTo>
                    <a:pt x="0" y="0"/>
                  </a:lnTo>
                  <a:lnTo>
                    <a:pt x="0" y="2"/>
                  </a:lnTo>
                  <a:lnTo>
                    <a:pt x="0" y="1"/>
                  </a:lnTo>
                  <a:lnTo>
                    <a:pt x="7" y="1"/>
                  </a:lnTo>
                </a:path>
              </a:pathLst>
            </a:custGeom>
            <a:noFill/>
            <a:ln w="18970">
              <a:solidFill>
                <a:srgbClr val="000000"/>
              </a:solidFill>
              <a:round/>
              <a:headEnd/>
              <a:tailEnd/>
            </a:ln>
          </p:spPr>
          <p:txBody>
            <a:bodyPr lIns="0" tIns="0" rIns="0" bIns="0"/>
            <a:lstStyle/>
            <a:p>
              <a:endParaRPr lang="en-US"/>
            </a:p>
          </p:txBody>
        </p:sp>
        <p:sp>
          <p:nvSpPr>
            <p:cNvPr id="5635" name="Freeform 480"/>
            <p:cNvSpPr>
              <a:spLocks/>
            </p:cNvSpPr>
            <p:nvPr/>
          </p:nvSpPr>
          <p:spPr bwMode="auto">
            <a:xfrm>
              <a:off x="1147" y="2727"/>
              <a:ext cx="1" cy="5"/>
            </a:xfrm>
            <a:custGeom>
              <a:avLst/>
              <a:gdLst>
                <a:gd name="T0" fmla="*/ 0 w 1"/>
                <a:gd name="T1" fmla="*/ 0 h 5"/>
                <a:gd name="T2" fmla="*/ 0 w 1"/>
                <a:gd name="T3" fmla="*/ 4 h 5"/>
                <a:gd name="T4" fmla="*/ 0 w 1"/>
                <a:gd name="T5" fmla="*/ 4 h 5"/>
                <a:gd name="T6" fmla="*/ 0 w 1"/>
                <a:gd name="T7" fmla="*/ 1 h 5"/>
                <a:gd name="T8" fmla="*/ 0 60000 65536"/>
                <a:gd name="T9" fmla="*/ 0 60000 65536"/>
                <a:gd name="T10" fmla="*/ 0 60000 65536"/>
                <a:gd name="T11" fmla="*/ 0 60000 65536"/>
                <a:gd name="T12" fmla="*/ 0 w 1"/>
                <a:gd name="T13" fmla="*/ 0 h 5"/>
                <a:gd name="T14" fmla="*/ 1 w 1"/>
                <a:gd name="T15" fmla="*/ 5 h 5"/>
              </a:gdLst>
              <a:ahLst/>
              <a:cxnLst>
                <a:cxn ang="T8">
                  <a:pos x="T0" y="T1"/>
                </a:cxn>
                <a:cxn ang="T9">
                  <a:pos x="T2" y="T3"/>
                </a:cxn>
                <a:cxn ang="T10">
                  <a:pos x="T4" y="T5"/>
                </a:cxn>
                <a:cxn ang="T11">
                  <a:pos x="T6" y="T7"/>
                </a:cxn>
              </a:cxnLst>
              <a:rect l="T12" t="T13" r="T14" b="T15"/>
              <a:pathLst>
                <a:path w="1" h="5">
                  <a:moveTo>
                    <a:pt x="0" y="0"/>
                  </a:moveTo>
                  <a:lnTo>
                    <a:pt x="0" y="4"/>
                  </a:lnTo>
                  <a:lnTo>
                    <a:pt x="0" y="1"/>
                  </a:lnTo>
                </a:path>
              </a:pathLst>
            </a:custGeom>
            <a:noFill/>
            <a:ln w="18970">
              <a:solidFill>
                <a:srgbClr val="000000"/>
              </a:solidFill>
              <a:round/>
              <a:headEnd/>
              <a:tailEnd/>
            </a:ln>
          </p:spPr>
          <p:txBody>
            <a:bodyPr lIns="0" tIns="0" rIns="0" bIns="0"/>
            <a:lstStyle/>
            <a:p>
              <a:endParaRPr lang="en-US"/>
            </a:p>
          </p:txBody>
        </p:sp>
        <p:sp>
          <p:nvSpPr>
            <p:cNvPr id="5636" name="Freeform 481"/>
            <p:cNvSpPr>
              <a:spLocks/>
            </p:cNvSpPr>
            <p:nvPr/>
          </p:nvSpPr>
          <p:spPr bwMode="auto">
            <a:xfrm>
              <a:off x="1142" y="2727"/>
              <a:ext cx="8" cy="7"/>
            </a:xfrm>
            <a:custGeom>
              <a:avLst/>
              <a:gdLst>
                <a:gd name="T0" fmla="*/ 6 w 8"/>
                <a:gd name="T1" fmla="*/ 3 h 7"/>
                <a:gd name="T2" fmla="*/ 2 w 8"/>
                <a:gd name="T3" fmla="*/ 6 h 7"/>
                <a:gd name="T4" fmla="*/ 0 w 8"/>
                <a:gd name="T5" fmla="*/ 6 h 7"/>
                <a:gd name="T6" fmla="*/ 7 w 8"/>
                <a:gd name="T7" fmla="*/ 0 h 7"/>
                <a:gd name="T8" fmla="*/ 0 60000 65536"/>
                <a:gd name="T9" fmla="*/ 0 60000 65536"/>
                <a:gd name="T10" fmla="*/ 0 60000 65536"/>
                <a:gd name="T11" fmla="*/ 0 60000 65536"/>
                <a:gd name="T12" fmla="*/ 0 w 8"/>
                <a:gd name="T13" fmla="*/ 0 h 7"/>
                <a:gd name="T14" fmla="*/ 8 w 8"/>
                <a:gd name="T15" fmla="*/ 7 h 7"/>
              </a:gdLst>
              <a:ahLst/>
              <a:cxnLst>
                <a:cxn ang="T8">
                  <a:pos x="T0" y="T1"/>
                </a:cxn>
                <a:cxn ang="T9">
                  <a:pos x="T2" y="T3"/>
                </a:cxn>
                <a:cxn ang="T10">
                  <a:pos x="T4" y="T5"/>
                </a:cxn>
                <a:cxn ang="T11">
                  <a:pos x="T6" y="T7"/>
                </a:cxn>
              </a:cxnLst>
              <a:rect l="T12" t="T13" r="T14" b="T15"/>
              <a:pathLst>
                <a:path w="8" h="7">
                  <a:moveTo>
                    <a:pt x="6" y="3"/>
                  </a:moveTo>
                  <a:lnTo>
                    <a:pt x="2" y="6"/>
                  </a:lnTo>
                  <a:lnTo>
                    <a:pt x="0" y="6"/>
                  </a:lnTo>
                  <a:lnTo>
                    <a:pt x="7" y="0"/>
                  </a:lnTo>
                </a:path>
              </a:pathLst>
            </a:custGeom>
            <a:noFill/>
            <a:ln w="18970">
              <a:solidFill>
                <a:srgbClr val="000000"/>
              </a:solidFill>
              <a:round/>
              <a:headEnd/>
              <a:tailEnd/>
            </a:ln>
          </p:spPr>
          <p:txBody>
            <a:bodyPr lIns="0" tIns="0" rIns="0" bIns="0"/>
            <a:lstStyle/>
            <a:p>
              <a:endParaRPr lang="en-US"/>
            </a:p>
          </p:txBody>
        </p:sp>
        <p:sp>
          <p:nvSpPr>
            <p:cNvPr id="5637" name="Freeform 482"/>
            <p:cNvSpPr>
              <a:spLocks/>
            </p:cNvSpPr>
            <p:nvPr/>
          </p:nvSpPr>
          <p:spPr bwMode="auto">
            <a:xfrm>
              <a:off x="1145" y="2727"/>
              <a:ext cx="3" cy="7"/>
            </a:xfrm>
            <a:custGeom>
              <a:avLst/>
              <a:gdLst>
                <a:gd name="T0" fmla="*/ 2 w 3"/>
                <a:gd name="T1" fmla="*/ 0 h 7"/>
                <a:gd name="T2" fmla="*/ 0 w 3"/>
                <a:gd name="T3" fmla="*/ 3 h 7"/>
                <a:gd name="T4" fmla="*/ 0 w 3"/>
                <a:gd name="T5" fmla="*/ 6 h 7"/>
                <a:gd name="T6" fmla="*/ 0 w 3"/>
                <a:gd name="T7" fmla="*/ 6 h 7"/>
                <a:gd name="T8" fmla="*/ 0 w 3"/>
                <a:gd name="T9" fmla="*/ 5 h 7"/>
                <a:gd name="T10" fmla="*/ 0 w 3"/>
                <a:gd name="T11" fmla="*/ 3 h 7"/>
                <a:gd name="T12" fmla="*/ 0 60000 65536"/>
                <a:gd name="T13" fmla="*/ 0 60000 65536"/>
                <a:gd name="T14" fmla="*/ 0 60000 65536"/>
                <a:gd name="T15" fmla="*/ 0 60000 65536"/>
                <a:gd name="T16" fmla="*/ 0 60000 65536"/>
                <a:gd name="T17" fmla="*/ 0 60000 65536"/>
                <a:gd name="T18" fmla="*/ 0 w 3"/>
                <a:gd name="T19" fmla="*/ 0 h 7"/>
                <a:gd name="T20" fmla="*/ 3 w 3"/>
                <a:gd name="T21" fmla="*/ 7 h 7"/>
              </a:gdLst>
              <a:ahLst/>
              <a:cxnLst>
                <a:cxn ang="T12">
                  <a:pos x="T0" y="T1"/>
                </a:cxn>
                <a:cxn ang="T13">
                  <a:pos x="T2" y="T3"/>
                </a:cxn>
                <a:cxn ang="T14">
                  <a:pos x="T4" y="T5"/>
                </a:cxn>
                <a:cxn ang="T15">
                  <a:pos x="T6" y="T7"/>
                </a:cxn>
                <a:cxn ang="T16">
                  <a:pos x="T8" y="T9"/>
                </a:cxn>
                <a:cxn ang="T17">
                  <a:pos x="T10" y="T11"/>
                </a:cxn>
              </a:cxnLst>
              <a:rect l="T18" t="T19" r="T20" b="T21"/>
              <a:pathLst>
                <a:path w="3" h="7">
                  <a:moveTo>
                    <a:pt x="2" y="0"/>
                  </a:moveTo>
                  <a:lnTo>
                    <a:pt x="0" y="3"/>
                  </a:lnTo>
                  <a:lnTo>
                    <a:pt x="0" y="6"/>
                  </a:lnTo>
                  <a:lnTo>
                    <a:pt x="0" y="5"/>
                  </a:lnTo>
                  <a:lnTo>
                    <a:pt x="0" y="3"/>
                  </a:lnTo>
                </a:path>
              </a:pathLst>
            </a:custGeom>
            <a:noFill/>
            <a:ln w="18970">
              <a:solidFill>
                <a:srgbClr val="000000"/>
              </a:solidFill>
              <a:round/>
              <a:headEnd/>
              <a:tailEnd/>
            </a:ln>
          </p:spPr>
          <p:txBody>
            <a:bodyPr lIns="0" tIns="0" rIns="0" bIns="0"/>
            <a:lstStyle/>
            <a:p>
              <a:endParaRPr lang="en-US"/>
            </a:p>
          </p:txBody>
        </p:sp>
        <p:sp>
          <p:nvSpPr>
            <p:cNvPr id="5638" name="Oval 483"/>
            <p:cNvSpPr>
              <a:spLocks noChangeArrowheads="1"/>
            </p:cNvSpPr>
            <p:nvPr/>
          </p:nvSpPr>
          <p:spPr bwMode="auto">
            <a:xfrm rot="-8040000">
              <a:off x="1134" y="2689"/>
              <a:ext cx="14" cy="42"/>
            </a:xfrm>
            <a:prstGeom prst="ellipse">
              <a:avLst/>
            </a:prstGeom>
            <a:gradFill rotWithShape="0">
              <a:gsLst>
                <a:gs pos="0">
                  <a:srgbClr val="E1E1E1"/>
                </a:gs>
                <a:gs pos="100000">
                  <a:srgbClr val="5F5F5F"/>
                </a:gs>
              </a:gsLst>
              <a:lin ang="18900000" scaled="1"/>
            </a:gradFill>
            <a:ln w="9207">
              <a:solidFill>
                <a:srgbClr val="808080"/>
              </a:solidFill>
              <a:round/>
              <a:headEnd/>
              <a:tailEnd/>
            </a:ln>
          </p:spPr>
          <p:txBody>
            <a:bodyPr lIns="0" tIns="0" rIns="0" bIns="0"/>
            <a:lstStyle/>
            <a:p>
              <a:endParaRPr lang="en-US" altLang="en-US"/>
            </a:p>
          </p:txBody>
        </p:sp>
        <p:sp>
          <p:nvSpPr>
            <p:cNvPr id="5639" name="Freeform 484"/>
            <p:cNvSpPr>
              <a:spLocks/>
            </p:cNvSpPr>
            <p:nvPr/>
          </p:nvSpPr>
          <p:spPr bwMode="auto">
            <a:xfrm>
              <a:off x="1130" y="2704"/>
              <a:ext cx="20" cy="16"/>
            </a:xfrm>
            <a:custGeom>
              <a:avLst/>
              <a:gdLst>
                <a:gd name="T0" fmla="*/ 0 w 20"/>
                <a:gd name="T1" fmla="*/ 1 h 16"/>
                <a:gd name="T2" fmla="*/ 0 w 20"/>
                <a:gd name="T3" fmla="*/ 2 h 16"/>
                <a:gd name="T4" fmla="*/ 1 w 20"/>
                <a:gd name="T5" fmla="*/ 2 h 16"/>
                <a:gd name="T6" fmla="*/ 1 w 20"/>
                <a:gd name="T7" fmla="*/ 2 h 16"/>
                <a:gd name="T8" fmla="*/ 0 w 20"/>
                <a:gd name="T9" fmla="*/ 2 h 16"/>
                <a:gd name="T10" fmla="*/ 1 w 20"/>
                <a:gd name="T11" fmla="*/ 2 h 16"/>
                <a:gd name="T12" fmla="*/ 1 w 20"/>
                <a:gd name="T13" fmla="*/ 2 h 16"/>
                <a:gd name="T14" fmla="*/ 1 w 20"/>
                <a:gd name="T15" fmla="*/ 2 h 16"/>
                <a:gd name="T16" fmla="*/ 1 w 20"/>
                <a:gd name="T17" fmla="*/ 2 h 16"/>
                <a:gd name="T18" fmla="*/ 5 w 20"/>
                <a:gd name="T19" fmla="*/ 15 h 16"/>
                <a:gd name="T20" fmla="*/ 5 w 20"/>
                <a:gd name="T21" fmla="*/ 14 h 16"/>
                <a:gd name="T22" fmla="*/ 6 w 20"/>
                <a:gd name="T23" fmla="*/ 14 h 16"/>
                <a:gd name="T24" fmla="*/ 6 w 20"/>
                <a:gd name="T25" fmla="*/ 14 h 16"/>
                <a:gd name="T26" fmla="*/ 6 w 20"/>
                <a:gd name="T27" fmla="*/ 14 h 16"/>
                <a:gd name="T28" fmla="*/ 2 w 20"/>
                <a:gd name="T29" fmla="*/ 4 h 16"/>
                <a:gd name="T30" fmla="*/ 2 w 20"/>
                <a:gd name="T31" fmla="*/ 4 h 16"/>
                <a:gd name="T32" fmla="*/ 2 w 20"/>
                <a:gd name="T33" fmla="*/ 4 h 16"/>
                <a:gd name="T34" fmla="*/ 1 w 20"/>
                <a:gd name="T35" fmla="*/ 3 h 16"/>
                <a:gd name="T36" fmla="*/ 1 w 20"/>
                <a:gd name="T37" fmla="*/ 3 h 16"/>
                <a:gd name="T38" fmla="*/ 2 w 20"/>
                <a:gd name="T39" fmla="*/ 4 h 16"/>
                <a:gd name="T40" fmla="*/ 2 w 20"/>
                <a:gd name="T41" fmla="*/ 4 h 16"/>
                <a:gd name="T42" fmla="*/ 10 w 20"/>
                <a:gd name="T43" fmla="*/ 15 h 16"/>
                <a:gd name="T44" fmla="*/ 10 w 20"/>
                <a:gd name="T45" fmla="*/ 15 h 16"/>
                <a:gd name="T46" fmla="*/ 10 w 20"/>
                <a:gd name="T47" fmla="*/ 14 h 16"/>
                <a:gd name="T48" fmla="*/ 2 w 20"/>
                <a:gd name="T49" fmla="*/ 4 h 16"/>
                <a:gd name="T50" fmla="*/ 2 w 20"/>
                <a:gd name="T51" fmla="*/ 4 h 16"/>
                <a:gd name="T52" fmla="*/ 2 w 20"/>
                <a:gd name="T53" fmla="*/ 4 h 16"/>
                <a:gd name="T54" fmla="*/ 2 w 20"/>
                <a:gd name="T55" fmla="*/ 4 h 16"/>
                <a:gd name="T56" fmla="*/ 2 w 20"/>
                <a:gd name="T57" fmla="*/ 4 h 16"/>
                <a:gd name="T58" fmla="*/ 3 w 20"/>
                <a:gd name="T59" fmla="*/ 4 h 16"/>
                <a:gd name="T60" fmla="*/ 3 w 20"/>
                <a:gd name="T61" fmla="*/ 4 h 16"/>
                <a:gd name="T62" fmla="*/ 3 w 20"/>
                <a:gd name="T63" fmla="*/ 3 h 16"/>
                <a:gd name="T64" fmla="*/ 3 w 20"/>
                <a:gd name="T65" fmla="*/ 3 h 16"/>
                <a:gd name="T66" fmla="*/ 3 w 20"/>
                <a:gd name="T67" fmla="*/ 3 h 16"/>
                <a:gd name="T68" fmla="*/ 4 w 20"/>
                <a:gd name="T69" fmla="*/ 3 h 16"/>
                <a:gd name="T70" fmla="*/ 4 w 20"/>
                <a:gd name="T71" fmla="*/ 2 h 16"/>
                <a:gd name="T72" fmla="*/ 4 w 20"/>
                <a:gd name="T73" fmla="*/ 2 h 16"/>
                <a:gd name="T74" fmla="*/ 3 w 20"/>
                <a:gd name="T75" fmla="*/ 2 h 16"/>
                <a:gd name="T76" fmla="*/ 2 w 20"/>
                <a:gd name="T77" fmla="*/ 2 h 16"/>
                <a:gd name="T78" fmla="*/ 2 w 20"/>
                <a:gd name="T79" fmla="*/ 2 h 16"/>
                <a:gd name="T80" fmla="*/ 4 w 20"/>
                <a:gd name="T81" fmla="*/ 2 h 16"/>
                <a:gd name="T82" fmla="*/ 15 w 20"/>
                <a:gd name="T83" fmla="*/ 3 h 16"/>
                <a:gd name="T84" fmla="*/ 15 w 20"/>
                <a:gd name="T85" fmla="*/ 3 h 16"/>
                <a:gd name="T86" fmla="*/ 15 w 20"/>
                <a:gd name="T87" fmla="*/ 3 h 16"/>
                <a:gd name="T88" fmla="*/ 15 w 20"/>
                <a:gd name="T89" fmla="*/ 3 h 16"/>
                <a:gd name="T90" fmla="*/ 5 w 20"/>
                <a:gd name="T91" fmla="*/ 2 h 16"/>
                <a:gd name="T92" fmla="*/ 5 w 20"/>
                <a:gd name="T93" fmla="*/ 2 h 16"/>
                <a:gd name="T94" fmla="*/ 19 w 20"/>
                <a:gd name="T95" fmla="*/ 2 h 16"/>
                <a:gd name="T96" fmla="*/ 19 w 20"/>
                <a:gd name="T97" fmla="*/ 1 h 16"/>
                <a:gd name="T98" fmla="*/ 19 w 20"/>
                <a:gd name="T99" fmla="*/ 1 h 16"/>
                <a:gd name="T100" fmla="*/ 19 w 20"/>
                <a:gd name="T101" fmla="*/ 0 h 16"/>
                <a:gd name="T102" fmla="*/ 2 w 20"/>
                <a:gd name="T103" fmla="*/ 1 h 16"/>
                <a:gd name="T104" fmla="*/ 1 w 20"/>
                <a:gd name="T105" fmla="*/ 1 h 16"/>
                <a:gd name="T106" fmla="*/ 1 w 20"/>
                <a:gd name="T107" fmla="*/ 1 h 16"/>
                <a:gd name="T108" fmla="*/ 1 w 20"/>
                <a:gd name="T109" fmla="*/ 0 h 16"/>
                <a:gd name="T110" fmla="*/ 1 w 20"/>
                <a:gd name="T111" fmla="*/ 0 h 16"/>
                <a:gd name="T112" fmla="*/ 0 w 20"/>
                <a:gd name="T113" fmla="*/ 1 h 16"/>
                <a:gd name="T114" fmla="*/ 0 w 20"/>
                <a:gd name="T115" fmla="*/ 1 h 1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20"/>
                <a:gd name="T175" fmla="*/ 0 h 16"/>
                <a:gd name="T176" fmla="*/ 20 w 20"/>
                <a:gd name="T177" fmla="*/ 16 h 1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20" h="16">
                  <a:moveTo>
                    <a:pt x="0" y="1"/>
                  </a:moveTo>
                  <a:lnTo>
                    <a:pt x="0" y="2"/>
                  </a:lnTo>
                  <a:lnTo>
                    <a:pt x="1" y="2"/>
                  </a:lnTo>
                  <a:lnTo>
                    <a:pt x="0" y="2"/>
                  </a:lnTo>
                  <a:lnTo>
                    <a:pt x="1" y="2"/>
                  </a:lnTo>
                  <a:lnTo>
                    <a:pt x="5" y="15"/>
                  </a:lnTo>
                  <a:lnTo>
                    <a:pt x="5" y="14"/>
                  </a:lnTo>
                  <a:lnTo>
                    <a:pt x="6" y="14"/>
                  </a:lnTo>
                  <a:lnTo>
                    <a:pt x="2" y="4"/>
                  </a:lnTo>
                  <a:lnTo>
                    <a:pt x="1" y="3"/>
                  </a:lnTo>
                  <a:lnTo>
                    <a:pt x="2" y="4"/>
                  </a:lnTo>
                  <a:lnTo>
                    <a:pt x="10" y="15"/>
                  </a:lnTo>
                  <a:lnTo>
                    <a:pt x="10" y="14"/>
                  </a:lnTo>
                  <a:lnTo>
                    <a:pt x="2" y="4"/>
                  </a:lnTo>
                  <a:lnTo>
                    <a:pt x="3" y="4"/>
                  </a:lnTo>
                  <a:lnTo>
                    <a:pt x="3" y="3"/>
                  </a:lnTo>
                  <a:lnTo>
                    <a:pt x="4" y="3"/>
                  </a:lnTo>
                  <a:lnTo>
                    <a:pt x="4" y="2"/>
                  </a:lnTo>
                  <a:lnTo>
                    <a:pt x="3" y="2"/>
                  </a:lnTo>
                  <a:lnTo>
                    <a:pt x="2" y="2"/>
                  </a:lnTo>
                  <a:lnTo>
                    <a:pt x="4" y="2"/>
                  </a:lnTo>
                  <a:lnTo>
                    <a:pt x="15" y="3"/>
                  </a:lnTo>
                  <a:lnTo>
                    <a:pt x="5" y="2"/>
                  </a:lnTo>
                  <a:lnTo>
                    <a:pt x="19" y="2"/>
                  </a:lnTo>
                  <a:lnTo>
                    <a:pt x="19" y="1"/>
                  </a:lnTo>
                  <a:lnTo>
                    <a:pt x="19" y="0"/>
                  </a:lnTo>
                  <a:lnTo>
                    <a:pt x="2" y="1"/>
                  </a:lnTo>
                  <a:lnTo>
                    <a:pt x="1" y="1"/>
                  </a:lnTo>
                  <a:lnTo>
                    <a:pt x="1" y="0"/>
                  </a:lnTo>
                  <a:lnTo>
                    <a:pt x="0" y="1"/>
                  </a:lnTo>
                </a:path>
              </a:pathLst>
            </a:custGeom>
            <a:solidFill>
              <a:srgbClr val="000000"/>
            </a:solidFill>
            <a:ln w="9207">
              <a:solidFill>
                <a:srgbClr val="000000"/>
              </a:solidFill>
              <a:round/>
              <a:headEnd/>
              <a:tailEnd/>
            </a:ln>
          </p:spPr>
          <p:txBody>
            <a:bodyPr lIns="0" tIns="0" rIns="0" bIns="0"/>
            <a:lstStyle/>
            <a:p>
              <a:endParaRPr lang="en-US"/>
            </a:p>
          </p:txBody>
        </p:sp>
        <p:sp>
          <p:nvSpPr>
            <p:cNvPr id="5640" name="Line 485"/>
            <p:cNvSpPr>
              <a:spLocks noChangeShapeType="1"/>
            </p:cNvSpPr>
            <p:nvPr/>
          </p:nvSpPr>
          <p:spPr bwMode="auto">
            <a:xfrm flipV="1">
              <a:off x="1133" y="2707"/>
              <a:ext cx="7" cy="1"/>
            </a:xfrm>
            <a:prstGeom prst="line">
              <a:avLst/>
            </a:prstGeom>
            <a:noFill/>
            <a:ln w="9207">
              <a:solidFill>
                <a:srgbClr val="000000"/>
              </a:solidFill>
              <a:round/>
              <a:headEnd/>
              <a:tailEnd/>
            </a:ln>
          </p:spPr>
          <p:txBody>
            <a:bodyPr lIns="0" tIns="0" rIns="0" bIns="0"/>
            <a:lstStyle/>
            <a:p>
              <a:endParaRPr lang="en-US"/>
            </a:p>
          </p:txBody>
        </p:sp>
        <p:sp>
          <p:nvSpPr>
            <p:cNvPr id="5641" name="Line 486"/>
            <p:cNvSpPr>
              <a:spLocks noChangeShapeType="1"/>
            </p:cNvSpPr>
            <p:nvPr/>
          </p:nvSpPr>
          <p:spPr bwMode="auto">
            <a:xfrm>
              <a:off x="1133" y="2707"/>
              <a:ext cx="2" cy="6"/>
            </a:xfrm>
            <a:prstGeom prst="line">
              <a:avLst/>
            </a:prstGeom>
            <a:noFill/>
            <a:ln w="9207">
              <a:solidFill>
                <a:srgbClr val="000000"/>
              </a:solidFill>
              <a:round/>
              <a:headEnd/>
              <a:tailEnd/>
            </a:ln>
          </p:spPr>
          <p:txBody>
            <a:bodyPr lIns="0" tIns="0" rIns="0" bIns="0"/>
            <a:lstStyle/>
            <a:p>
              <a:endParaRPr lang="en-US"/>
            </a:p>
          </p:txBody>
        </p:sp>
        <p:sp>
          <p:nvSpPr>
            <p:cNvPr id="5642" name="AutoShape 487"/>
            <p:cNvSpPr>
              <a:spLocks noChangeArrowheads="1"/>
            </p:cNvSpPr>
            <p:nvPr/>
          </p:nvSpPr>
          <p:spPr bwMode="auto">
            <a:xfrm flipV="1">
              <a:off x="900" y="2724"/>
              <a:ext cx="40" cy="11"/>
            </a:xfrm>
            <a:prstGeom prst="roundRect">
              <a:avLst>
                <a:gd name="adj" fmla="val 0"/>
              </a:avLst>
            </a:prstGeom>
            <a:solidFill>
              <a:srgbClr val="C0C0C0"/>
            </a:solidFill>
            <a:ln w="9207">
              <a:solidFill>
                <a:srgbClr val="C0C0C0"/>
              </a:solidFill>
              <a:round/>
              <a:headEnd/>
              <a:tailEnd/>
            </a:ln>
          </p:spPr>
          <p:txBody>
            <a:bodyPr lIns="0" tIns="0" rIns="0" bIns="0"/>
            <a:lstStyle/>
            <a:p>
              <a:endParaRPr lang="en-US" altLang="en-US"/>
            </a:p>
          </p:txBody>
        </p:sp>
        <p:sp>
          <p:nvSpPr>
            <p:cNvPr id="5643" name="Freeform 488"/>
            <p:cNvSpPr>
              <a:spLocks/>
            </p:cNvSpPr>
            <p:nvPr/>
          </p:nvSpPr>
          <p:spPr bwMode="auto">
            <a:xfrm>
              <a:off x="902" y="2728"/>
              <a:ext cx="7" cy="3"/>
            </a:xfrm>
            <a:custGeom>
              <a:avLst/>
              <a:gdLst>
                <a:gd name="T0" fmla="*/ 0 w 7"/>
                <a:gd name="T1" fmla="*/ 2 h 3"/>
                <a:gd name="T2" fmla="*/ 0 w 7"/>
                <a:gd name="T3" fmla="*/ 2 h 3"/>
                <a:gd name="T4" fmla="*/ 0 w 7"/>
                <a:gd name="T5" fmla="*/ 2 h 3"/>
                <a:gd name="T6" fmla="*/ 0 w 7"/>
                <a:gd name="T7" fmla="*/ 2 h 3"/>
                <a:gd name="T8" fmla="*/ 0 w 7"/>
                <a:gd name="T9" fmla="*/ 2 h 3"/>
                <a:gd name="T10" fmla="*/ 0 w 7"/>
                <a:gd name="T11" fmla="*/ 2 h 3"/>
                <a:gd name="T12" fmla="*/ 0 w 7"/>
                <a:gd name="T13" fmla="*/ 2 h 3"/>
                <a:gd name="T14" fmla="*/ 0 w 7"/>
                <a:gd name="T15" fmla="*/ 2 h 3"/>
                <a:gd name="T16" fmla="*/ 5 w 7"/>
                <a:gd name="T17" fmla="*/ 2 h 3"/>
                <a:gd name="T18" fmla="*/ 5 w 7"/>
                <a:gd name="T19" fmla="*/ 2 h 3"/>
                <a:gd name="T20" fmla="*/ 5 w 7"/>
                <a:gd name="T21" fmla="*/ 2 h 3"/>
                <a:gd name="T22" fmla="*/ 5 w 7"/>
                <a:gd name="T23" fmla="*/ 2 h 3"/>
                <a:gd name="T24" fmla="*/ 5 w 7"/>
                <a:gd name="T25" fmla="*/ 2 h 3"/>
                <a:gd name="T26" fmla="*/ 5 w 7"/>
                <a:gd name="T27" fmla="*/ 2 h 3"/>
                <a:gd name="T28" fmla="*/ 5 w 7"/>
                <a:gd name="T29" fmla="*/ 2 h 3"/>
                <a:gd name="T30" fmla="*/ 5 w 7"/>
                <a:gd name="T31" fmla="*/ 2 h 3"/>
                <a:gd name="T32" fmla="*/ 6 w 7"/>
                <a:gd name="T33" fmla="*/ 2 h 3"/>
                <a:gd name="T34" fmla="*/ 5 w 7"/>
                <a:gd name="T35" fmla="*/ 2 h 3"/>
                <a:gd name="T36" fmla="*/ 5 w 7"/>
                <a:gd name="T37" fmla="*/ 2 h 3"/>
                <a:gd name="T38" fmla="*/ 5 w 7"/>
                <a:gd name="T39" fmla="*/ 2 h 3"/>
                <a:gd name="T40" fmla="*/ 5 w 7"/>
                <a:gd name="T41" fmla="*/ 2 h 3"/>
                <a:gd name="T42" fmla="*/ 5 w 7"/>
                <a:gd name="T43" fmla="*/ 1 h 3"/>
                <a:gd name="T44" fmla="*/ 5 w 7"/>
                <a:gd name="T45" fmla="*/ 1 h 3"/>
                <a:gd name="T46" fmla="*/ 5 w 7"/>
                <a:gd name="T47" fmla="*/ 1 h 3"/>
                <a:gd name="T48" fmla="*/ 5 w 7"/>
                <a:gd name="T49" fmla="*/ 1 h 3"/>
                <a:gd name="T50" fmla="*/ 0 w 7"/>
                <a:gd name="T51" fmla="*/ 0 h 3"/>
                <a:gd name="T52" fmla="*/ 0 w 7"/>
                <a:gd name="T53" fmla="*/ 1 h 3"/>
                <a:gd name="T54" fmla="*/ 0 w 7"/>
                <a:gd name="T55" fmla="*/ 1 h 3"/>
                <a:gd name="T56" fmla="*/ 0 w 7"/>
                <a:gd name="T57" fmla="*/ 1 h 3"/>
                <a:gd name="T58" fmla="*/ 0 w 7"/>
                <a:gd name="T59" fmla="*/ 1 h 3"/>
                <a:gd name="T60" fmla="*/ 0 w 7"/>
                <a:gd name="T61" fmla="*/ 2 h 3"/>
                <a:gd name="T62" fmla="*/ 0 w 7"/>
                <a:gd name="T63" fmla="*/ 2 h 3"/>
                <a:gd name="T64" fmla="*/ 0 w 7"/>
                <a:gd name="T65" fmla="*/ 2 h 3"/>
                <a:gd name="T66" fmla="*/ 0 w 7"/>
                <a:gd name="T67" fmla="*/ 2 h 3"/>
                <a:gd name="T68" fmla="*/ 0 w 7"/>
                <a:gd name="T69" fmla="*/ 2 h 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7"/>
                <a:gd name="T106" fmla="*/ 0 h 3"/>
                <a:gd name="T107" fmla="*/ 7 w 7"/>
                <a:gd name="T108" fmla="*/ 3 h 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7" h="3">
                  <a:moveTo>
                    <a:pt x="0" y="2"/>
                  </a:moveTo>
                  <a:lnTo>
                    <a:pt x="0" y="2"/>
                  </a:lnTo>
                  <a:lnTo>
                    <a:pt x="5" y="2"/>
                  </a:lnTo>
                  <a:lnTo>
                    <a:pt x="6" y="2"/>
                  </a:lnTo>
                  <a:lnTo>
                    <a:pt x="5" y="2"/>
                  </a:lnTo>
                  <a:lnTo>
                    <a:pt x="5" y="1"/>
                  </a:lnTo>
                  <a:lnTo>
                    <a:pt x="5" y="0"/>
                  </a:lnTo>
                  <a:lnTo>
                    <a:pt x="0" y="0"/>
                  </a:lnTo>
                  <a:lnTo>
                    <a:pt x="0" y="1"/>
                  </a:lnTo>
                  <a:lnTo>
                    <a:pt x="0" y="2"/>
                  </a:lnTo>
                </a:path>
              </a:pathLst>
            </a:custGeom>
            <a:solidFill>
              <a:srgbClr val="727272"/>
            </a:solidFill>
            <a:ln w="9525">
              <a:noFill/>
              <a:round/>
              <a:headEnd/>
              <a:tailEnd/>
            </a:ln>
          </p:spPr>
          <p:txBody>
            <a:bodyPr lIns="0" tIns="0" rIns="0" bIns="0"/>
            <a:lstStyle/>
            <a:p>
              <a:endParaRPr lang="en-US"/>
            </a:p>
          </p:txBody>
        </p:sp>
        <p:sp>
          <p:nvSpPr>
            <p:cNvPr id="5644" name="Freeform 489"/>
            <p:cNvSpPr>
              <a:spLocks/>
            </p:cNvSpPr>
            <p:nvPr/>
          </p:nvSpPr>
          <p:spPr bwMode="auto">
            <a:xfrm>
              <a:off x="918" y="2725"/>
              <a:ext cx="14" cy="9"/>
            </a:xfrm>
            <a:custGeom>
              <a:avLst/>
              <a:gdLst>
                <a:gd name="T0" fmla="*/ 0 w 14"/>
                <a:gd name="T1" fmla="*/ 8 h 9"/>
                <a:gd name="T2" fmla="*/ 0 w 14"/>
                <a:gd name="T3" fmla="*/ 8 h 9"/>
                <a:gd name="T4" fmla="*/ 0 w 14"/>
                <a:gd name="T5" fmla="*/ 8 h 9"/>
                <a:gd name="T6" fmla="*/ 0 w 14"/>
                <a:gd name="T7" fmla="*/ 8 h 9"/>
                <a:gd name="T8" fmla="*/ 0 w 14"/>
                <a:gd name="T9" fmla="*/ 8 h 9"/>
                <a:gd name="T10" fmla="*/ 0 w 14"/>
                <a:gd name="T11" fmla="*/ 8 h 9"/>
                <a:gd name="T12" fmla="*/ 0 w 14"/>
                <a:gd name="T13" fmla="*/ 8 h 9"/>
                <a:gd name="T14" fmla="*/ 0 w 14"/>
                <a:gd name="T15" fmla="*/ 8 h 9"/>
                <a:gd name="T16" fmla="*/ 13 w 14"/>
                <a:gd name="T17" fmla="*/ 8 h 9"/>
                <a:gd name="T18" fmla="*/ 13 w 14"/>
                <a:gd name="T19" fmla="*/ 8 h 9"/>
                <a:gd name="T20" fmla="*/ 13 w 14"/>
                <a:gd name="T21" fmla="*/ 8 h 9"/>
                <a:gd name="T22" fmla="*/ 13 w 14"/>
                <a:gd name="T23" fmla="*/ 8 h 9"/>
                <a:gd name="T24" fmla="*/ 13 w 14"/>
                <a:gd name="T25" fmla="*/ 8 h 9"/>
                <a:gd name="T26" fmla="*/ 13 w 14"/>
                <a:gd name="T27" fmla="*/ 8 h 9"/>
                <a:gd name="T28" fmla="*/ 13 w 14"/>
                <a:gd name="T29" fmla="*/ 8 h 9"/>
                <a:gd name="T30" fmla="*/ 13 w 14"/>
                <a:gd name="T31" fmla="*/ 8 h 9"/>
                <a:gd name="T32" fmla="*/ 13 w 14"/>
                <a:gd name="T33" fmla="*/ 7 h 9"/>
                <a:gd name="T34" fmla="*/ 13 w 14"/>
                <a:gd name="T35" fmla="*/ 2 h 9"/>
                <a:gd name="T36" fmla="*/ 13 w 14"/>
                <a:gd name="T37" fmla="*/ 2 h 9"/>
                <a:gd name="T38" fmla="*/ 13 w 14"/>
                <a:gd name="T39" fmla="*/ 2 h 9"/>
                <a:gd name="T40" fmla="*/ 13 w 14"/>
                <a:gd name="T41" fmla="*/ 2 h 9"/>
                <a:gd name="T42" fmla="*/ 13 w 14"/>
                <a:gd name="T43" fmla="*/ 1 h 9"/>
                <a:gd name="T44" fmla="*/ 13 w 14"/>
                <a:gd name="T45" fmla="*/ 1 h 9"/>
                <a:gd name="T46" fmla="*/ 13 w 14"/>
                <a:gd name="T47" fmla="*/ 1 h 9"/>
                <a:gd name="T48" fmla="*/ 13 w 14"/>
                <a:gd name="T49" fmla="*/ 1 h 9"/>
                <a:gd name="T50" fmla="*/ 0 w 14"/>
                <a:gd name="T51" fmla="*/ 0 h 9"/>
                <a:gd name="T52" fmla="*/ 0 w 14"/>
                <a:gd name="T53" fmla="*/ 1 h 9"/>
                <a:gd name="T54" fmla="*/ 0 w 14"/>
                <a:gd name="T55" fmla="*/ 1 h 9"/>
                <a:gd name="T56" fmla="*/ 0 w 14"/>
                <a:gd name="T57" fmla="*/ 1 h 9"/>
                <a:gd name="T58" fmla="*/ 0 w 14"/>
                <a:gd name="T59" fmla="*/ 1 h 9"/>
                <a:gd name="T60" fmla="*/ 0 w 14"/>
                <a:gd name="T61" fmla="*/ 2 h 9"/>
                <a:gd name="T62" fmla="*/ 0 w 14"/>
                <a:gd name="T63" fmla="*/ 2 h 9"/>
                <a:gd name="T64" fmla="*/ 0 w 14"/>
                <a:gd name="T65" fmla="*/ 2 h 9"/>
                <a:gd name="T66" fmla="*/ 0 w 14"/>
                <a:gd name="T67" fmla="*/ 2 h 9"/>
                <a:gd name="T68" fmla="*/ 0 w 14"/>
                <a:gd name="T69" fmla="*/ 7 h 9"/>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4"/>
                <a:gd name="T106" fmla="*/ 0 h 9"/>
                <a:gd name="T107" fmla="*/ 14 w 14"/>
                <a:gd name="T108" fmla="*/ 9 h 9"/>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4" h="9">
                  <a:moveTo>
                    <a:pt x="0" y="7"/>
                  </a:moveTo>
                  <a:lnTo>
                    <a:pt x="0" y="8"/>
                  </a:lnTo>
                  <a:lnTo>
                    <a:pt x="13" y="8"/>
                  </a:lnTo>
                  <a:lnTo>
                    <a:pt x="13" y="7"/>
                  </a:lnTo>
                  <a:lnTo>
                    <a:pt x="13" y="2"/>
                  </a:lnTo>
                  <a:lnTo>
                    <a:pt x="13" y="1"/>
                  </a:lnTo>
                  <a:lnTo>
                    <a:pt x="13" y="0"/>
                  </a:lnTo>
                  <a:lnTo>
                    <a:pt x="0" y="0"/>
                  </a:lnTo>
                  <a:lnTo>
                    <a:pt x="0" y="1"/>
                  </a:lnTo>
                  <a:lnTo>
                    <a:pt x="0" y="2"/>
                  </a:lnTo>
                  <a:lnTo>
                    <a:pt x="0" y="7"/>
                  </a:lnTo>
                </a:path>
              </a:pathLst>
            </a:custGeom>
            <a:solidFill>
              <a:srgbClr val="808080"/>
            </a:solidFill>
            <a:ln w="9525">
              <a:noFill/>
              <a:round/>
              <a:headEnd/>
              <a:tailEnd/>
            </a:ln>
          </p:spPr>
          <p:txBody>
            <a:bodyPr lIns="0" tIns="0" rIns="0" bIns="0"/>
            <a:lstStyle/>
            <a:p>
              <a:endParaRPr lang="en-US"/>
            </a:p>
          </p:txBody>
        </p:sp>
        <p:sp>
          <p:nvSpPr>
            <p:cNvPr id="5645" name="Freeform 490"/>
            <p:cNvSpPr>
              <a:spLocks/>
            </p:cNvSpPr>
            <p:nvPr/>
          </p:nvSpPr>
          <p:spPr bwMode="auto">
            <a:xfrm>
              <a:off x="902" y="2692"/>
              <a:ext cx="37" cy="30"/>
            </a:xfrm>
            <a:custGeom>
              <a:avLst/>
              <a:gdLst>
                <a:gd name="T0" fmla="*/ 0 w 37"/>
                <a:gd name="T1" fmla="*/ 29 h 30"/>
                <a:gd name="T2" fmla="*/ 0 w 37"/>
                <a:gd name="T3" fmla="*/ 29 h 30"/>
                <a:gd name="T4" fmla="*/ 0 w 37"/>
                <a:gd name="T5" fmla="*/ 29 h 30"/>
                <a:gd name="T6" fmla="*/ 0 w 37"/>
                <a:gd name="T7" fmla="*/ 29 h 30"/>
                <a:gd name="T8" fmla="*/ 0 w 37"/>
                <a:gd name="T9" fmla="*/ 29 h 30"/>
                <a:gd name="T10" fmla="*/ 0 w 37"/>
                <a:gd name="T11" fmla="*/ 29 h 30"/>
                <a:gd name="T12" fmla="*/ 0 w 37"/>
                <a:gd name="T13" fmla="*/ 29 h 30"/>
                <a:gd name="T14" fmla="*/ 0 w 37"/>
                <a:gd name="T15" fmla="*/ 29 h 30"/>
                <a:gd name="T16" fmla="*/ 34 w 37"/>
                <a:gd name="T17" fmla="*/ 29 h 30"/>
                <a:gd name="T18" fmla="*/ 34 w 37"/>
                <a:gd name="T19" fmla="*/ 29 h 30"/>
                <a:gd name="T20" fmla="*/ 34 w 37"/>
                <a:gd name="T21" fmla="*/ 29 h 30"/>
                <a:gd name="T22" fmla="*/ 34 w 37"/>
                <a:gd name="T23" fmla="*/ 29 h 30"/>
                <a:gd name="T24" fmla="*/ 35 w 37"/>
                <a:gd name="T25" fmla="*/ 29 h 30"/>
                <a:gd name="T26" fmla="*/ 35 w 37"/>
                <a:gd name="T27" fmla="*/ 29 h 30"/>
                <a:gd name="T28" fmla="*/ 35 w 37"/>
                <a:gd name="T29" fmla="*/ 29 h 30"/>
                <a:gd name="T30" fmla="*/ 35 w 37"/>
                <a:gd name="T31" fmla="*/ 29 h 30"/>
                <a:gd name="T32" fmla="*/ 36 w 37"/>
                <a:gd name="T33" fmla="*/ 27 h 30"/>
                <a:gd name="T34" fmla="*/ 35 w 37"/>
                <a:gd name="T35" fmla="*/ 3 h 30"/>
                <a:gd name="T36" fmla="*/ 35 w 37"/>
                <a:gd name="T37" fmla="*/ 3 h 30"/>
                <a:gd name="T38" fmla="*/ 35 w 37"/>
                <a:gd name="T39" fmla="*/ 3 h 30"/>
                <a:gd name="T40" fmla="*/ 35 w 37"/>
                <a:gd name="T41" fmla="*/ 3 h 30"/>
                <a:gd name="T42" fmla="*/ 34 w 37"/>
                <a:gd name="T43" fmla="*/ 2 h 30"/>
                <a:gd name="T44" fmla="*/ 34 w 37"/>
                <a:gd name="T45" fmla="*/ 2 h 30"/>
                <a:gd name="T46" fmla="*/ 34 w 37"/>
                <a:gd name="T47" fmla="*/ 2 h 30"/>
                <a:gd name="T48" fmla="*/ 34 w 37"/>
                <a:gd name="T49" fmla="*/ 2 h 30"/>
                <a:gd name="T50" fmla="*/ 3 w 37"/>
                <a:gd name="T51" fmla="*/ 0 h 30"/>
                <a:gd name="T52" fmla="*/ 1 w 37"/>
                <a:gd name="T53" fmla="*/ 1 h 30"/>
                <a:gd name="T54" fmla="*/ 0 w 37"/>
                <a:gd name="T55" fmla="*/ 1 h 30"/>
                <a:gd name="T56" fmla="*/ 0 w 37"/>
                <a:gd name="T57" fmla="*/ 1 h 30"/>
                <a:gd name="T58" fmla="*/ 0 w 37"/>
                <a:gd name="T59" fmla="*/ 1 h 30"/>
                <a:gd name="T60" fmla="*/ 0 w 37"/>
                <a:gd name="T61" fmla="*/ 3 h 30"/>
                <a:gd name="T62" fmla="*/ 0 w 37"/>
                <a:gd name="T63" fmla="*/ 3 h 30"/>
                <a:gd name="T64" fmla="*/ 0 w 37"/>
                <a:gd name="T65" fmla="*/ 3 h 30"/>
                <a:gd name="T66" fmla="*/ 0 w 37"/>
                <a:gd name="T67" fmla="*/ 3 h 30"/>
                <a:gd name="T68" fmla="*/ 0 w 37"/>
                <a:gd name="T69" fmla="*/ 27 h 3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7"/>
                <a:gd name="T106" fmla="*/ 0 h 30"/>
                <a:gd name="T107" fmla="*/ 37 w 37"/>
                <a:gd name="T108" fmla="*/ 30 h 3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7" h="30">
                  <a:moveTo>
                    <a:pt x="0" y="27"/>
                  </a:moveTo>
                  <a:lnTo>
                    <a:pt x="0" y="29"/>
                  </a:lnTo>
                  <a:lnTo>
                    <a:pt x="1" y="29"/>
                  </a:lnTo>
                  <a:lnTo>
                    <a:pt x="34" y="29"/>
                  </a:lnTo>
                  <a:lnTo>
                    <a:pt x="35" y="29"/>
                  </a:lnTo>
                  <a:lnTo>
                    <a:pt x="36" y="27"/>
                  </a:lnTo>
                  <a:lnTo>
                    <a:pt x="36" y="3"/>
                  </a:lnTo>
                  <a:lnTo>
                    <a:pt x="35" y="3"/>
                  </a:lnTo>
                  <a:lnTo>
                    <a:pt x="35" y="2"/>
                  </a:lnTo>
                  <a:lnTo>
                    <a:pt x="34" y="2"/>
                  </a:lnTo>
                  <a:lnTo>
                    <a:pt x="34" y="1"/>
                  </a:lnTo>
                  <a:lnTo>
                    <a:pt x="3" y="0"/>
                  </a:lnTo>
                  <a:lnTo>
                    <a:pt x="1" y="1"/>
                  </a:lnTo>
                  <a:lnTo>
                    <a:pt x="0" y="1"/>
                  </a:lnTo>
                  <a:lnTo>
                    <a:pt x="0" y="3"/>
                  </a:lnTo>
                  <a:lnTo>
                    <a:pt x="0" y="27"/>
                  </a:lnTo>
                </a:path>
              </a:pathLst>
            </a:custGeom>
            <a:solidFill>
              <a:srgbClr val="C0C0C0"/>
            </a:solidFill>
            <a:ln w="9525">
              <a:noFill/>
              <a:round/>
              <a:headEnd/>
              <a:tailEnd/>
            </a:ln>
          </p:spPr>
          <p:txBody>
            <a:bodyPr lIns="0" tIns="0" rIns="0" bIns="0"/>
            <a:lstStyle/>
            <a:p>
              <a:endParaRPr lang="en-US"/>
            </a:p>
          </p:txBody>
        </p:sp>
        <p:sp>
          <p:nvSpPr>
            <p:cNvPr id="5646" name="Freeform 491"/>
            <p:cNvSpPr>
              <a:spLocks/>
            </p:cNvSpPr>
            <p:nvPr/>
          </p:nvSpPr>
          <p:spPr bwMode="auto">
            <a:xfrm>
              <a:off x="905" y="2696"/>
              <a:ext cx="32" cy="21"/>
            </a:xfrm>
            <a:custGeom>
              <a:avLst/>
              <a:gdLst>
                <a:gd name="T0" fmla="*/ 0 w 32"/>
                <a:gd name="T1" fmla="*/ 20 h 21"/>
                <a:gd name="T2" fmla="*/ 0 w 32"/>
                <a:gd name="T3" fmla="*/ 20 h 21"/>
                <a:gd name="T4" fmla="*/ 0 w 32"/>
                <a:gd name="T5" fmla="*/ 20 h 21"/>
                <a:gd name="T6" fmla="*/ 0 w 32"/>
                <a:gd name="T7" fmla="*/ 20 h 21"/>
                <a:gd name="T8" fmla="*/ 0 w 32"/>
                <a:gd name="T9" fmla="*/ 20 h 21"/>
                <a:gd name="T10" fmla="*/ 0 w 32"/>
                <a:gd name="T11" fmla="*/ 20 h 21"/>
                <a:gd name="T12" fmla="*/ 0 w 32"/>
                <a:gd name="T13" fmla="*/ 20 h 21"/>
                <a:gd name="T14" fmla="*/ 0 w 32"/>
                <a:gd name="T15" fmla="*/ 20 h 21"/>
                <a:gd name="T16" fmla="*/ 30 w 32"/>
                <a:gd name="T17" fmla="*/ 20 h 21"/>
                <a:gd name="T18" fmla="*/ 30 w 32"/>
                <a:gd name="T19" fmla="*/ 20 h 21"/>
                <a:gd name="T20" fmla="*/ 30 w 32"/>
                <a:gd name="T21" fmla="*/ 20 h 21"/>
                <a:gd name="T22" fmla="*/ 30 w 32"/>
                <a:gd name="T23" fmla="*/ 20 h 21"/>
                <a:gd name="T24" fmla="*/ 30 w 32"/>
                <a:gd name="T25" fmla="*/ 20 h 21"/>
                <a:gd name="T26" fmla="*/ 30 w 32"/>
                <a:gd name="T27" fmla="*/ 20 h 21"/>
                <a:gd name="T28" fmla="*/ 30 w 32"/>
                <a:gd name="T29" fmla="*/ 20 h 21"/>
                <a:gd name="T30" fmla="*/ 30 w 32"/>
                <a:gd name="T31" fmla="*/ 20 h 21"/>
                <a:gd name="T32" fmla="*/ 31 w 32"/>
                <a:gd name="T33" fmla="*/ 20 h 21"/>
                <a:gd name="T34" fmla="*/ 30 w 32"/>
                <a:gd name="T35" fmla="*/ 1 h 21"/>
                <a:gd name="T36" fmla="*/ 30 w 32"/>
                <a:gd name="T37" fmla="*/ 1 h 21"/>
                <a:gd name="T38" fmla="*/ 30 w 32"/>
                <a:gd name="T39" fmla="*/ 1 h 21"/>
                <a:gd name="T40" fmla="*/ 30 w 32"/>
                <a:gd name="T41" fmla="*/ 1 h 21"/>
                <a:gd name="T42" fmla="*/ 30 w 32"/>
                <a:gd name="T43" fmla="*/ 0 h 21"/>
                <a:gd name="T44" fmla="*/ 30 w 32"/>
                <a:gd name="T45" fmla="*/ 0 h 21"/>
                <a:gd name="T46" fmla="*/ 30 w 32"/>
                <a:gd name="T47" fmla="*/ 0 h 21"/>
                <a:gd name="T48" fmla="*/ 30 w 32"/>
                <a:gd name="T49" fmla="*/ 0 h 21"/>
                <a:gd name="T50" fmla="*/ 1 w 32"/>
                <a:gd name="T51" fmla="*/ 0 h 21"/>
                <a:gd name="T52" fmla="*/ 0 w 32"/>
                <a:gd name="T53" fmla="*/ 0 h 21"/>
                <a:gd name="T54" fmla="*/ 0 w 32"/>
                <a:gd name="T55" fmla="*/ 0 h 21"/>
                <a:gd name="T56" fmla="*/ 0 w 32"/>
                <a:gd name="T57" fmla="*/ 0 h 21"/>
                <a:gd name="T58" fmla="*/ 0 w 32"/>
                <a:gd name="T59" fmla="*/ 0 h 21"/>
                <a:gd name="T60" fmla="*/ 0 w 32"/>
                <a:gd name="T61" fmla="*/ 0 h 21"/>
                <a:gd name="T62" fmla="*/ 0 w 32"/>
                <a:gd name="T63" fmla="*/ 0 h 21"/>
                <a:gd name="T64" fmla="*/ 0 w 32"/>
                <a:gd name="T65" fmla="*/ 0 h 21"/>
                <a:gd name="T66" fmla="*/ 0 w 32"/>
                <a:gd name="T67" fmla="*/ 0 h 21"/>
                <a:gd name="T68" fmla="*/ 0 w 32"/>
                <a:gd name="T69" fmla="*/ 20 h 2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2"/>
                <a:gd name="T106" fmla="*/ 0 h 21"/>
                <a:gd name="T107" fmla="*/ 32 w 32"/>
                <a:gd name="T108" fmla="*/ 21 h 21"/>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2" h="21">
                  <a:moveTo>
                    <a:pt x="0" y="20"/>
                  </a:moveTo>
                  <a:lnTo>
                    <a:pt x="0" y="20"/>
                  </a:lnTo>
                  <a:lnTo>
                    <a:pt x="1" y="20"/>
                  </a:lnTo>
                  <a:lnTo>
                    <a:pt x="30" y="20"/>
                  </a:lnTo>
                  <a:lnTo>
                    <a:pt x="31" y="20"/>
                  </a:lnTo>
                  <a:lnTo>
                    <a:pt x="31" y="1"/>
                  </a:lnTo>
                  <a:lnTo>
                    <a:pt x="30" y="1"/>
                  </a:lnTo>
                  <a:lnTo>
                    <a:pt x="30" y="0"/>
                  </a:lnTo>
                  <a:lnTo>
                    <a:pt x="1" y="0"/>
                  </a:lnTo>
                  <a:lnTo>
                    <a:pt x="0" y="0"/>
                  </a:lnTo>
                  <a:lnTo>
                    <a:pt x="0" y="20"/>
                  </a:lnTo>
                </a:path>
              </a:pathLst>
            </a:custGeom>
            <a:solidFill>
              <a:srgbClr val="808080"/>
            </a:solidFill>
            <a:ln w="9525">
              <a:noFill/>
              <a:round/>
              <a:headEnd/>
              <a:tailEnd/>
            </a:ln>
          </p:spPr>
          <p:txBody>
            <a:bodyPr lIns="0" tIns="0" rIns="0" bIns="0"/>
            <a:lstStyle/>
            <a:p>
              <a:endParaRPr lang="en-US"/>
            </a:p>
          </p:txBody>
        </p:sp>
        <p:sp>
          <p:nvSpPr>
            <p:cNvPr id="5647" name="Freeform 492"/>
            <p:cNvSpPr>
              <a:spLocks/>
            </p:cNvSpPr>
            <p:nvPr/>
          </p:nvSpPr>
          <p:spPr bwMode="auto">
            <a:xfrm>
              <a:off x="906" y="2696"/>
              <a:ext cx="31" cy="21"/>
            </a:xfrm>
            <a:custGeom>
              <a:avLst/>
              <a:gdLst>
                <a:gd name="T0" fmla="*/ 0 w 31"/>
                <a:gd name="T1" fmla="*/ 20 h 21"/>
                <a:gd name="T2" fmla="*/ 0 w 31"/>
                <a:gd name="T3" fmla="*/ 20 h 21"/>
                <a:gd name="T4" fmla="*/ 0 w 31"/>
                <a:gd name="T5" fmla="*/ 20 h 21"/>
                <a:gd name="T6" fmla="*/ 0 w 31"/>
                <a:gd name="T7" fmla="*/ 20 h 21"/>
                <a:gd name="T8" fmla="*/ 0 w 31"/>
                <a:gd name="T9" fmla="*/ 20 h 21"/>
                <a:gd name="T10" fmla="*/ 0 w 31"/>
                <a:gd name="T11" fmla="*/ 20 h 21"/>
                <a:gd name="T12" fmla="*/ 0 w 31"/>
                <a:gd name="T13" fmla="*/ 20 h 21"/>
                <a:gd name="T14" fmla="*/ 0 w 31"/>
                <a:gd name="T15" fmla="*/ 20 h 21"/>
                <a:gd name="T16" fmla="*/ 28 w 31"/>
                <a:gd name="T17" fmla="*/ 20 h 21"/>
                <a:gd name="T18" fmla="*/ 28 w 31"/>
                <a:gd name="T19" fmla="*/ 20 h 21"/>
                <a:gd name="T20" fmla="*/ 28 w 31"/>
                <a:gd name="T21" fmla="*/ 20 h 21"/>
                <a:gd name="T22" fmla="*/ 28 w 31"/>
                <a:gd name="T23" fmla="*/ 20 h 21"/>
                <a:gd name="T24" fmla="*/ 29 w 31"/>
                <a:gd name="T25" fmla="*/ 20 h 21"/>
                <a:gd name="T26" fmla="*/ 29 w 31"/>
                <a:gd name="T27" fmla="*/ 20 h 21"/>
                <a:gd name="T28" fmla="*/ 29 w 31"/>
                <a:gd name="T29" fmla="*/ 20 h 21"/>
                <a:gd name="T30" fmla="*/ 29 w 31"/>
                <a:gd name="T31" fmla="*/ 20 h 21"/>
                <a:gd name="T32" fmla="*/ 30 w 31"/>
                <a:gd name="T33" fmla="*/ 19 h 21"/>
                <a:gd name="T34" fmla="*/ 29 w 31"/>
                <a:gd name="T35" fmla="*/ 1 h 21"/>
                <a:gd name="T36" fmla="*/ 29 w 31"/>
                <a:gd name="T37" fmla="*/ 1 h 21"/>
                <a:gd name="T38" fmla="*/ 29 w 31"/>
                <a:gd name="T39" fmla="*/ 1 h 21"/>
                <a:gd name="T40" fmla="*/ 29 w 31"/>
                <a:gd name="T41" fmla="*/ 1 h 21"/>
                <a:gd name="T42" fmla="*/ 28 w 31"/>
                <a:gd name="T43" fmla="*/ 1 h 21"/>
                <a:gd name="T44" fmla="*/ 28 w 31"/>
                <a:gd name="T45" fmla="*/ 1 h 21"/>
                <a:gd name="T46" fmla="*/ 28 w 31"/>
                <a:gd name="T47" fmla="*/ 1 h 21"/>
                <a:gd name="T48" fmla="*/ 28 w 31"/>
                <a:gd name="T49" fmla="*/ 1 h 21"/>
                <a:gd name="T50" fmla="*/ 2 w 31"/>
                <a:gd name="T51" fmla="*/ 0 h 21"/>
                <a:gd name="T52" fmla="*/ 0 w 31"/>
                <a:gd name="T53" fmla="*/ 1 h 21"/>
                <a:gd name="T54" fmla="*/ 0 w 31"/>
                <a:gd name="T55" fmla="*/ 1 h 21"/>
                <a:gd name="T56" fmla="*/ 0 w 31"/>
                <a:gd name="T57" fmla="*/ 1 h 21"/>
                <a:gd name="T58" fmla="*/ 0 w 31"/>
                <a:gd name="T59" fmla="*/ 1 h 21"/>
                <a:gd name="T60" fmla="*/ 0 w 31"/>
                <a:gd name="T61" fmla="*/ 1 h 21"/>
                <a:gd name="T62" fmla="*/ 0 w 31"/>
                <a:gd name="T63" fmla="*/ 1 h 21"/>
                <a:gd name="T64" fmla="*/ 0 w 31"/>
                <a:gd name="T65" fmla="*/ 1 h 21"/>
                <a:gd name="T66" fmla="*/ 0 w 31"/>
                <a:gd name="T67" fmla="*/ 1 h 21"/>
                <a:gd name="T68" fmla="*/ 0 w 31"/>
                <a:gd name="T69" fmla="*/ 19 h 2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1"/>
                <a:gd name="T106" fmla="*/ 0 h 21"/>
                <a:gd name="T107" fmla="*/ 31 w 31"/>
                <a:gd name="T108" fmla="*/ 21 h 21"/>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1" h="21">
                  <a:moveTo>
                    <a:pt x="0" y="19"/>
                  </a:moveTo>
                  <a:lnTo>
                    <a:pt x="0" y="20"/>
                  </a:lnTo>
                  <a:lnTo>
                    <a:pt x="2" y="20"/>
                  </a:lnTo>
                  <a:lnTo>
                    <a:pt x="28" y="20"/>
                  </a:lnTo>
                  <a:lnTo>
                    <a:pt x="29" y="20"/>
                  </a:lnTo>
                  <a:lnTo>
                    <a:pt x="30" y="19"/>
                  </a:lnTo>
                  <a:lnTo>
                    <a:pt x="30" y="1"/>
                  </a:lnTo>
                  <a:lnTo>
                    <a:pt x="29" y="1"/>
                  </a:lnTo>
                  <a:lnTo>
                    <a:pt x="28" y="1"/>
                  </a:lnTo>
                  <a:lnTo>
                    <a:pt x="28" y="0"/>
                  </a:lnTo>
                  <a:lnTo>
                    <a:pt x="2" y="0"/>
                  </a:lnTo>
                  <a:lnTo>
                    <a:pt x="0" y="1"/>
                  </a:lnTo>
                  <a:lnTo>
                    <a:pt x="0" y="19"/>
                  </a:lnTo>
                </a:path>
              </a:pathLst>
            </a:custGeom>
            <a:solidFill>
              <a:srgbClr val="000000"/>
            </a:solidFill>
            <a:ln w="9525">
              <a:noFill/>
              <a:round/>
              <a:headEnd/>
              <a:tailEnd/>
            </a:ln>
          </p:spPr>
          <p:txBody>
            <a:bodyPr lIns="0" tIns="0" rIns="0" bIns="0"/>
            <a:lstStyle/>
            <a:p>
              <a:endParaRPr lang="en-US"/>
            </a:p>
          </p:txBody>
        </p:sp>
        <p:sp>
          <p:nvSpPr>
            <p:cNvPr id="5648" name="AutoShape 493"/>
            <p:cNvSpPr>
              <a:spLocks noChangeArrowheads="1"/>
            </p:cNvSpPr>
            <p:nvPr/>
          </p:nvSpPr>
          <p:spPr bwMode="auto">
            <a:xfrm flipV="1">
              <a:off x="900" y="2726"/>
              <a:ext cx="17" cy="1"/>
            </a:xfrm>
            <a:prstGeom prst="roundRect">
              <a:avLst>
                <a:gd name="adj" fmla="val 0"/>
              </a:avLst>
            </a:prstGeom>
            <a:solidFill>
              <a:srgbClr val="000000"/>
            </a:solidFill>
            <a:ln w="9207">
              <a:solidFill>
                <a:srgbClr val="000000"/>
              </a:solidFill>
              <a:round/>
              <a:headEnd/>
              <a:tailEnd/>
            </a:ln>
          </p:spPr>
          <p:txBody>
            <a:bodyPr lIns="0" tIns="0" rIns="0" bIns="0"/>
            <a:lstStyle/>
            <a:p>
              <a:endParaRPr lang="en-US" altLang="en-US"/>
            </a:p>
          </p:txBody>
        </p:sp>
        <p:sp>
          <p:nvSpPr>
            <p:cNvPr id="5649" name="AutoShape 494"/>
            <p:cNvSpPr>
              <a:spLocks noChangeArrowheads="1"/>
            </p:cNvSpPr>
            <p:nvPr/>
          </p:nvSpPr>
          <p:spPr bwMode="auto">
            <a:xfrm>
              <a:off x="900" y="2733"/>
              <a:ext cx="17" cy="0"/>
            </a:xfrm>
            <a:prstGeom prst="roundRect">
              <a:avLst>
                <a:gd name="adj" fmla="val 0"/>
              </a:avLst>
            </a:prstGeom>
            <a:solidFill>
              <a:srgbClr val="000000"/>
            </a:solidFill>
            <a:ln w="9207">
              <a:solidFill>
                <a:srgbClr val="000000"/>
              </a:solidFill>
              <a:round/>
              <a:headEnd/>
              <a:tailEnd/>
            </a:ln>
          </p:spPr>
          <p:txBody>
            <a:bodyPr lIns="0" tIns="0" rIns="0" bIns="0"/>
            <a:lstStyle/>
            <a:p>
              <a:endParaRPr lang="en-US" altLang="en-US"/>
            </a:p>
          </p:txBody>
        </p:sp>
        <p:sp>
          <p:nvSpPr>
            <p:cNvPr id="5650" name="AutoShape 495"/>
            <p:cNvSpPr>
              <a:spLocks noChangeArrowheads="1"/>
            </p:cNvSpPr>
            <p:nvPr/>
          </p:nvSpPr>
          <p:spPr bwMode="auto">
            <a:xfrm flipV="1">
              <a:off x="932" y="2725"/>
              <a:ext cx="8" cy="1"/>
            </a:xfrm>
            <a:prstGeom prst="roundRect">
              <a:avLst>
                <a:gd name="adj" fmla="val 0"/>
              </a:avLst>
            </a:prstGeom>
            <a:solidFill>
              <a:srgbClr val="000000"/>
            </a:solidFill>
            <a:ln w="9207">
              <a:solidFill>
                <a:srgbClr val="000000"/>
              </a:solidFill>
              <a:round/>
              <a:headEnd/>
              <a:tailEnd/>
            </a:ln>
          </p:spPr>
          <p:txBody>
            <a:bodyPr lIns="0" tIns="0" rIns="0" bIns="0"/>
            <a:lstStyle/>
            <a:p>
              <a:endParaRPr lang="en-US" altLang="en-US"/>
            </a:p>
          </p:txBody>
        </p:sp>
        <p:sp>
          <p:nvSpPr>
            <p:cNvPr id="5651" name="AutoShape 496"/>
            <p:cNvSpPr>
              <a:spLocks noChangeArrowheads="1"/>
            </p:cNvSpPr>
            <p:nvPr/>
          </p:nvSpPr>
          <p:spPr bwMode="auto">
            <a:xfrm>
              <a:off x="932" y="2733"/>
              <a:ext cx="8" cy="0"/>
            </a:xfrm>
            <a:prstGeom prst="roundRect">
              <a:avLst>
                <a:gd name="adj" fmla="val 0"/>
              </a:avLst>
            </a:prstGeom>
            <a:solidFill>
              <a:srgbClr val="000000"/>
            </a:solidFill>
            <a:ln w="9207">
              <a:solidFill>
                <a:srgbClr val="000000"/>
              </a:solidFill>
              <a:round/>
              <a:headEnd/>
              <a:tailEnd/>
            </a:ln>
          </p:spPr>
          <p:txBody>
            <a:bodyPr lIns="0" tIns="0" rIns="0" bIns="0"/>
            <a:lstStyle/>
            <a:p>
              <a:endParaRPr lang="en-US" altLang="en-US"/>
            </a:p>
          </p:txBody>
        </p:sp>
        <p:sp>
          <p:nvSpPr>
            <p:cNvPr id="5652" name="AutoShape 497"/>
            <p:cNvSpPr>
              <a:spLocks noChangeArrowheads="1"/>
            </p:cNvSpPr>
            <p:nvPr/>
          </p:nvSpPr>
          <p:spPr bwMode="auto">
            <a:xfrm flipV="1">
              <a:off x="918" y="2727"/>
              <a:ext cx="13" cy="0"/>
            </a:xfrm>
            <a:prstGeom prst="roundRect">
              <a:avLst>
                <a:gd name="adj" fmla="val 0"/>
              </a:avLst>
            </a:prstGeom>
            <a:solidFill>
              <a:srgbClr val="404040"/>
            </a:solidFill>
            <a:ln w="9207">
              <a:solidFill>
                <a:srgbClr val="404040"/>
              </a:solidFill>
              <a:round/>
              <a:headEnd/>
              <a:tailEnd/>
            </a:ln>
          </p:spPr>
          <p:txBody>
            <a:bodyPr lIns="0" tIns="0" rIns="0" bIns="0"/>
            <a:lstStyle/>
            <a:p>
              <a:endParaRPr lang="en-US" altLang="en-US"/>
            </a:p>
          </p:txBody>
        </p:sp>
        <p:sp>
          <p:nvSpPr>
            <p:cNvPr id="5653" name="AutoShape 498"/>
            <p:cNvSpPr>
              <a:spLocks noChangeArrowheads="1"/>
            </p:cNvSpPr>
            <p:nvPr/>
          </p:nvSpPr>
          <p:spPr bwMode="auto">
            <a:xfrm>
              <a:off x="921" y="2730"/>
              <a:ext cx="8" cy="0"/>
            </a:xfrm>
            <a:prstGeom prst="roundRect">
              <a:avLst>
                <a:gd name="adj" fmla="val 0"/>
              </a:avLst>
            </a:prstGeom>
            <a:solidFill>
              <a:srgbClr val="404040"/>
            </a:solidFill>
            <a:ln w="9207">
              <a:solidFill>
                <a:srgbClr val="404040"/>
              </a:solidFill>
              <a:round/>
              <a:headEnd/>
              <a:tailEnd/>
            </a:ln>
          </p:spPr>
          <p:txBody>
            <a:bodyPr lIns="0" tIns="0" rIns="0" bIns="0"/>
            <a:lstStyle/>
            <a:p>
              <a:endParaRPr lang="en-US" altLang="en-US"/>
            </a:p>
          </p:txBody>
        </p:sp>
        <p:sp>
          <p:nvSpPr>
            <p:cNvPr id="5654" name="Line 499"/>
            <p:cNvSpPr>
              <a:spLocks noChangeShapeType="1"/>
            </p:cNvSpPr>
            <p:nvPr/>
          </p:nvSpPr>
          <p:spPr bwMode="auto">
            <a:xfrm>
              <a:off x="918" y="2728"/>
              <a:ext cx="13" cy="0"/>
            </a:xfrm>
            <a:prstGeom prst="line">
              <a:avLst/>
            </a:prstGeom>
            <a:noFill/>
            <a:ln w="9207">
              <a:solidFill>
                <a:srgbClr val="000000"/>
              </a:solidFill>
              <a:round/>
              <a:headEnd/>
              <a:tailEnd/>
            </a:ln>
          </p:spPr>
          <p:txBody>
            <a:bodyPr lIns="0" tIns="0" rIns="0" bIns="0"/>
            <a:lstStyle/>
            <a:p>
              <a:endParaRPr lang="en-US"/>
            </a:p>
          </p:txBody>
        </p:sp>
        <p:sp>
          <p:nvSpPr>
            <p:cNvPr id="5655" name="Line 500"/>
            <p:cNvSpPr>
              <a:spLocks noChangeShapeType="1"/>
            </p:cNvSpPr>
            <p:nvPr/>
          </p:nvSpPr>
          <p:spPr bwMode="auto">
            <a:xfrm>
              <a:off x="918" y="2730"/>
              <a:ext cx="13" cy="0"/>
            </a:xfrm>
            <a:prstGeom prst="line">
              <a:avLst/>
            </a:prstGeom>
            <a:noFill/>
            <a:ln w="9207">
              <a:solidFill>
                <a:srgbClr val="000000"/>
              </a:solidFill>
              <a:round/>
              <a:headEnd/>
              <a:tailEnd/>
            </a:ln>
          </p:spPr>
          <p:txBody>
            <a:bodyPr lIns="0" tIns="0" rIns="0" bIns="0"/>
            <a:lstStyle/>
            <a:p>
              <a:endParaRPr lang="en-US"/>
            </a:p>
          </p:txBody>
        </p:sp>
        <p:sp>
          <p:nvSpPr>
            <p:cNvPr id="5656" name="AutoShape 501"/>
            <p:cNvSpPr>
              <a:spLocks noChangeArrowheads="1"/>
            </p:cNvSpPr>
            <p:nvPr/>
          </p:nvSpPr>
          <p:spPr bwMode="auto">
            <a:xfrm flipV="1">
              <a:off x="933" y="2728"/>
              <a:ext cx="5" cy="2"/>
            </a:xfrm>
            <a:prstGeom prst="roundRect">
              <a:avLst>
                <a:gd name="adj" fmla="val 0"/>
              </a:avLst>
            </a:prstGeom>
            <a:solidFill>
              <a:srgbClr val="404040"/>
            </a:solidFill>
            <a:ln w="9207">
              <a:solidFill>
                <a:srgbClr val="404040"/>
              </a:solidFill>
              <a:round/>
              <a:headEnd/>
              <a:tailEnd/>
            </a:ln>
          </p:spPr>
          <p:txBody>
            <a:bodyPr lIns="0" tIns="0" rIns="0" bIns="0"/>
            <a:lstStyle/>
            <a:p>
              <a:endParaRPr lang="en-US" altLang="en-US"/>
            </a:p>
          </p:txBody>
        </p:sp>
        <p:sp>
          <p:nvSpPr>
            <p:cNvPr id="5657" name="Freeform 502"/>
            <p:cNvSpPr>
              <a:spLocks/>
            </p:cNvSpPr>
            <p:nvPr/>
          </p:nvSpPr>
          <p:spPr bwMode="auto">
            <a:xfrm>
              <a:off x="893" y="2735"/>
              <a:ext cx="54" cy="11"/>
            </a:xfrm>
            <a:custGeom>
              <a:avLst/>
              <a:gdLst>
                <a:gd name="T0" fmla="*/ 5 w 54"/>
                <a:gd name="T1" fmla="*/ 0 h 11"/>
                <a:gd name="T2" fmla="*/ 5 w 54"/>
                <a:gd name="T3" fmla="*/ 0 h 11"/>
                <a:gd name="T4" fmla="*/ 49 w 54"/>
                <a:gd name="T5" fmla="*/ 0 h 11"/>
                <a:gd name="T6" fmla="*/ 53 w 54"/>
                <a:gd name="T7" fmla="*/ 10 h 11"/>
                <a:gd name="T8" fmla="*/ 0 w 54"/>
                <a:gd name="T9" fmla="*/ 10 h 11"/>
                <a:gd name="T10" fmla="*/ 5 w 54"/>
                <a:gd name="T11" fmla="*/ 0 h 11"/>
                <a:gd name="T12" fmla="*/ 5 w 54"/>
                <a:gd name="T13" fmla="*/ 0 h 11"/>
                <a:gd name="T14" fmla="*/ 0 60000 65536"/>
                <a:gd name="T15" fmla="*/ 0 60000 65536"/>
                <a:gd name="T16" fmla="*/ 0 60000 65536"/>
                <a:gd name="T17" fmla="*/ 0 60000 65536"/>
                <a:gd name="T18" fmla="*/ 0 60000 65536"/>
                <a:gd name="T19" fmla="*/ 0 60000 65536"/>
                <a:gd name="T20" fmla="*/ 0 60000 65536"/>
                <a:gd name="T21" fmla="*/ 0 w 54"/>
                <a:gd name="T22" fmla="*/ 0 h 11"/>
                <a:gd name="T23" fmla="*/ 54 w 54"/>
                <a:gd name="T24" fmla="*/ 11 h 1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4" h="11">
                  <a:moveTo>
                    <a:pt x="5" y="0"/>
                  </a:moveTo>
                  <a:lnTo>
                    <a:pt x="5" y="0"/>
                  </a:lnTo>
                  <a:lnTo>
                    <a:pt x="49" y="0"/>
                  </a:lnTo>
                  <a:lnTo>
                    <a:pt x="53" y="10"/>
                  </a:lnTo>
                  <a:lnTo>
                    <a:pt x="0" y="10"/>
                  </a:lnTo>
                  <a:lnTo>
                    <a:pt x="5" y="0"/>
                  </a:lnTo>
                </a:path>
              </a:pathLst>
            </a:custGeom>
            <a:solidFill>
              <a:srgbClr val="C0C0C0"/>
            </a:solidFill>
            <a:ln w="9207">
              <a:solidFill>
                <a:srgbClr val="C0C0C0"/>
              </a:solidFill>
              <a:round/>
              <a:headEnd/>
              <a:tailEnd/>
            </a:ln>
          </p:spPr>
          <p:txBody>
            <a:bodyPr lIns="0" tIns="0" rIns="0" bIns="0"/>
            <a:lstStyle/>
            <a:p>
              <a:endParaRPr lang="en-US"/>
            </a:p>
          </p:txBody>
        </p:sp>
        <p:sp>
          <p:nvSpPr>
            <p:cNvPr id="5658" name="Freeform 503"/>
            <p:cNvSpPr>
              <a:spLocks/>
            </p:cNvSpPr>
            <p:nvPr/>
          </p:nvSpPr>
          <p:spPr bwMode="auto">
            <a:xfrm>
              <a:off x="893" y="2745"/>
              <a:ext cx="54" cy="3"/>
            </a:xfrm>
            <a:custGeom>
              <a:avLst/>
              <a:gdLst>
                <a:gd name="T0" fmla="*/ 0 w 54"/>
                <a:gd name="T1" fmla="*/ 0 h 3"/>
                <a:gd name="T2" fmla="*/ 53 w 54"/>
                <a:gd name="T3" fmla="*/ 0 h 3"/>
                <a:gd name="T4" fmla="*/ 52 w 54"/>
                <a:gd name="T5" fmla="*/ 2 h 3"/>
                <a:gd name="T6" fmla="*/ 1 w 54"/>
                <a:gd name="T7" fmla="*/ 2 h 3"/>
                <a:gd name="T8" fmla="*/ 0 w 54"/>
                <a:gd name="T9" fmla="*/ 0 h 3"/>
                <a:gd name="T10" fmla="*/ 0 w 54"/>
                <a:gd name="T11" fmla="*/ 0 h 3"/>
                <a:gd name="T12" fmla="*/ 0 60000 65536"/>
                <a:gd name="T13" fmla="*/ 0 60000 65536"/>
                <a:gd name="T14" fmla="*/ 0 60000 65536"/>
                <a:gd name="T15" fmla="*/ 0 60000 65536"/>
                <a:gd name="T16" fmla="*/ 0 60000 65536"/>
                <a:gd name="T17" fmla="*/ 0 60000 65536"/>
                <a:gd name="T18" fmla="*/ 0 w 54"/>
                <a:gd name="T19" fmla="*/ 0 h 3"/>
                <a:gd name="T20" fmla="*/ 54 w 54"/>
                <a:gd name="T21" fmla="*/ 3 h 3"/>
              </a:gdLst>
              <a:ahLst/>
              <a:cxnLst>
                <a:cxn ang="T12">
                  <a:pos x="T0" y="T1"/>
                </a:cxn>
                <a:cxn ang="T13">
                  <a:pos x="T2" y="T3"/>
                </a:cxn>
                <a:cxn ang="T14">
                  <a:pos x="T4" y="T5"/>
                </a:cxn>
                <a:cxn ang="T15">
                  <a:pos x="T6" y="T7"/>
                </a:cxn>
                <a:cxn ang="T16">
                  <a:pos x="T8" y="T9"/>
                </a:cxn>
                <a:cxn ang="T17">
                  <a:pos x="T10" y="T11"/>
                </a:cxn>
              </a:cxnLst>
              <a:rect l="T18" t="T19" r="T20" b="T21"/>
              <a:pathLst>
                <a:path w="54" h="3">
                  <a:moveTo>
                    <a:pt x="0" y="0"/>
                  </a:moveTo>
                  <a:lnTo>
                    <a:pt x="53" y="0"/>
                  </a:lnTo>
                  <a:lnTo>
                    <a:pt x="52" y="2"/>
                  </a:lnTo>
                  <a:lnTo>
                    <a:pt x="1" y="2"/>
                  </a:lnTo>
                  <a:lnTo>
                    <a:pt x="0" y="0"/>
                  </a:lnTo>
                </a:path>
              </a:pathLst>
            </a:custGeom>
            <a:solidFill>
              <a:srgbClr val="808080"/>
            </a:solidFill>
            <a:ln w="9525">
              <a:noFill/>
              <a:round/>
              <a:headEnd/>
              <a:tailEnd/>
            </a:ln>
          </p:spPr>
          <p:txBody>
            <a:bodyPr lIns="0" tIns="0" rIns="0" bIns="0"/>
            <a:lstStyle/>
            <a:p>
              <a:endParaRPr lang="en-US"/>
            </a:p>
          </p:txBody>
        </p:sp>
        <p:sp>
          <p:nvSpPr>
            <p:cNvPr id="5659" name="Freeform 504"/>
            <p:cNvSpPr>
              <a:spLocks/>
            </p:cNvSpPr>
            <p:nvPr/>
          </p:nvSpPr>
          <p:spPr bwMode="auto">
            <a:xfrm>
              <a:off x="900" y="2737"/>
              <a:ext cx="35" cy="1"/>
            </a:xfrm>
            <a:custGeom>
              <a:avLst/>
              <a:gdLst>
                <a:gd name="T0" fmla="*/ 0 w 35"/>
                <a:gd name="T1" fmla="*/ 0 h 1"/>
                <a:gd name="T2" fmla="*/ 0 w 35"/>
                <a:gd name="T3" fmla="*/ 0 h 1"/>
                <a:gd name="T4" fmla="*/ 34 w 35"/>
                <a:gd name="T5" fmla="*/ 0 h 1"/>
                <a:gd name="T6" fmla="*/ 33 w 35"/>
                <a:gd name="T7" fmla="*/ 0 h 1"/>
                <a:gd name="T8" fmla="*/ 0 w 35"/>
                <a:gd name="T9" fmla="*/ 0 h 1"/>
                <a:gd name="T10" fmla="*/ 0 w 35"/>
                <a:gd name="T11" fmla="*/ 0 h 1"/>
                <a:gd name="T12" fmla="*/ 0 60000 65536"/>
                <a:gd name="T13" fmla="*/ 0 60000 65536"/>
                <a:gd name="T14" fmla="*/ 0 60000 65536"/>
                <a:gd name="T15" fmla="*/ 0 60000 65536"/>
                <a:gd name="T16" fmla="*/ 0 60000 65536"/>
                <a:gd name="T17" fmla="*/ 0 60000 65536"/>
                <a:gd name="T18" fmla="*/ 0 w 35"/>
                <a:gd name="T19" fmla="*/ 0 h 1"/>
                <a:gd name="T20" fmla="*/ 35 w 35"/>
                <a:gd name="T21" fmla="*/ 1 h 1"/>
              </a:gdLst>
              <a:ahLst/>
              <a:cxnLst>
                <a:cxn ang="T12">
                  <a:pos x="T0" y="T1"/>
                </a:cxn>
                <a:cxn ang="T13">
                  <a:pos x="T2" y="T3"/>
                </a:cxn>
                <a:cxn ang="T14">
                  <a:pos x="T4" y="T5"/>
                </a:cxn>
                <a:cxn ang="T15">
                  <a:pos x="T6" y="T7"/>
                </a:cxn>
                <a:cxn ang="T16">
                  <a:pos x="T8" y="T9"/>
                </a:cxn>
                <a:cxn ang="T17">
                  <a:pos x="T10" y="T11"/>
                </a:cxn>
              </a:cxnLst>
              <a:rect l="T18" t="T19" r="T20" b="T21"/>
              <a:pathLst>
                <a:path w="35" h="1">
                  <a:moveTo>
                    <a:pt x="0" y="0"/>
                  </a:moveTo>
                  <a:lnTo>
                    <a:pt x="0" y="0"/>
                  </a:lnTo>
                  <a:lnTo>
                    <a:pt x="34" y="0"/>
                  </a:lnTo>
                  <a:lnTo>
                    <a:pt x="33" y="0"/>
                  </a:lnTo>
                  <a:lnTo>
                    <a:pt x="0" y="0"/>
                  </a:lnTo>
                </a:path>
              </a:pathLst>
            </a:custGeom>
            <a:solidFill>
              <a:srgbClr val="727272"/>
            </a:solidFill>
            <a:ln w="9207">
              <a:solidFill>
                <a:srgbClr val="727272"/>
              </a:solidFill>
              <a:round/>
              <a:headEnd/>
              <a:tailEnd/>
            </a:ln>
          </p:spPr>
          <p:txBody>
            <a:bodyPr lIns="0" tIns="0" rIns="0" bIns="0"/>
            <a:lstStyle/>
            <a:p>
              <a:endParaRPr lang="en-US"/>
            </a:p>
          </p:txBody>
        </p:sp>
        <p:sp>
          <p:nvSpPr>
            <p:cNvPr id="5660" name="Freeform 505"/>
            <p:cNvSpPr>
              <a:spLocks/>
            </p:cNvSpPr>
            <p:nvPr/>
          </p:nvSpPr>
          <p:spPr bwMode="auto">
            <a:xfrm>
              <a:off x="896" y="2737"/>
              <a:ext cx="32" cy="6"/>
            </a:xfrm>
            <a:custGeom>
              <a:avLst/>
              <a:gdLst>
                <a:gd name="T0" fmla="*/ 4 w 32"/>
                <a:gd name="T1" fmla="*/ 0 h 6"/>
                <a:gd name="T2" fmla="*/ 31 w 32"/>
                <a:gd name="T3" fmla="*/ 0 h 6"/>
                <a:gd name="T4" fmla="*/ 31 w 32"/>
                <a:gd name="T5" fmla="*/ 5 h 6"/>
                <a:gd name="T6" fmla="*/ 28 w 32"/>
                <a:gd name="T7" fmla="*/ 5 h 6"/>
                <a:gd name="T8" fmla="*/ 28 w 32"/>
                <a:gd name="T9" fmla="*/ 5 h 6"/>
                <a:gd name="T10" fmla="*/ 27 w 32"/>
                <a:gd name="T11" fmla="*/ 5 h 6"/>
                <a:gd name="T12" fmla="*/ 27 w 32"/>
                <a:gd name="T13" fmla="*/ 5 h 6"/>
                <a:gd name="T14" fmla="*/ 6 w 32"/>
                <a:gd name="T15" fmla="*/ 5 h 6"/>
                <a:gd name="T16" fmla="*/ 6 w 32"/>
                <a:gd name="T17" fmla="*/ 5 h 6"/>
                <a:gd name="T18" fmla="*/ 4 w 32"/>
                <a:gd name="T19" fmla="*/ 5 h 6"/>
                <a:gd name="T20" fmla="*/ 4 w 32"/>
                <a:gd name="T21" fmla="*/ 5 h 6"/>
                <a:gd name="T22" fmla="*/ 0 w 32"/>
                <a:gd name="T23" fmla="*/ 5 h 6"/>
                <a:gd name="T24" fmla="*/ 4 w 32"/>
                <a:gd name="T25" fmla="*/ 0 h 6"/>
                <a:gd name="T26" fmla="*/ 4 w 32"/>
                <a:gd name="T27" fmla="*/ 0 h 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2"/>
                <a:gd name="T43" fmla="*/ 0 h 6"/>
                <a:gd name="T44" fmla="*/ 32 w 32"/>
                <a:gd name="T45" fmla="*/ 6 h 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2" h="6">
                  <a:moveTo>
                    <a:pt x="4" y="0"/>
                  </a:moveTo>
                  <a:lnTo>
                    <a:pt x="31" y="0"/>
                  </a:lnTo>
                  <a:lnTo>
                    <a:pt x="31" y="5"/>
                  </a:lnTo>
                  <a:lnTo>
                    <a:pt x="28" y="5"/>
                  </a:lnTo>
                  <a:lnTo>
                    <a:pt x="27" y="5"/>
                  </a:lnTo>
                  <a:lnTo>
                    <a:pt x="6" y="5"/>
                  </a:lnTo>
                  <a:lnTo>
                    <a:pt x="4" y="5"/>
                  </a:lnTo>
                  <a:lnTo>
                    <a:pt x="0" y="5"/>
                  </a:lnTo>
                  <a:lnTo>
                    <a:pt x="4" y="0"/>
                  </a:lnTo>
                </a:path>
              </a:pathLst>
            </a:custGeom>
            <a:solidFill>
              <a:srgbClr val="727272"/>
            </a:solidFill>
            <a:ln w="9207">
              <a:solidFill>
                <a:srgbClr val="727272"/>
              </a:solidFill>
              <a:round/>
              <a:headEnd/>
              <a:tailEnd/>
            </a:ln>
          </p:spPr>
          <p:txBody>
            <a:bodyPr lIns="0" tIns="0" rIns="0" bIns="0"/>
            <a:lstStyle/>
            <a:p>
              <a:endParaRPr lang="en-US"/>
            </a:p>
          </p:txBody>
        </p:sp>
        <p:sp>
          <p:nvSpPr>
            <p:cNvPr id="5661" name="Freeform 506"/>
            <p:cNvSpPr>
              <a:spLocks/>
            </p:cNvSpPr>
            <p:nvPr/>
          </p:nvSpPr>
          <p:spPr bwMode="auto">
            <a:xfrm>
              <a:off x="928" y="2737"/>
              <a:ext cx="8" cy="3"/>
            </a:xfrm>
            <a:custGeom>
              <a:avLst/>
              <a:gdLst>
                <a:gd name="T0" fmla="*/ 0 w 8"/>
                <a:gd name="T1" fmla="*/ 0 h 3"/>
                <a:gd name="T2" fmla="*/ 0 w 8"/>
                <a:gd name="T3" fmla="*/ 0 h 3"/>
                <a:gd name="T4" fmla="*/ 0 w 8"/>
                <a:gd name="T5" fmla="*/ 2 h 3"/>
                <a:gd name="T6" fmla="*/ 7 w 8"/>
                <a:gd name="T7" fmla="*/ 2 h 3"/>
                <a:gd name="T8" fmla="*/ 6 w 8"/>
                <a:gd name="T9" fmla="*/ 0 h 3"/>
                <a:gd name="T10" fmla="*/ 0 w 8"/>
                <a:gd name="T11" fmla="*/ 0 h 3"/>
                <a:gd name="T12" fmla="*/ 0 w 8"/>
                <a:gd name="T13" fmla="*/ 0 h 3"/>
                <a:gd name="T14" fmla="*/ 0 60000 65536"/>
                <a:gd name="T15" fmla="*/ 0 60000 65536"/>
                <a:gd name="T16" fmla="*/ 0 60000 65536"/>
                <a:gd name="T17" fmla="*/ 0 60000 65536"/>
                <a:gd name="T18" fmla="*/ 0 60000 65536"/>
                <a:gd name="T19" fmla="*/ 0 60000 65536"/>
                <a:gd name="T20" fmla="*/ 0 60000 65536"/>
                <a:gd name="T21" fmla="*/ 0 w 8"/>
                <a:gd name="T22" fmla="*/ 0 h 3"/>
                <a:gd name="T23" fmla="*/ 8 w 8"/>
                <a:gd name="T24" fmla="*/ 3 h 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 h="3">
                  <a:moveTo>
                    <a:pt x="0" y="0"/>
                  </a:moveTo>
                  <a:lnTo>
                    <a:pt x="0" y="0"/>
                  </a:lnTo>
                  <a:lnTo>
                    <a:pt x="0" y="2"/>
                  </a:lnTo>
                  <a:lnTo>
                    <a:pt x="7" y="2"/>
                  </a:lnTo>
                  <a:lnTo>
                    <a:pt x="6" y="0"/>
                  </a:lnTo>
                  <a:lnTo>
                    <a:pt x="0" y="0"/>
                  </a:lnTo>
                </a:path>
              </a:pathLst>
            </a:custGeom>
            <a:solidFill>
              <a:srgbClr val="727272"/>
            </a:solidFill>
            <a:ln w="9207">
              <a:solidFill>
                <a:srgbClr val="727272"/>
              </a:solidFill>
              <a:round/>
              <a:headEnd/>
              <a:tailEnd/>
            </a:ln>
          </p:spPr>
          <p:txBody>
            <a:bodyPr lIns="0" tIns="0" rIns="0" bIns="0"/>
            <a:lstStyle/>
            <a:p>
              <a:endParaRPr lang="en-US"/>
            </a:p>
          </p:txBody>
        </p:sp>
        <p:sp>
          <p:nvSpPr>
            <p:cNvPr id="5662" name="Freeform 507"/>
            <p:cNvSpPr>
              <a:spLocks/>
            </p:cNvSpPr>
            <p:nvPr/>
          </p:nvSpPr>
          <p:spPr bwMode="auto">
            <a:xfrm>
              <a:off x="928" y="2740"/>
              <a:ext cx="9" cy="4"/>
            </a:xfrm>
            <a:custGeom>
              <a:avLst/>
              <a:gdLst>
                <a:gd name="T0" fmla="*/ 3 w 9"/>
                <a:gd name="T1" fmla="*/ 0 h 4"/>
                <a:gd name="T2" fmla="*/ 3 w 9"/>
                <a:gd name="T3" fmla="*/ 1 h 4"/>
                <a:gd name="T4" fmla="*/ 0 w 9"/>
                <a:gd name="T5" fmla="*/ 1 h 4"/>
                <a:gd name="T6" fmla="*/ 0 w 9"/>
                <a:gd name="T7" fmla="*/ 3 h 4"/>
                <a:gd name="T8" fmla="*/ 8 w 9"/>
                <a:gd name="T9" fmla="*/ 3 h 4"/>
                <a:gd name="T10" fmla="*/ 7 w 9"/>
                <a:gd name="T11" fmla="*/ 1 h 4"/>
                <a:gd name="T12" fmla="*/ 4 w 9"/>
                <a:gd name="T13" fmla="*/ 1 h 4"/>
                <a:gd name="T14" fmla="*/ 4 w 9"/>
                <a:gd name="T15" fmla="*/ 0 h 4"/>
                <a:gd name="T16" fmla="*/ 3 w 9"/>
                <a:gd name="T17" fmla="*/ 0 h 4"/>
                <a:gd name="T18" fmla="*/ 3 w 9"/>
                <a:gd name="T19" fmla="*/ 0 h 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9"/>
                <a:gd name="T31" fmla="*/ 0 h 4"/>
                <a:gd name="T32" fmla="*/ 9 w 9"/>
                <a:gd name="T33" fmla="*/ 4 h 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9" h="4">
                  <a:moveTo>
                    <a:pt x="3" y="0"/>
                  </a:moveTo>
                  <a:lnTo>
                    <a:pt x="3" y="1"/>
                  </a:lnTo>
                  <a:lnTo>
                    <a:pt x="0" y="1"/>
                  </a:lnTo>
                  <a:lnTo>
                    <a:pt x="0" y="3"/>
                  </a:lnTo>
                  <a:lnTo>
                    <a:pt x="8" y="3"/>
                  </a:lnTo>
                  <a:lnTo>
                    <a:pt x="7" y="1"/>
                  </a:lnTo>
                  <a:lnTo>
                    <a:pt x="4" y="1"/>
                  </a:lnTo>
                  <a:lnTo>
                    <a:pt x="4" y="0"/>
                  </a:lnTo>
                  <a:lnTo>
                    <a:pt x="3" y="0"/>
                  </a:lnTo>
                </a:path>
              </a:pathLst>
            </a:custGeom>
            <a:solidFill>
              <a:srgbClr val="727272"/>
            </a:solidFill>
            <a:ln w="9207">
              <a:solidFill>
                <a:srgbClr val="727272"/>
              </a:solidFill>
              <a:round/>
              <a:headEnd/>
              <a:tailEnd/>
            </a:ln>
          </p:spPr>
          <p:txBody>
            <a:bodyPr lIns="0" tIns="0" rIns="0" bIns="0"/>
            <a:lstStyle/>
            <a:p>
              <a:endParaRPr lang="en-US"/>
            </a:p>
          </p:txBody>
        </p:sp>
        <p:sp>
          <p:nvSpPr>
            <p:cNvPr id="5663" name="Freeform 508"/>
            <p:cNvSpPr>
              <a:spLocks/>
            </p:cNvSpPr>
            <p:nvPr/>
          </p:nvSpPr>
          <p:spPr bwMode="auto">
            <a:xfrm>
              <a:off x="935" y="2737"/>
              <a:ext cx="11" cy="7"/>
            </a:xfrm>
            <a:custGeom>
              <a:avLst/>
              <a:gdLst>
                <a:gd name="T0" fmla="*/ 0 w 11"/>
                <a:gd name="T1" fmla="*/ 0 h 7"/>
                <a:gd name="T2" fmla="*/ 1 w 11"/>
                <a:gd name="T3" fmla="*/ 6 h 7"/>
                <a:gd name="T4" fmla="*/ 10 w 11"/>
                <a:gd name="T5" fmla="*/ 6 h 7"/>
                <a:gd name="T6" fmla="*/ 7 w 11"/>
                <a:gd name="T7" fmla="*/ 0 h 7"/>
                <a:gd name="T8" fmla="*/ 0 w 11"/>
                <a:gd name="T9" fmla="*/ 0 h 7"/>
                <a:gd name="T10" fmla="*/ 0 w 11"/>
                <a:gd name="T11" fmla="*/ 0 h 7"/>
                <a:gd name="T12" fmla="*/ 0 60000 65536"/>
                <a:gd name="T13" fmla="*/ 0 60000 65536"/>
                <a:gd name="T14" fmla="*/ 0 60000 65536"/>
                <a:gd name="T15" fmla="*/ 0 60000 65536"/>
                <a:gd name="T16" fmla="*/ 0 60000 65536"/>
                <a:gd name="T17" fmla="*/ 0 60000 65536"/>
                <a:gd name="T18" fmla="*/ 0 w 11"/>
                <a:gd name="T19" fmla="*/ 0 h 7"/>
                <a:gd name="T20" fmla="*/ 11 w 11"/>
                <a:gd name="T21" fmla="*/ 7 h 7"/>
              </a:gdLst>
              <a:ahLst/>
              <a:cxnLst>
                <a:cxn ang="T12">
                  <a:pos x="T0" y="T1"/>
                </a:cxn>
                <a:cxn ang="T13">
                  <a:pos x="T2" y="T3"/>
                </a:cxn>
                <a:cxn ang="T14">
                  <a:pos x="T4" y="T5"/>
                </a:cxn>
                <a:cxn ang="T15">
                  <a:pos x="T6" y="T7"/>
                </a:cxn>
                <a:cxn ang="T16">
                  <a:pos x="T8" y="T9"/>
                </a:cxn>
                <a:cxn ang="T17">
                  <a:pos x="T10" y="T11"/>
                </a:cxn>
              </a:cxnLst>
              <a:rect l="T18" t="T19" r="T20" b="T21"/>
              <a:pathLst>
                <a:path w="11" h="7">
                  <a:moveTo>
                    <a:pt x="0" y="0"/>
                  </a:moveTo>
                  <a:lnTo>
                    <a:pt x="1" y="6"/>
                  </a:lnTo>
                  <a:lnTo>
                    <a:pt x="10" y="6"/>
                  </a:lnTo>
                  <a:lnTo>
                    <a:pt x="7" y="0"/>
                  </a:lnTo>
                  <a:lnTo>
                    <a:pt x="0" y="0"/>
                  </a:lnTo>
                </a:path>
              </a:pathLst>
            </a:custGeom>
            <a:solidFill>
              <a:srgbClr val="727272"/>
            </a:solidFill>
            <a:ln w="9207">
              <a:solidFill>
                <a:srgbClr val="727272"/>
              </a:solidFill>
              <a:round/>
              <a:headEnd/>
              <a:tailEnd/>
            </a:ln>
          </p:spPr>
          <p:txBody>
            <a:bodyPr lIns="0" tIns="0" rIns="0" bIns="0"/>
            <a:lstStyle/>
            <a:p>
              <a:endParaRPr lang="en-US"/>
            </a:p>
          </p:txBody>
        </p:sp>
        <p:sp>
          <p:nvSpPr>
            <p:cNvPr id="5664" name="AutoShape 509"/>
            <p:cNvSpPr>
              <a:spLocks noChangeArrowheads="1"/>
            </p:cNvSpPr>
            <p:nvPr/>
          </p:nvSpPr>
          <p:spPr bwMode="auto">
            <a:xfrm flipV="1">
              <a:off x="910" y="2721"/>
              <a:ext cx="19" cy="2"/>
            </a:xfrm>
            <a:prstGeom prst="roundRect">
              <a:avLst>
                <a:gd name="adj" fmla="val 15986"/>
              </a:avLst>
            </a:prstGeom>
            <a:solidFill>
              <a:srgbClr val="727272"/>
            </a:solidFill>
            <a:ln w="9207">
              <a:solidFill>
                <a:srgbClr val="727272"/>
              </a:solidFill>
              <a:round/>
              <a:headEnd/>
              <a:tailEnd/>
            </a:ln>
          </p:spPr>
          <p:txBody>
            <a:bodyPr lIns="0" tIns="0" rIns="0" bIns="0"/>
            <a:lstStyle/>
            <a:p>
              <a:endParaRPr lang="en-US" altLang="en-US"/>
            </a:p>
          </p:txBody>
        </p:sp>
        <p:sp>
          <p:nvSpPr>
            <p:cNvPr id="5665" name="AutoShape 510"/>
            <p:cNvSpPr>
              <a:spLocks noChangeArrowheads="1"/>
            </p:cNvSpPr>
            <p:nvPr/>
          </p:nvSpPr>
          <p:spPr bwMode="auto">
            <a:xfrm flipV="1">
              <a:off x="933" y="2718"/>
              <a:ext cx="3" cy="1"/>
            </a:xfrm>
            <a:prstGeom prst="roundRect">
              <a:avLst>
                <a:gd name="adj" fmla="val 0"/>
              </a:avLst>
            </a:prstGeom>
            <a:solidFill>
              <a:srgbClr val="404040"/>
            </a:solidFill>
            <a:ln w="9207">
              <a:solidFill>
                <a:srgbClr val="404040"/>
              </a:solidFill>
              <a:round/>
              <a:headEnd/>
              <a:tailEnd/>
            </a:ln>
          </p:spPr>
          <p:txBody>
            <a:bodyPr lIns="0" tIns="0" rIns="0" bIns="0"/>
            <a:lstStyle/>
            <a:p>
              <a:endParaRPr lang="en-US" altLang="en-US"/>
            </a:p>
          </p:txBody>
        </p:sp>
        <p:sp>
          <p:nvSpPr>
            <p:cNvPr id="5666" name="AutoShape 511"/>
            <p:cNvSpPr>
              <a:spLocks noChangeArrowheads="1"/>
            </p:cNvSpPr>
            <p:nvPr/>
          </p:nvSpPr>
          <p:spPr bwMode="auto">
            <a:xfrm flipV="1">
              <a:off x="908" y="2722"/>
              <a:ext cx="26" cy="1"/>
            </a:xfrm>
            <a:prstGeom prst="roundRect">
              <a:avLst>
                <a:gd name="adj" fmla="val 0"/>
              </a:avLst>
            </a:prstGeom>
            <a:solidFill>
              <a:srgbClr val="C0C0C0"/>
            </a:solidFill>
            <a:ln w="9525">
              <a:noFill/>
              <a:round/>
              <a:headEnd/>
              <a:tailEnd/>
            </a:ln>
          </p:spPr>
          <p:txBody>
            <a:bodyPr lIns="0" tIns="0" rIns="0" bIns="0"/>
            <a:lstStyle/>
            <a:p>
              <a:endParaRPr lang="en-US" altLang="en-US"/>
            </a:p>
          </p:txBody>
        </p:sp>
        <p:sp>
          <p:nvSpPr>
            <p:cNvPr id="5667" name="AutoShape 512"/>
            <p:cNvSpPr>
              <a:spLocks noChangeArrowheads="1"/>
            </p:cNvSpPr>
            <p:nvPr/>
          </p:nvSpPr>
          <p:spPr bwMode="auto">
            <a:xfrm flipV="1">
              <a:off x="908" y="2723"/>
              <a:ext cx="25" cy="1"/>
            </a:xfrm>
            <a:prstGeom prst="roundRect">
              <a:avLst>
                <a:gd name="adj" fmla="val 0"/>
              </a:avLst>
            </a:prstGeom>
            <a:solidFill>
              <a:srgbClr val="808080"/>
            </a:solidFill>
            <a:ln w="9207">
              <a:solidFill>
                <a:srgbClr val="808080"/>
              </a:solidFill>
              <a:round/>
              <a:headEnd/>
              <a:tailEnd/>
            </a:ln>
          </p:spPr>
          <p:txBody>
            <a:bodyPr lIns="0" tIns="0" rIns="0" bIns="0"/>
            <a:lstStyle/>
            <a:p>
              <a:endParaRPr lang="en-US" altLang="en-US"/>
            </a:p>
          </p:txBody>
        </p:sp>
        <p:sp>
          <p:nvSpPr>
            <p:cNvPr id="5668" name="Text Box 513"/>
            <p:cNvSpPr txBox="1">
              <a:spLocks noChangeArrowheads="1"/>
            </p:cNvSpPr>
            <p:nvPr/>
          </p:nvSpPr>
          <p:spPr bwMode="auto">
            <a:xfrm>
              <a:off x="1170" y="2702"/>
              <a:ext cx="66" cy="18"/>
            </a:xfrm>
            <a:prstGeom prst="rect">
              <a:avLst/>
            </a:prstGeom>
            <a:noFill/>
            <a:ln w="9525">
              <a:noFill/>
              <a:miter lim="800000"/>
              <a:headEnd/>
              <a:tailEnd/>
            </a:ln>
          </p:spPr>
          <p:txBody>
            <a:bodyPr lIns="0" tIns="0" rIns="0" bIns="0"/>
            <a:lstStyle/>
            <a:p>
              <a:pPr algn="ctr" defTabSz="371475">
                <a:buClr>
                  <a:srgbClr val="4000A2"/>
                </a:buClr>
                <a:buSzPct val="90000"/>
                <a:buFont typeface="Monotype Sorts" pitchFamily="2" charset="2"/>
                <a:buNone/>
              </a:pPr>
              <a:r>
                <a:rPr lang="en-US" altLang="en-US" sz="200" i="0">
                  <a:solidFill>
                    <a:srgbClr val="4000A2"/>
                  </a:solidFill>
                </a:rPr>
                <a:t>VSAT</a:t>
              </a:r>
              <a:endParaRPr lang="en-US" altLang="en-US" sz="2200" b="0" i="0">
                <a:solidFill>
                  <a:schemeClr val="tx1"/>
                </a:solidFill>
                <a:latin typeface="Times New Roman" pitchFamily="18" charset="0"/>
              </a:endParaRPr>
            </a:p>
          </p:txBody>
        </p:sp>
        <p:sp>
          <p:nvSpPr>
            <p:cNvPr id="5669" name="Freeform 514"/>
            <p:cNvSpPr>
              <a:spLocks/>
            </p:cNvSpPr>
            <p:nvPr/>
          </p:nvSpPr>
          <p:spPr bwMode="auto">
            <a:xfrm>
              <a:off x="1001" y="2603"/>
              <a:ext cx="70" cy="58"/>
            </a:xfrm>
            <a:custGeom>
              <a:avLst/>
              <a:gdLst>
                <a:gd name="T0" fmla="*/ 0 w 70"/>
                <a:gd name="T1" fmla="*/ 57 h 58"/>
                <a:gd name="T2" fmla="*/ 38 w 70"/>
                <a:gd name="T3" fmla="*/ 19 h 58"/>
                <a:gd name="T4" fmla="*/ 33 w 70"/>
                <a:gd name="T5" fmla="*/ 42 h 58"/>
                <a:gd name="T6" fmla="*/ 69 w 70"/>
                <a:gd name="T7" fmla="*/ 0 h 58"/>
                <a:gd name="T8" fmla="*/ 0 60000 65536"/>
                <a:gd name="T9" fmla="*/ 0 60000 65536"/>
                <a:gd name="T10" fmla="*/ 0 60000 65536"/>
                <a:gd name="T11" fmla="*/ 0 60000 65536"/>
                <a:gd name="T12" fmla="*/ 0 w 70"/>
                <a:gd name="T13" fmla="*/ 0 h 58"/>
                <a:gd name="T14" fmla="*/ 70 w 70"/>
                <a:gd name="T15" fmla="*/ 58 h 58"/>
              </a:gdLst>
              <a:ahLst/>
              <a:cxnLst>
                <a:cxn ang="T8">
                  <a:pos x="T0" y="T1"/>
                </a:cxn>
                <a:cxn ang="T9">
                  <a:pos x="T2" y="T3"/>
                </a:cxn>
                <a:cxn ang="T10">
                  <a:pos x="T4" y="T5"/>
                </a:cxn>
                <a:cxn ang="T11">
                  <a:pos x="T6" y="T7"/>
                </a:cxn>
              </a:cxnLst>
              <a:rect l="T12" t="T13" r="T14" b="T15"/>
              <a:pathLst>
                <a:path w="70" h="58">
                  <a:moveTo>
                    <a:pt x="0" y="57"/>
                  </a:moveTo>
                  <a:lnTo>
                    <a:pt x="38" y="19"/>
                  </a:lnTo>
                  <a:lnTo>
                    <a:pt x="33" y="42"/>
                  </a:lnTo>
                  <a:lnTo>
                    <a:pt x="69" y="0"/>
                  </a:lnTo>
                </a:path>
              </a:pathLst>
            </a:custGeom>
            <a:noFill/>
            <a:ln w="18970">
              <a:solidFill>
                <a:srgbClr val="BF4100"/>
              </a:solidFill>
              <a:round/>
              <a:headEnd/>
              <a:tailEnd/>
            </a:ln>
          </p:spPr>
          <p:txBody>
            <a:bodyPr lIns="0" tIns="0" rIns="0" bIns="0"/>
            <a:lstStyle/>
            <a:p>
              <a:endParaRPr lang="en-US"/>
            </a:p>
          </p:txBody>
        </p:sp>
        <p:sp>
          <p:nvSpPr>
            <p:cNvPr id="5670" name="Freeform 515"/>
            <p:cNvSpPr>
              <a:spLocks/>
            </p:cNvSpPr>
            <p:nvPr/>
          </p:nvSpPr>
          <p:spPr bwMode="auto">
            <a:xfrm>
              <a:off x="1084" y="2605"/>
              <a:ext cx="47" cy="92"/>
            </a:xfrm>
            <a:custGeom>
              <a:avLst/>
              <a:gdLst>
                <a:gd name="T0" fmla="*/ 46 w 47"/>
                <a:gd name="T1" fmla="*/ 91 h 92"/>
                <a:gd name="T2" fmla="*/ 22 w 47"/>
                <a:gd name="T3" fmla="*/ 29 h 92"/>
                <a:gd name="T4" fmla="*/ 25 w 47"/>
                <a:gd name="T5" fmla="*/ 66 h 92"/>
                <a:gd name="T6" fmla="*/ 0 w 47"/>
                <a:gd name="T7" fmla="*/ 0 h 92"/>
                <a:gd name="T8" fmla="*/ 0 60000 65536"/>
                <a:gd name="T9" fmla="*/ 0 60000 65536"/>
                <a:gd name="T10" fmla="*/ 0 60000 65536"/>
                <a:gd name="T11" fmla="*/ 0 60000 65536"/>
                <a:gd name="T12" fmla="*/ 0 w 47"/>
                <a:gd name="T13" fmla="*/ 0 h 92"/>
                <a:gd name="T14" fmla="*/ 47 w 47"/>
                <a:gd name="T15" fmla="*/ 92 h 92"/>
              </a:gdLst>
              <a:ahLst/>
              <a:cxnLst>
                <a:cxn ang="T8">
                  <a:pos x="T0" y="T1"/>
                </a:cxn>
                <a:cxn ang="T9">
                  <a:pos x="T2" y="T3"/>
                </a:cxn>
                <a:cxn ang="T10">
                  <a:pos x="T4" y="T5"/>
                </a:cxn>
                <a:cxn ang="T11">
                  <a:pos x="T6" y="T7"/>
                </a:cxn>
              </a:cxnLst>
              <a:rect l="T12" t="T13" r="T14" b="T15"/>
              <a:pathLst>
                <a:path w="47" h="92">
                  <a:moveTo>
                    <a:pt x="46" y="91"/>
                  </a:moveTo>
                  <a:lnTo>
                    <a:pt x="22" y="29"/>
                  </a:lnTo>
                  <a:lnTo>
                    <a:pt x="25" y="66"/>
                  </a:lnTo>
                  <a:lnTo>
                    <a:pt x="0" y="0"/>
                  </a:lnTo>
                </a:path>
              </a:pathLst>
            </a:custGeom>
            <a:noFill/>
            <a:ln w="18970">
              <a:solidFill>
                <a:srgbClr val="BF4100"/>
              </a:solidFill>
              <a:round/>
              <a:headEnd/>
              <a:tailEnd/>
            </a:ln>
          </p:spPr>
          <p:txBody>
            <a:bodyPr lIns="0" tIns="0" rIns="0" bIns="0"/>
            <a:lstStyle/>
            <a:p>
              <a:endParaRPr lang="en-US"/>
            </a:p>
          </p:txBody>
        </p:sp>
        <p:sp>
          <p:nvSpPr>
            <p:cNvPr id="5671" name="Freeform 516"/>
            <p:cNvSpPr>
              <a:spLocks/>
            </p:cNvSpPr>
            <p:nvPr/>
          </p:nvSpPr>
          <p:spPr bwMode="auto">
            <a:xfrm>
              <a:off x="1167" y="2650"/>
              <a:ext cx="258" cy="131"/>
            </a:xfrm>
            <a:custGeom>
              <a:avLst/>
              <a:gdLst>
                <a:gd name="T0" fmla="*/ 0 w 258"/>
                <a:gd name="T1" fmla="*/ 130 h 131"/>
                <a:gd name="T2" fmla="*/ 116 w 258"/>
                <a:gd name="T3" fmla="*/ 66 h 131"/>
                <a:gd name="T4" fmla="*/ 106 w 258"/>
                <a:gd name="T5" fmla="*/ 87 h 131"/>
                <a:gd name="T6" fmla="*/ 257 w 258"/>
                <a:gd name="T7" fmla="*/ 0 h 131"/>
                <a:gd name="T8" fmla="*/ 0 60000 65536"/>
                <a:gd name="T9" fmla="*/ 0 60000 65536"/>
                <a:gd name="T10" fmla="*/ 0 60000 65536"/>
                <a:gd name="T11" fmla="*/ 0 60000 65536"/>
                <a:gd name="T12" fmla="*/ 0 w 258"/>
                <a:gd name="T13" fmla="*/ 0 h 131"/>
                <a:gd name="T14" fmla="*/ 258 w 258"/>
                <a:gd name="T15" fmla="*/ 131 h 131"/>
              </a:gdLst>
              <a:ahLst/>
              <a:cxnLst>
                <a:cxn ang="T8">
                  <a:pos x="T0" y="T1"/>
                </a:cxn>
                <a:cxn ang="T9">
                  <a:pos x="T2" y="T3"/>
                </a:cxn>
                <a:cxn ang="T10">
                  <a:pos x="T4" y="T5"/>
                </a:cxn>
                <a:cxn ang="T11">
                  <a:pos x="T6" y="T7"/>
                </a:cxn>
              </a:cxnLst>
              <a:rect l="T12" t="T13" r="T14" b="T15"/>
              <a:pathLst>
                <a:path w="258" h="131">
                  <a:moveTo>
                    <a:pt x="0" y="130"/>
                  </a:moveTo>
                  <a:lnTo>
                    <a:pt x="116" y="66"/>
                  </a:lnTo>
                  <a:lnTo>
                    <a:pt x="106" y="87"/>
                  </a:lnTo>
                  <a:lnTo>
                    <a:pt x="257" y="0"/>
                  </a:lnTo>
                </a:path>
              </a:pathLst>
            </a:custGeom>
            <a:noFill/>
            <a:ln w="18970">
              <a:solidFill>
                <a:srgbClr val="BF4100"/>
              </a:solidFill>
              <a:round/>
              <a:headEnd/>
              <a:tailEnd/>
            </a:ln>
          </p:spPr>
          <p:txBody>
            <a:bodyPr lIns="0" tIns="0" rIns="0" bIns="0"/>
            <a:lstStyle/>
            <a:p>
              <a:endParaRPr lang="en-US"/>
            </a:p>
          </p:txBody>
        </p:sp>
      </p:grpSp>
      <p:sp>
        <p:nvSpPr>
          <p:cNvPr id="5129" name="Text Box 517"/>
          <p:cNvSpPr txBox="1">
            <a:spLocks noChangeArrowheads="1"/>
          </p:cNvSpPr>
          <p:nvPr/>
        </p:nvSpPr>
        <p:spPr bwMode="auto">
          <a:xfrm>
            <a:off x="3460750" y="3919538"/>
            <a:ext cx="1660525" cy="755650"/>
          </a:xfrm>
          <a:prstGeom prst="rect">
            <a:avLst/>
          </a:prstGeom>
          <a:noFill/>
          <a:ln w="9525">
            <a:noFill/>
            <a:miter lim="800000"/>
            <a:headEnd/>
            <a:tailEnd/>
          </a:ln>
        </p:spPr>
        <p:txBody>
          <a:bodyPr lIns="0" tIns="0" rIns="0" bIns="0"/>
          <a:lstStyle/>
          <a:p>
            <a:pPr algn="ctr" defTabSz="371475">
              <a:buClr>
                <a:srgbClr val="FF0000"/>
              </a:buClr>
              <a:buSzPct val="90000"/>
              <a:buFont typeface="Monotype Sorts" pitchFamily="2" charset="2"/>
              <a:buNone/>
            </a:pPr>
            <a:r>
              <a:rPr lang="en-US" altLang="en-US" sz="1400" i="0">
                <a:solidFill>
                  <a:srgbClr val="4000A2"/>
                </a:solidFill>
              </a:rPr>
              <a:t>Systems / Network Failure</a:t>
            </a:r>
            <a:endParaRPr lang="en-US" altLang="en-US" sz="1400" b="0" i="0">
              <a:solidFill>
                <a:schemeClr val="tx1"/>
              </a:solidFill>
              <a:latin typeface="Times New Roman" pitchFamily="18" charset="0"/>
            </a:endParaRPr>
          </a:p>
        </p:txBody>
      </p:sp>
      <p:grpSp>
        <p:nvGrpSpPr>
          <p:cNvPr id="5130" name="Group 518"/>
          <p:cNvGrpSpPr>
            <a:grpSpLocks/>
          </p:cNvGrpSpPr>
          <p:nvPr/>
        </p:nvGrpSpPr>
        <p:grpSpPr bwMode="auto">
          <a:xfrm>
            <a:off x="3433763" y="1298575"/>
            <a:ext cx="1636712" cy="739775"/>
            <a:chOff x="922" y="1661"/>
            <a:chExt cx="687" cy="370"/>
          </a:xfrm>
        </p:grpSpPr>
        <p:sp>
          <p:nvSpPr>
            <p:cNvPr id="5229" name="Freeform 519"/>
            <p:cNvSpPr>
              <a:spLocks/>
            </p:cNvSpPr>
            <p:nvPr/>
          </p:nvSpPr>
          <p:spPr bwMode="auto">
            <a:xfrm>
              <a:off x="1348" y="1740"/>
              <a:ext cx="52" cy="61"/>
            </a:xfrm>
            <a:custGeom>
              <a:avLst/>
              <a:gdLst>
                <a:gd name="T0" fmla="*/ 31 w 52"/>
                <a:gd name="T1" fmla="*/ 0 h 61"/>
                <a:gd name="T2" fmla="*/ 8 w 52"/>
                <a:gd name="T3" fmla="*/ 13 h 61"/>
                <a:gd name="T4" fmla="*/ 0 w 52"/>
                <a:gd name="T5" fmla="*/ 25 h 61"/>
                <a:gd name="T6" fmla="*/ 8 w 52"/>
                <a:gd name="T7" fmla="*/ 35 h 61"/>
                <a:gd name="T8" fmla="*/ 16 w 52"/>
                <a:gd name="T9" fmla="*/ 60 h 61"/>
                <a:gd name="T10" fmla="*/ 32 w 52"/>
                <a:gd name="T11" fmla="*/ 46 h 61"/>
                <a:gd name="T12" fmla="*/ 51 w 52"/>
                <a:gd name="T13" fmla="*/ 36 h 61"/>
                <a:gd name="T14" fmla="*/ 31 w 52"/>
                <a:gd name="T15" fmla="*/ 0 h 61"/>
                <a:gd name="T16" fmla="*/ 31 w 52"/>
                <a:gd name="T17" fmla="*/ 0 h 6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2"/>
                <a:gd name="T28" fmla="*/ 0 h 61"/>
                <a:gd name="T29" fmla="*/ 52 w 52"/>
                <a:gd name="T30" fmla="*/ 61 h 6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2" h="61">
                  <a:moveTo>
                    <a:pt x="31" y="0"/>
                  </a:moveTo>
                  <a:lnTo>
                    <a:pt x="8" y="13"/>
                  </a:lnTo>
                  <a:lnTo>
                    <a:pt x="0" y="25"/>
                  </a:lnTo>
                  <a:lnTo>
                    <a:pt x="8" y="35"/>
                  </a:lnTo>
                  <a:lnTo>
                    <a:pt x="16" y="60"/>
                  </a:lnTo>
                  <a:lnTo>
                    <a:pt x="32" y="46"/>
                  </a:lnTo>
                  <a:lnTo>
                    <a:pt x="51" y="36"/>
                  </a:lnTo>
                  <a:lnTo>
                    <a:pt x="31" y="0"/>
                  </a:lnTo>
                </a:path>
              </a:pathLst>
            </a:custGeom>
            <a:solidFill>
              <a:srgbClr val="FFFF00"/>
            </a:solidFill>
            <a:ln w="9525">
              <a:noFill/>
              <a:round/>
              <a:headEnd/>
              <a:tailEnd/>
            </a:ln>
          </p:spPr>
          <p:txBody>
            <a:bodyPr lIns="0" tIns="0" rIns="0" bIns="0"/>
            <a:lstStyle/>
            <a:p>
              <a:endParaRPr lang="en-US"/>
            </a:p>
          </p:txBody>
        </p:sp>
        <p:sp>
          <p:nvSpPr>
            <p:cNvPr id="5230" name="Freeform 520"/>
            <p:cNvSpPr>
              <a:spLocks/>
            </p:cNvSpPr>
            <p:nvPr/>
          </p:nvSpPr>
          <p:spPr bwMode="auto">
            <a:xfrm>
              <a:off x="1328" y="1829"/>
              <a:ext cx="281" cy="202"/>
            </a:xfrm>
            <a:custGeom>
              <a:avLst/>
              <a:gdLst>
                <a:gd name="T0" fmla="*/ 179 w 281"/>
                <a:gd name="T1" fmla="*/ 0 h 202"/>
                <a:gd name="T2" fmla="*/ 200 w 281"/>
                <a:gd name="T3" fmla="*/ 10 h 202"/>
                <a:gd name="T4" fmla="*/ 219 w 281"/>
                <a:gd name="T5" fmla="*/ 26 h 202"/>
                <a:gd name="T6" fmla="*/ 227 w 281"/>
                <a:gd name="T7" fmla="*/ 39 h 202"/>
                <a:gd name="T8" fmla="*/ 237 w 281"/>
                <a:gd name="T9" fmla="*/ 62 h 202"/>
                <a:gd name="T10" fmla="*/ 238 w 281"/>
                <a:gd name="T11" fmla="*/ 82 h 202"/>
                <a:gd name="T12" fmla="*/ 275 w 281"/>
                <a:gd name="T13" fmla="*/ 27 h 202"/>
                <a:gd name="T14" fmla="*/ 280 w 281"/>
                <a:gd name="T15" fmla="*/ 32 h 202"/>
                <a:gd name="T16" fmla="*/ 258 w 281"/>
                <a:gd name="T17" fmla="*/ 91 h 202"/>
                <a:gd name="T18" fmla="*/ 247 w 281"/>
                <a:gd name="T19" fmla="*/ 100 h 202"/>
                <a:gd name="T20" fmla="*/ 249 w 281"/>
                <a:gd name="T21" fmla="*/ 109 h 202"/>
                <a:gd name="T22" fmla="*/ 238 w 281"/>
                <a:gd name="T23" fmla="*/ 123 h 202"/>
                <a:gd name="T24" fmla="*/ 233 w 281"/>
                <a:gd name="T25" fmla="*/ 117 h 202"/>
                <a:gd name="T26" fmla="*/ 225 w 281"/>
                <a:gd name="T27" fmla="*/ 80 h 202"/>
                <a:gd name="T28" fmla="*/ 172 w 281"/>
                <a:gd name="T29" fmla="*/ 30 h 202"/>
                <a:gd name="T30" fmla="*/ 142 w 281"/>
                <a:gd name="T31" fmla="*/ 77 h 202"/>
                <a:gd name="T32" fmla="*/ 141 w 281"/>
                <a:gd name="T33" fmla="*/ 104 h 202"/>
                <a:gd name="T34" fmla="*/ 136 w 281"/>
                <a:gd name="T35" fmla="*/ 134 h 202"/>
                <a:gd name="T36" fmla="*/ 124 w 281"/>
                <a:gd name="T37" fmla="*/ 170 h 202"/>
                <a:gd name="T38" fmla="*/ 110 w 281"/>
                <a:gd name="T39" fmla="*/ 192 h 202"/>
                <a:gd name="T40" fmla="*/ 40 w 281"/>
                <a:gd name="T41" fmla="*/ 178 h 202"/>
                <a:gd name="T42" fmla="*/ 23 w 281"/>
                <a:gd name="T43" fmla="*/ 186 h 202"/>
                <a:gd name="T44" fmla="*/ 6 w 281"/>
                <a:gd name="T45" fmla="*/ 201 h 202"/>
                <a:gd name="T46" fmla="*/ 0 w 281"/>
                <a:gd name="T47" fmla="*/ 197 h 202"/>
                <a:gd name="T48" fmla="*/ 43 w 281"/>
                <a:gd name="T49" fmla="*/ 145 h 202"/>
                <a:gd name="T50" fmla="*/ 97 w 281"/>
                <a:gd name="T51" fmla="*/ 171 h 202"/>
                <a:gd name="T52" fmla="*/ 103 w 281"/>
                <a:gd name="T53" fmla="*/ 160 h 202"/>
                <a:gd name="T54" fmla="*/ 114 w 281"/>
                <a:gd name="T55" fmla="*/ 77 h 202"/>
                <a:gd name="T56" fmla="*/ 160 w 281"/>
                <a:gd name="T57" fmla="*/ 7 h 202"/>
                <a:gd name="T58" fmla="*/ 179 w 281"/>
                <a:gd name="T59" fmla="*/ 0 h 202"/>
                <a:gd name="T60" fmla="*/ 179 w 281"/>
                <a:gd name="T61" fmla="*/ 0 h 20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281"/>
                <a:gd name="T94" fmla="*/ 0 h 202"/>
                <a:gd name="T95" fmla="*/ 281 w 281"/>
                <a:gd name="T96" fmla="*/ 202 h 202"/>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281" h="202">
                  <a:moveTo>
                    <a:pt x="179" y="0"/>
                  </a:moveTo>
                  <a:lnTo>
                    <a:pt x="200" y="10"/>
                  </a:lnTo>
                  <a:lnTo>
                    <a:pt x="219" y="26"/>
                  </a:lnTo>
                  <a:lnTo>
                    <a:pt x="227" y="39"/>
                  </a:lnTo>
                  <a:lnTo>
                    <a:pt x="237" y="62"/>
                  </a:lnTo>
                  <a:lnTo>
                    <a:pt x="238" y="82"/>
                  </a:lnTo>
                  <a:lnTo>
                    <a:pt x="275" y="27"/>
                  </a:lnTo>
                  <a:lnTo>
                    <a:pt x="280" y="32"/>
                  </a:lnTo>
                  <a:lnTo>
                    <a:pt x="258" y="91"/>
                  </a:lnTo>
                  <a:lnTo>
                    <a:pt x="247" y="100"/>
                  </a:lnTo>
                  <a:lnTo>
                    <a:pt x="249" y="109"/>
                  </a:lnTo>
                  <a:lnTo>
                    <a:pt x="238" y="123"/>
                  </a:lnTo>
                  <a:lnTo>
                    <a:pt x="233" y="117"/>
                  </a:lnTo>
                  <a:lnTo>
                    <a:pt x="225" y="80"/>
                  </a:lnTo>
                  <a:lnTo>
                    <a:pt x="172" y="30"/>
                  </a:lnTo>
                  <a:lnTo>
                    <a:pt x="142" y="77"/>
                  </a:lnTo>
                  <a:lnTo>
                    <a:pt x="141" y="104"/>
                  </a:lnTo>
                  <a:lnTo>
                    <a:pt x="136" y="134"/>
                  </a:lnTo>
                  <a:lnTo>
                    <a:pt x="124" y="170"/>
                  </a:lnTo>
                  <a:lnTo>
                    <a:pt x="110" y="192"/>
                  </a:lnTo>
                  <a:lnTo>
                    <a:pt x="40" y="178"/>
                  </a:lnTo>
                  <a:lnTo>
                    <a:pt x="23" y="186"/>
                  </a:lnTo>
                  <a:lnTo>
                    <a:pt x="6" y="201"/>
                  </a:lnTo>
                  <a:lnTo>
                    <a:pt x="0" y="197"/>
                  </a:lnTo>
                  <a:lnTo>
                    <a:pt x="43" y="145"/>
                  </a:lnTo>
                  <a:lnTo>
                    <a:pt x="97" y="171"/>
                  </a:lnTo>
                  <a:lnTo>
                    <a:pt x="103" y="160"/>
                  </a:lnTo>
                  <a:lnTo>
                    <a:pt x="114" y="77"/>
                  </a:lnTo>
                  <a:lnTo>
                    <a:pt x="160" y="7"/>
                  </a:lnTo>
                  <a:lnTo>
                    <a:pt x="179" y="0"/>
                  </a:lnTo>
                </a:path>
              </a:pathLst>
            </a:custGeom>
            <a:solidFill>
              <a:srgbClr val="810000"/>
            </a:solidFill>
            <a:ln w="9525">
              <a:noFill/>
              <a:round/>
              <a:headEnd/>
              <a:tailEnd/>
            </a:ln>
          </p:spPr>
          <p:txBody>
            <a:bodyPr lIns="0" tIns="0" rIns="0" bIns="0"/>
            <a:lstStyle/>
            <a:p>
              <a:endParaRPr lang="en-US"/>
            </a:p>
          </p:txBody>
        </p:sp>
        <p:sp>
          <p:nvSpPr>
            <p:cNvPr id="5231" name="Freeform 521"/>
            <p:cNvSpPr>
              <a:spLocks/>
            </p:cNvSpPr>
            <p:nvPr/>
          </p:nvSpPr>
          <p:spPr bwMode="auto">
            <a:xfrm>
              <a:off x="1374" y="1683"/>
              <a:ext cx="65" cy="105"/>
            </a:xfrm>
            <a:custGeom>
              <a:avLst/>
              <a:gdLst>
                <a:gd name="T0" fmla="*/ 57 w 65"/>
                <a:gd name="T1" fmla="*/ 0 h 105"/>
                <a:gd name="T2" fmla="*/ 64 w 65"/>
                <a:gd name="T3" fmla="*/ 11 h 105"/>
                <a:gd name="T4" fmla="*/ 58 w 65"/>
                <a:gd name="T5" fmla="*/ 36 h 105"/>
                <a:gd name="T6" fmla="*/ 54 w 65"/>
                <a:gd name="T7" fmla="*/ 101 h 105"/>
                <a:gd name="T8" fmla="*/ 9 w 65"/>
                <a:gd name="T9" fmla="*/ 104 h 105"/>
                <a:gd name="T10" fmla="*/ 18 w 65"/>
                <a:gd name="T11" fmla="*/ 96 h 105"/>
                <a:gd name="T12" fmla="*/ 5 w 65"/>
                <a:gd name="T13" fmla="*/ 96 h 105"/>
                <a:gd name="T14" fmla="*/ 0 w 65"/>
                <a:gd name="T15" fmla="*/ 87 h 105"/>
                <a:gd name="T16" fmla="*/ 31 w 65"/>
                <a:gd name="T17" fmla="*/ 8 h 105"/>
                <a:gd name="T18" fmla="*/ 57 w 65"/>
                <a:gd name="T19" fmla="*/ 0 h 105"/>
                <a:gd name="T20" fmla="*/ 57 w 65"/>
                <a:gd name="T21" fmla="*/ 0 h 10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65"/>
                <a:gd name="T34" fmla="*/ 0 h 105"/>
                <a:gd name="T35" fmla="*/ 65 w 65"/>
                <a:gd name="T36" fmla="*/ 105 h 10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65" h="105">
                  <a:moveTo>
                    <a:pt x="57" y="0"/>
                  </a:moveTo>
                  <a:lnTo>
                    <a:pt x="64" y="11"/>
                  </a:lnTo>
                  <a:lnTo>
                    <a:pt x="58" y="36"/>
                  </a:lnTo>
                  <a:lnTo>
                    <a:pt x="54" y="101"/>
                  </a:lnTo>
                  <a:lnTo>
                    <a:pt x="9" y="104"/>
                  </a:lnTo>
                  <a:lnTo>
                    <a:pt x="18" y="96"/>
                  </a:lnTo>
                  <a:lnTo>
                    <a:pt x="5" y="96"/>
                  </a:lnTo>
                  <a:lnTo>
                    <a:pt x="0" y="87"/>
                  </a:lnTo>
                  <a:lnTo>
                    <a:pt x="31" y="8"/>
                  </a:lnTo>
                  <a:lnTo>
                    <a:pt x="57" y="0"/>
                  </a:lnTo>
                </a:path>
              </a:pathLst>
            </a:custGeom>
            <a:solidFill>
              <a:srgbClr val="810000"/>
            </a:solidFill>
            <a:ln w="9525">
              <a:noFill/>
              <a:round/>
              <a:headEnd/>
              <a:tailEnd/>
            </a:ln>
          </p:spPr>
          <p:txBody>
            <a:bodyPr lIns="0" tIns="0" rIns="0" bIns="0"/>
            <a:lstStyle/>
            <a:p>
              <a:endParaRPr lang="en-US"/>
            </a:p>
          </p:txBody>
        </p:sp>
        <p:sp>
          <p:nvSpPr>
            <p:cNvPr id="5232" name="Freeform 522"/>
            <p:cNvSpPr>
              <a:spLocks/>
            </p:cNvSpPr>
            <p:nvPr/>
          </p:nvSpPr>
          <p:spPr bwMode="auto">
            <a:xfrm>
              <a:off x="1518" y="1691"/>
              <a:ext cx="76" cy="116"/>
            </a:xfrm>
            <a:custGeom>
              <a:avLst/>
              <a:gdLst>
                <a:gd name="T0" fmla="*/ 38 w 76"/>
                <a:gd name="T1" fmla="*/ 0 h 116"/>
                <a:gd name="T2" fmla="*/ 46 w 76"/>
                <a:gd name="T3" fmla="*/ 17 h 116"/>
                <a:gd name="T4" fmla="*/ 56 w 76"/>
                <a:gd name="T5" fmla="*/ 42 h 116"/>
                <a:gd name="T6" fmla="*/ 72 w 76"/>
                <a:gd name="T7" fmla="*/ 59 h 116"/>
                <a:gd name="T8" fmla="*/ 75 w 76"/>
                <a:gd name="T9" fmla="*/ 67 h 116"/>
                <a:gd name="T10" fmla="*/ 73 w 76"/>
                <a:gd name="T11" fmla="*/ 72 h 116"/>
                <a:gd name="T12" fmla="*/ 50 w 76"/>
                <a:gd name="T13" fmla="*/ 62 h 116"/>
                <a:gd name="T14" fmla="*/ 48 w 76"/>
                <a:gd name="T15" fmla="*/ 70 h 116"/>
                <a:gd name="T16" fmla="*/ 35 w 76"/>
                <a:gd name="T17" fmla="*/ 87 h 116"/>
                <a:gd name="T18" fmla="*/ 35 w 76"/>
                <a:gd name="T19" fmla="*/ 102 h 116"/>
                <a:gd name="T20" fmla="*/ 30 w 76"/>
                <a:gd name="T21" fmla="*/ 114 h 116"/>
                <a:gd name="T22" fmla="*/ 25 w 76"/>
                <a:gd name="T23" fmla="*/ 115 h 116"/>
                <a:gd name="T24" fmla="*/ 18 w 76"/>
                <a:gd name="T25" fmla="*/ 114 h 116"/>
                <a:gd name="T26" fmla="*/ 14 w 76"/>
                <a:gd name="T27" fmla="*/ 109 h 116"/>
                <a:gd name="T28" fmla="*/ 11 w 76"/>
                <a:gd name="T29" fmla="*/ 95 h 116"/>
                <a:gd name="T30" fmla="*/ 14 w 76"/>
                <a:gd name="T31" fmla="*/ 70 h 116"/>
                <a:gd name="T32" fmla="*/ 11 w 76"/>
                <a:gd name="T33" fmla="*/ 43 h 116"/>
                <a:gd name="T34" fmla="*/ 1 w 76"/>
                <a:gd name="T35" fmla="*/ 29 h 116"/>
                <a:gd name="T36" fmla="*/ 0 w 76"/>
                <a:gd name="T37" fmla="*/ 21 h 116"/>
                <a:gd name="T38" fmla="*/ 13 w 76"/>
                <a:gd name="T39" fmla="*/ 12 h 116"/>
                <a:gd name="T40" fmla="*/ 38 w 76"/>
                <a:gd name="T41" fmla="*/ 0 h 116"/>
                <a:gd name="T42" fmla="*/ 38 w 76"/>
                <a:gd name="T43" fmla="*/ 0 h 11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76"/>
                <a:gd name="T67" fmla="*/ 0 h 116"/>
                <a:gd name="T68" fmla="*/ 76 w 76"/>
                <a:gd name="T69" fmla="*/ 116 h 11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76" h="116">
                  <a:moveTo>
                    <a:pt x="38" y="0"/>
                  </a:moveTo>
                  <a:lnTo>
                    <a:pt x="46" y="17"/>
                  </a:lnTo>
                  <a:lnTo>
                    <a:pt x="56" y="42"/>
                  </a:lnTo>
                  <a:lnTo>
                    <a:pt x="72" y="59"/>
                  </a:lnTo>
                  <a:lnTo>
                    <a:pt x="75" y="67"/>
                  </a:lnTo>
                  <a:lnTo>
                    <a:pt x="73" y="72"/>
                  </a:lnTo>
                  <a:lnTo>
                    <a:pt x="50" y="62"/>
                  </a:lnTo>
                  <a:lnTo>
                    <a:pt x="48" y="70"/>
                  </a:lnTo>
                  <a:lnTo>
                    <a:pt x="35" y="87"/>
                  </a:lnTo>
                  <a:lnTo>
                    <a:pt x="35" y="102"/>
                  </a:lnTo>
                  <a:lnTo>
                    <a:pt x="30" y="114"/>
                  </a:lnTo>
                  <a:lnTo>
                    <a:pt x="25" y="115"/>
                  </a:lnTo>
                  <a:lnTo>
                    <a:pt x="18" y="114"/>
                  </a:lnTo>
                  <a:lnTo>
                    <a:pt x="14" y="109"/>
                  </a:lnTo>
                  <a:lnTo>
                    <a:pt x="11" y="95"/>
                  </a:lnTo>
                  <a:lnTo>
                    <a:pt x="14" y="70"/>
                  </a:lnTo>
                  <a:lnTo>
                    <a:pt x="11" y="43"/>
                  </a:lnTo>
                  <a:lnTo>
                    <a:pt x="1" y="29"/>
                  </a:lnTo>
                  <a:lnTo>
                    <a:pt x="0" y="21"/>
                  </a:lnTo>
                  <a:lnTo>
                    <a:pt x="13" y="12"/>
                  </a:lnTo>
                  <a:lnTo>
                    <a:pt x="38" y="0"/>
                  </a:lnTo>
                </a:path>
              </a:pathLst>
            </a:custGeom>
            <a:solidFill>
              <a:srgbClr val="FFE1B0"/>
            </a:solidFill>
            <a:ln w="9525">
              <a:noFill/>
              <a:round/>
              <a:headEnd/>
              <a:tailEnd/>
            </a:ln>
          </p:spPr>
          <p:txBody>
            <a:bodyPr lIns="0" tIns="0" rIns="0" bIns="0"/>
            <a:lstStyle/>
            <a:p>
              <a:endParaRPr lang="en-US"/>
            </a:p>
          </p:txBody>
        </p:sp>
        <p:sp>
          <p:nvSpPr>
            <p:cNvPr id="5233" name="Freeform 523"/>
            <p:cNvSpPr>
              <a:spLocks/>
            </p:cNvSpPr>
            <p:nvPr/>
          </p:nvSpPr>
          <p:spPr bwMode="auto">
            <a:xfrm>
              <a:off x="1418" y="1787"/>
              <a:ext cx="113" cy="78"/>
            </a:xfrm>
            <a:custGeom>
              <a:avLst/>
              <a:gdLst>
                <a:gd name="T0" fmla="*/ 93 w 113"/>
                <a:gd name="T1" fmla="*/ 0 h 78"/>
                <a:gd name="T2" fmla="*/ 14 w 113"/>
                <a:gd name="T3" fmla="*/ 27 h 78"/>
                <a:gd name="T4" fmla="*/ 0 w 113"/>
                <a:gd name="T5" fmla="*/ 64 h 78"/>
                <a:gd name="T6" fmla="*/ 35 w 113"/>
                <a:gd name="T7" fmla="*/ 77 h 78"/>
                <a:gd name="T8" fmla="*/ 84 w 113"/>
                <a:gd name="T9" fmla="*/ 42 h 78"/>
                <a:gd name="T10" fmla="*/ 100 w 113"/>
                <a:gd name="T11" fmla="*/ 45 h 78"/>
                <a:gd name="T12" fmla="*/ 112 w 113"/>
                <a:gd name="T13" fmla="*/ 25 h 78"/>
                <a:gd name="T14" fmla="*/ 93 w 113"/>
                <a:gd name="T15" fmla="*/ 0 h 78"/>
                <a:gd name="T16" fmla="*/ 93 w 113"/>
                <a:gd name="T17" fmla="*/ 0 h 7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3"/>
                <a:gd name="T28" fmla="*/ 0 h 78"/>
                <a:gd name="T29" fmla="*/ 113 w 113"/>
                <a:gd name="T30" fmla="*/ 78 h 7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3" h="78">
                  <a:moveTo>
                    <a:pt x="93" y="0"/>
                  </a:moveTo>
                  <a:lnTo>
                    <a:pt x="14" y="27"/>
                  </a:lnTo>
                  <a:lnTo>
                    <a:pt x="0" y="64"/>
                  </a:lnTo>
                  <a:lnTo>
                    <a:pt x="35" y="77"/>
                  </a:lnTo>
                  <a:lnTo>
                    <a:pt x="84" y="42"/>
                  </a:lnTo>
                  <a:lnTo>
                    <a:pt x="100" y="45"/>
                  </a:lnTo>
                  <a:lnTo>
                    <a:pt x="112" y="25"/>
                  </a:lnTo>
                  <a:lnTo>
                    <a:pt x="93" y="0"/>
                  </a:lnTo>
                </a:path>
              </a:pathLst>
            </a:custGeom>
            <a:solidFill>
              <a:srgbClr val="FFFFFF"/>
            </a:solidFill>
            <a:ln w="9525">
              <a:noFill/>
              <a:round/>
              <a:headEnd/>
              <a:tailEnd/>
            </a:ln>
          </p:spPr>
          <p:txBody>
            <a:bodyPr lIns="0" tIns="0" rIns="0" bIns="0"/>
            <a:lstStyle/>
            <a:p>
              <a:endParaRPr lang="en-US"/>
            </a:p>
          </p:txBody>
        </p:sp>
        <p:sp>
          <p:nvSpPr>
            <p:cNvPr id="5234" name="Freeform 524"/>
            <p:cNvSpPr>
              <a:spLocks/>
            </p:cNvSpPr>
            <p:nvPr/>
          </p:nvSpPr>
          <p:spPr bwMode="auto">
            <a:xfrm>
              <a:off x="1542" y="1747"/>
              <a:ext cx="22" cy="31"/>
            </a:xfrm>
            <a:custGeom>
              <a:avLst/>
              <a:gdLst>
                <a:gd name="T0" fmla="*/ 20 w 22"/>
                <a:gd name="T1" fmla="*/ 11 h 31"/>
                <a:gd name="T2" fmla="*/ 11 w 22"/>
                <a:gd name="T3" fmla="*/ 9 h 31"/>
                <a:gd name="T4" fmla="*/ 8 w 22"/>
                <a:gd name="T5" fmla="*/ 0 h 31"/>
                <a:gd name="T6" fmla="*/ 5 w 22"/>
                <a:gd name="T7" fmla="*/ 1 h 31"/>
                <a:gd name="T8" fmla="*/ 0 w 22"/>
                <a:gd name="T9" fmla="*/ 14 h 31"/>
                <a:gd name="T10" fmla="*/ 6 w 22"/>
                <a:gd name="T11" fmla="*/ 27 h 31"/>
                <a:gd name="T12" fmla="*/ 11 w 22"/>
                <a:gd name="T13" fmla="*/ 30 h 31"/>
                <a:gd name="T14" fmla="*/ 21 w 22"/>
                <a:gd name="T15" fmla="*/ 18 h 31"/>
                <a:gd name="T16" fmla="*/ 20 w 22"/>
                <a:gd name="T17" fmla="*/ 11 h 31"/>
                <a:gd name="T18" fmla="*/ 20 w 22"/>
                <a:gd name="T19" fmla="*/ 11 h 3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
                <a:gd name="T31" fmla="*/ 0 h 31"/>
                <a:gd name="T32" fmla="*/ 22 w 22"/>
                <a:gd name="T33" fmla="*/ 31 h 3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 h="31">
                  <a:moveTo>
                    <a:pt x="20" y="11"/>
                  </a:moveTo>
                  <a:lnTo>
                    <a:pt x="11" y="9"/>
                  </a:lnTo>
                  <a:lnTo>
                    <a:pt x="8" y="0"/>
                  </a:lnTo>
                  <a:lnTo>
                    <a:pt x="5" y="1"/>
                  </a:lnTo>
                  <a:lnTo>
                    <a:pt x="0" y="14"/>
                  </a:lnTo>
                  <a:lnTo>
                    <a:pt x="6" y="27"/>
                  </a:lnTo>
                  <a:lnTo>
                    <a:pt x="11" y="30"/>
                  </a:lnTo>
                  <a:lnTo>
                    <a:pt x="21" y="18"/>
                  </a:lnTo>
                  <a:lnTo>
                    <a:pt x="20" y="11"/>
                  </a:lnTo>
                </a:path>
              </a:pathLst>
            </a:custGeom>
            <a:solidFill>
              <a:srgbClr val="FFFFFF"/>
            </a:solidFill>
            <a:ln w="9525">
              <a:noFill/>
              <a:round/>
              <a:headEnd/>
              <a:tailEnd/>
            </a:ln>
          </p:spPr>
          <p:txBody>
            <a:bodyPr lIns="0" tIns="0" rIns="0" bIns="0"/>
            <a:lstStyle/>
            <a:p>
              <a:endParaRPr lang="en-US"/>
            </a:p>
          </p:txBody>
        </p:sp>
        <p:sp>
          <p:nvSpPr>
            <p:cNvPr id="5235" name="Freeform 525"/>
            <p:cNvSpPr>
              <a:spLocks/>
            </p:cNvSpPr>
            <p:nvPr/>
          </p:nvSpPr>
          <p:spPr bwMode="auto">
            <a:xfrm>
              <a:off x="1532" y="1703"/>
              <a:ext cx="47" cy="33"/>
            </a:xfrm>
            <a:custGeom>
              <a:avLst/>
              <a:gdLst>
                <a:gd name="T0" fmla="*/ 46 w 47"/>
                <a:gd name="T1" fmla="*/ 7 h 33"/>
                <a:gd name="T2" fmla="*/ 42 w 47"/>
                <a:gd name="T3" fmla="*/ 5 h 33"/>
                <a:gd name="T4" fmla="*/ 38 w 47"/>
                <a:gd name="T5" fmla="*/ 11 h 33"/>
                <a:gd name="T6" fmla="*/ 36 w 47"/>
                <a:gd name="T7" fmla="*/ 1 h 33"/>
                <a:gd name="T8" fmla="*/ 28 w 47"/>
                <a:gd name="T9" fmla="*/ 0 h 33"/>
                <a:gd name="T10" fmla="*/ 21 w 47"/>
                <a:gd name="T11" fmla="*/ 1 h 33"/>
                <a:gd name="T12" fmla="*/ 16 w 47"/>
                <a:gd name="T13" fmla="*/ 8 h 33"/>
                <a:gd name="T14" fmla="*/ 0 w 47"/>
                <a:gd name="T15" fmla="*/ 9 h 33"/>
                <a:gd name="T16" fmla="*/ 4 w 47"/>
                <a:gd name="T17" fmla="*/ 13 h 33"/>
                <a:gd name="T18" fmla="*/ 13 w 47"/>
                <a:gd name="T19" fmla="*/ 17 h 33"/>
                <a:gd name="T20" fmla="*/ 16 w 47"/>
                <a:gd name="T21" fmla="*/ 28 h 33"/>
                <a:gd name="T22" fmla="*/ 21 w 47"/>
                <a:gd name="T23" fmla="*/ 32 h 33"/>
                <a:gd name="T24" fmla="*/ 31 w 47"/>
                <a:gd name="T25" fmla="*/ 32 h 33"/>
                <a:gd name="T26" fmla="*/ 38 w 47"/>
                <a:gd name="T27" fmla="*/ 26 h 33"/>
                <a:gd name="T28" fmla="*/ 45 w 47"/>
                <a:gd name="T29" fmla="*/ 31 h 33"/>
                <a:gd name="T30" fmla="*/ 46 w 47"/>
                <a:gd name="T31" fmla="*/ 7 h 33"/>
                <a:gd name="T32" fmla="*/ 46 w 47"/>
                <a:gd name="T33" fmla="*/ 7 h 3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7"/>
                <a:gd name="T52" fmla="*/ 0 h 33"/>
                <a:gd name="T53" fmla="*/ 47 w 47"/>
                <a:gd name="T54" fmla="*/ 33 h 33"/>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7" h="33">
                  <a:moveTo>
                    <a:pt x="46" y="7"/>
                  </a:moveTo>
                  <a:lnTo>
                    <a:pt x="42" y="5"/>
                  </a:lnTo>
                  <a:lnTo>
                    <a:pt x="38" y="11"/>
                  </a:lnTo>
                  <a:lnTo>
                    <a:pt x="36" y="1"/>
                  </a:lnTo>
                  <a:lnTo>
                    <a:pt x="28" y="0"/>
                  </a:lnTo>
                  <a:lnTo>
                    <a:pt x="21" y="1"/>
                  </a:lnTo>
                  <a:lnTo>
                    <a:pt x="16" y="8"/>
                  </a:lnTo>
                  <a:lnTo>
                    <a:pt x="0" y="9"/>
                  </a:lnTo>
                  <a:lnTo>
                    <a:pt x="4" y="13"/>
                  </a:lnTo>
                  <a:lnTo>
                    <a:pt x="13" y="17"/>
                  </a:lnTo>
                  <a:lnTo>
                    <a:pt x="16" y="28"/>
                  </a:lnTo>
                  <a:lnTo>
                    <a:pt x="21" y="32"/>
                  </a:lnTo>
                  <a:lnTo>
                    <a:pt x="31" y="32"/>
                  </a:lnTo>
                  <a:lnTo>
                    <a:pt x="38" y="26"/>
                  </a:lnTo>
                  <a:lnTo>
                    <a:pt x="45" y="31"/>
                  </a:lnTo>
                  <a:lnTo>
                    <a:pt x="46" y="7"/>
                  </a:lnTo>
                </a:path>
              </a:pathLst>
            </a:custGeom>
            <a:solidFill>
              <a:srgbClr val="FFFF00"/>
            </a:solidFill>
            <a:ln w="9525">
              <a:noFill/>
              <a:round/>
              <a:headEnd/>
              <a:tailEnd/>
            </a:ln>
          </p:spPr>
          <p:txBody>
            <a:bodyPr lIns="0" tIns="0" rIns="0" bIns="0"/>
            <a:lstStyle/>
            <a:p>
              <a:endParaRPr lang="en-US"/>
            </a:p>
          </p:txBody>
        </p:sp>
        <p:sp>
          <p:nvSpPr>
            <p:cNvPr id="5236" name="Freeform 526"/>
            <p:cNvSpPr>
              <a:spLocks/>
            </p:cNvSpPr>
            <p:nvPr/>
          </p:nvSpPr>
          <p:spPr bwMode="auto">
            <a:xfrm>
              <a:off x="1522" y="1666"/>
              <a:ext cx="32" cy="38"/>
            </a:xfrm>
            <a:custGeom>
              <a:avLst/>
              <a:gdLst>
                <a:gd name="T0" fmla="*/ 31 w 32"/>
                <a:gd name="T1" fmla="*/ 24 h 38"/>
                <a:gd name="T2" fmla="*/ 31 w 32"/>
                <a:gd name="T3" fmla="*/ 14 h 38"/>
                <a:gd name="T4" fmla="*/ 14 w 32"/>
                <a:gd name="T5" fmla="*/ 0 h 38"/>
                <a:gd name="T6" fmla="*/ 0 w 32"/>
                <a:gd name="T7" fmla="*/ 8 h 38"/>
                <a:gd name="T8" fmla="*/ 0 w 32"/>
                <a:gd name="T9" fmla="*/ 29 h 38"/>
                <a:gd name="T10" fmla="*/ 21 w 32"/>
                <a:gd name="T11" fmla="*/ 37 h 38"/>
                <a:gd name="T12" fmla="*/ 31 w 32"/>
                <a:gd name="T13" fmla="*/ 29 h 38"/>
                <a:gd name="T14" fmla="*/ 31 w 32"/>
                <a:gd name="T15" fmla="*/ 24 h 38"/>
                <a:gd name="T16" fmla="*/ 31 w 32"/>
                <a:gd name="T17" fmla="*/ 24 h 3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2"/>
                <a:gd name="T28" fmla="*/ 0 h 38"/>
                <a:gd name="T29" fmla="*/ 32 w 32"/>
                <a:gd name="T30" fmla="*/ 38 h 3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2" h="38">
                  <a:moveTo>
                    <a:pt x="31" y="24"/>
                  </a:moveTo>
                  <a:lnTo>
                    <a:pt x="31" y="14"/>
                  </a:lnTo>
                  <a:lnTo>
                    <a:pt x="14" y="0"/>
                  </a:lnTo>
                  <a:lnTo>
                    <a:pt x="0" y="8"/>
                  </a:lnTo>
                  <a:lnTo>
                    <a:pt x="0" y="29"/>
                  </a:lnTo>
                  <a:lnTo>
                    <a:pt x="21" y="37"/>
                  </a:lnTo>
                  <a:lnTo>
                    <a:pt x="31" y="29"/>
                  </a:lnTo>
                  <a:lnTo>
                    <a:pt x="31" y="24"/>
                  </a:lnTo>
                </a:path>
              </a:pathLst>
            </a:custGeom>
            <a:solidFill>
              <a:srgbClr val="810000"/>
            </a:solidFill>
            <a:ln w="9525">
              <a:noFill/>
              <a:round/>
              <a:headEnd/>
              <a:tailEnd/>
            </a:ln>
          </p:spPr>
          <p:txBody>
            <a:bodyPr lIns="0" tIns="0" rIns="0" bIns="0"/>
            <a:lstStyle/>
            <a:p>
              <a:endParaRPr lang="en-US"/>
            </a:p>
          </p:txBody>
        </p:sp>
        <p:sp>
          <p:nvSpPr>
            <p:cNvPr id="5237" name="Freeform 527"/>
            <p:cNvSpPr>
              <a:spLocks/>
            </p:cNvSpPr>
            <p:nvPr/>
          </p:nvSpPr>
          <p:spPr bwMode="auto">
            <a:xfrm>
              <a:off x="1454" y="1695"/>
              <a:ext cx="76" cy="118"/>
            </a:xfrm>
            <a:custGeom>
              <a:avLst/>
              <a:gdLst>
                <a:gd name="T0" fmla="*/ 24 w 76"/>
                <a:gd name="T1" fmla="*/ 10 h 118"/>
                <a:gd name="T2" fmla="*/ 45 w 76"/>
                <a:gd name="T3" fmla="*/ 17 h 118"/>
                <a:gd name="T4" fmla="*/ 58 w 76"/>
                <a:gd name="T5" fmla="*/ 25 h 118"/>
                <a:gd name="T6" fmla="*/ 64 w 76"/>
                <a:gd name="T7" fmla="*/ 40 h 118"/>
                <a:gd name="T8" fmla="*/ 65 w 76"/>
                <a:gd name="T9" fmla="*/ 52 h 118"/>
                <a:gd name="T10" fmla="*/ 62 w 76"/>
                <a:gd name="T11" fmla="*/ 104 h 118"/>
                <a:gd name="T12" fmla="*/ 75 w 76"/>
                <a:gd name="T13" fmla="*/ 100 h 118"/>
                <a:gd name="T14" fmla="*/ 75 w 76"/>
                <a:gd name="T15" fmla="*/ 113 h 118"/>
                <a:gd name="T16" fmla="*/ 60 w 76"/>
                <a:gd name="T17" fmla="*/ 117 h 118"/>
                <a:gd name="T18" fmla="*/ 56 w 76"/>
                <a:gd name="T19" fmla="*/ 113 h 118"/>
                <a:gd name="T20" fmla="*/ 53 w 76"/>
                <a:gd name="T21" fmla="*/ 91 h 118"/>
                <a:gd name="T22" fmla="*/ 10 w 76"/>
                <a:gd name="T23" fmla="*/ 20 h 118"/>
                <a:gd name="T24" fmla="*/ 2 w 76"/>
                <a:gd name="T25" fmla="*/ 11 h 118"/>
                <a:gd name="T26" fmla="*/ 0 w 76"/>
                <a:gd name="T27" fmla="*/ 0 h 118"/>
                <a:gd name="T28" fmla="*/ 24 w 76"/>
                <a:gd name="T29" fmla="*/ 10 h 118"/>
                <a:gd name="T30" fmla="*/ 24 w 76"/>
                <a:gd name="T31" fmla="*/ 10 h 11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76"/>
                <a:gd name="T49" fmla="*/ 0 h 118"/>
                <a:gd name="T50" fmla="*/ 76 w 76"/>
                <a:gd name="T51" fmla="*/ 118 h 11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76" h="118">
                  <a:moveTo>
                    <a:pt x="24" y="10"/>
                  </a:moveTo>
                  <a:lnTo>
                    <a:pt x="45" y="17"/>
                  </a:lnTo>
                  <a:lnTo>
                    <a:pt x="58" y="25"/>
                  </a:lnTo>
                  <a:lnTo>
                    <a:pt x="64" y="40"/>
                  </a:lnTo>
                  <a:lnTo>
                    <a:pt x="65" y="52"/>
                  </a:lnTo>
                  <a:lnTo>
                    <a:pt x="62" y="104"/>
                  </a:lnTo>
                  <a:lnTo>
                    <a:pt x="75" y="100"/>
                  </a:lnTo>
                  <a:lnTo>
                    <a:pt x="75" y="113"/>
                  </a:lnTo>
                  <a:lnTo>
                    <a:pt x="60" y="117"/>
                  </a:lnTo>
                  <a:lnTo>
                    <a:pt x="56" y="113"/>
                  </a:lnTo>
                  <a:lnTo>
                    <a:pt x="53" y="91"/>
                  </a:lnTo>
                  <a:lnTo>
                    <a:pt x="10" y="20"/>
                  </a:lnTo>
                  <a:lnTo>
                    <a:pt x="2" y="11"/>
                  </a:lnTo>
                  <a:lnTo>
                    <a:pt x="0" y="0"/>
                  </a:lnTo>
                  <a:lnTo>
                    <a:pt x="24" y="10"/>
                  </a:lnTo>
                </a:path>
              </a:pathLst>
            </a:custGeom>
            <a:solidFill>
              <a:srgbClr val="FF0000"/>
            </a:solidFill>
            <a:ln w="9525">
              <a:noFill/>
              <a:round/>
              <a:headEnd/>
              <a:tailEnd/>
            </a:ln>
          </p:spPr>
          <p:txBody>
            <a:bodyPr lIns="0" tIns="0" rIns="0" bIns="0"/>
            <a:lstStyle/>
            <a:p>
              <a:endParaRPr lang="en-US"/>
            </a:p>
          </p:txBody>
        </p:sp>
        <p:sp>
          <p:nvSpPr>
            <p:cNvPr id="5238" name="Freeform 528"/>
            <p:cNvSpPr>
              <a:spLocks/>
            </p:cNvSpPr>
            <p:nvPr/>
          </p:nvSpPr>
          <p:spPr bwMode="auto">
            <a:xfrm>
              <a:off x="1543" y="1825"/>
              <a:ext cx="23" cy="31"/>
            </a:xfrm>
            <a:custGeom>
              <a:avLst/>
              <a:gdLst>
                <a:gd name="T0" fmla="*/ 17 w 23"/>
                <a:gd name="T1" fmla="*/ 0 h 31"/>
                <a:gd name="T2" fmla="*/ 22 w 23"/>
                <a:gd name="T3" fmla="*/ 16 h 31"/>
                <a:gd name="T4" fmla="*/ 10 w 23"/>
                <a:gd name="T5" fmla="*/ 30 h 31"/>
                <a:gd name="T6" fmla="*/ 0 w 23"/>
                <a:gd name="T7" fmla="*/ 9 h 31"/>
                <a:gd name="T8" fmla="*/ 17 w 23"/>
                <a:gd name="T9" fmla="*/ 0 h 31"/>
                <a:gd name="T10" fmla="*/ 17 w 23"/>
                <a:gd name="T11" fmla="*/ 0 h 31"/>
                <a:gd name="T12" fmla="*/ 0 60000 65536"/>
                <a:gd name="T13" fmla="*/ 0 60000 65536"/>
                <a:gd name="T14" fmla="*/ 0 60000 65536"/>
                <a:gd name="T15" fmla="*/ 0 60000 65536"/>
                <a:gd name="T16" fmla="*/ 0 60000 65536"/>
                <a:gd name="T17" fmla="*/ 0 60000 65536"/>
                <a:gd name="T18" fmla="*/ 0 w 23"/>
                <a:gd name="T19" fmla="*/ 0 h 31"/>
                <a:gd name="T20" fmla="*/ 23 w 23"/>
                <a:gd name="T21" fmla="*/ 31 h 31"/>
              </a:gdLst>
              <a:ahLst/>
              <a:cxnLst>
                <a:cxn ang="T12">
                  <a:pos x="T0" y="T1"/>
                </a:cxn>
                <a:cxn ang="T13">
                  <a:pos x="T2" y="T3"/>
                </a:cxn>
                <a:cxn ang="T14">
                  <a:pos x="T4" y="T5"/>
                </a:cxn>
                <a:cxn ang="T15">
                  <a:pos x="T6" y="T7"/>
                </a:cxn>
                <a:cxn ang="T16">
                  <a:pos x="T8" y="T9"/>
                </a:cxn>
                <a:cxn ang="T17">
                  <a:pos x="T10" y="T11"/>
                </a:cxn>
              </a:cxnLst>
              <a:rect l="T18" t="T19" r="T20" b="T21"/>
              <a:pathLst>
                <a:path w="23" h="31">
                  <a:moveTo>
                    <a:pt x="17" y="0"/>
                  </a:moveTo>
                  <a:lnTo>
                    <a:pt x="22" y="16"/>
                  </a:lnTo>
                  <a:lnTo>
                    <a:pt x="10" y="30"/>
                  </a:lnTo>
                  <a:lnTo>
                    <a:pt x="0" y="9"/>
                  </a:lnTo>
                  <a:lnTo>
                    <a:pt x="17" y="0"/>
                  </a:lnTo>
                </a:path>
              </a:pathLst>
            </a:custGeom>
            <a:solidFill>
              <a:srgbClr val="FFFFFF"/>
            </a:solidFill>
            <a:ln w="9525">
              <a:noFill/>
              <a:round/>
              <a:headEnd/>
              <a:tailEnd/>
            </a:ln>
          </p:spPr>
          <p:txBody>
            <a:bodyPr lIns="0" tIns="0" rIns="0" bIns="0"/>
            <a:lstStyle/>
            <a:p>
              <a:endParaRPr lang="en-US"/>
            </a:p>
          </p:txBody>
        </p:sp>
        <p:sp>
          <p:nvSpPr>
            <p:cNvPr id="5239" name="Freeform 529"/>
            <p:cNvSpPr>
              <a:spLocks/>
            </p:cNvSpPr>
            <p:nvPr/>
          </p:nvSpPr>
          <p:spPr bwMode="auto">
            <a:xfrm>
              <a:off x="1440" y="1729"/>
              <a:ext cx="15" cy="24"/>
            </a:xfrm>
            <a:custGeom>
              <a:avLst/>
              <a:gdLst>
                <a:gd name="T0" fmla="*/ 12 w 15"/>
                <a:gd name="T1" fmla="*/ 0 h 24"/>
                <a:gd name="T2" fmla="*/ 0 w 15"/>
                <a:gd name="T3" fmla="*/ 3 h 24"/>
                <a:gd name="T4" fmla="*/ 5 w 15"/>
                <a:gd name="T5" fmla="*/ 23 h 24"/>
                <a:gd name="T6" fmla="*/ 14 w 15"/>
                <a:gd name="T7" fmla="*/ 18 h 24"/>
                <a:gd name="T8" fmla="*/ 12 w 15"/>
                <a:gd name="T9" fmla="*/ 0 h 24"/>
                <a:gd name="T10" fmla="*/ 12 w 15"/>
                <a:gd name="T11" fmla="*/ 0 h 24"/>
                <a:gd name="T12" fmla="*/ 0 60000 65536"/>
                <a:gd name="T13" fmla="*/ 0 60000 65536"/>
                <a:gd name="T14" fmla="*/ 0 60000 65536"/>
                <a:gd name="T15" fmla="*/ 0 60000 65536"/>
                <a:gd name="T16" fmla="*/ 0 60000 65536"/>
                <a:gd name="T17" fmla="*/ 0 60000 65536"/>
                <a:gd name="T18" fmla="*/ 0 w 15"/>
                <a:gd name="T19" fmla="*/ 0 h 24"/>
                <a:gd name="T20" fmla="*/ 15 w 15"/>
                <a:gd name="T21" fmla="*/ 24 h 24"/>
              </a:gdLst>
              <a:ahLst/>
              <a:cxnLst>
                <a:cxn ang="T12">
                  <a:pos x="T0" y="T1"/>
                </a:cxn>
                <a:cxn ang="T13">
                  <a:pos x="T2" y="T3"/>
                </a:cxn>
                <a:cxn ang="T14">
                  <a:pos x="T4" y="T5"/>
                </a:cxn>
                <a:cxn ang="T15">
                  <a:pos x="T6" y="T7"/>
                </a:cxn>
                <a:cxn ang="T16">
                  <a:pos x="T8" y="T9"/>
                </a:cxn>
                <a:cxn ang="T17">
                  <a:pos x="T10" y="T11"/>
                </a:cxn>
              </a:cxnLst>
              <a:rect l="T18" t="T19" r="T20" b="T21"/>
              <a:pathLst>
                <a:path w="15" h="24">
                  <a:moveTo>
                    <a:pt x="12" y="0"/>
                  </a:moveTo>
                  <a:lnTo>
                    <a:pt x="0" y="3"/>
                  </a:lnTo>
                  <a:lnTo>
                    <a:pt x="5" y="23"/>
                  </a:lnTo>
                  <a:lnTo>
                    <a:pt x="14" y="18"/>
                  </a:lnTo>
                  <a:lnTo>
                    <a:pt x="12" y="0"/>
                  </a:lnTo>
                </a:path>
              </a:pathLst>
            </a:custGeom>
            <a:solidFill>
              <a:srgbClr val="FFFFFF"/>
            </a:solidFill>
            <a:ln w="9525">
              <a:noFill/>
              <a:round/>
              <a:headEnd/>
              <a:tailEnd/>
            </a:ln>
          </p:spPr>
          <p:txBody>
            <a:bodyPr lIns="0" tIns="0" rIns="0" bIns="0"/>
            <a:lstStyle/>
            <a:p>
              <a:endParaRPr lang="en-US"/>
            </a:p>
          </p:txBody>
        </p:sp>
        <p:sp>
          <p:nvSpPr>
            <p:cNvPr id="5240" name="Freeform 530"/>
            <p:cNvSpPr>
              <a:spLocks/>
            </p:cNvSpPr>
            <p:nvPr/>
          </p:nvSpPr>
          <p:spPr bwMode="auto">
            <a:xfrm>
              <a:off x="1564" y="1798"/>
              <a:ext cx="28" cy="48"/>
            </a:xfrm>
            <a:custGeom>
              <a:avLst/>
              <a:gdLst>
                <a:gd name="T0" fmla="*/ 20 w 28"/>
                <a:gd name="T1" fmla="*/ 0 h 48"/>
                <a:gd name="T2" fmla="*/ 10 w 28"/>
                <a:gd name="T3" fmla="*/ 5 h 48"/>
                <a:gd name="T4" fmla="*/ 5 w 28"/>
                <a:gd name="T5" fmla="*/ 1 h 48"/>
                <a:gd name="T6" fmla="*/ 0 w 28"/>
                <a:gd name="T7" fmla="*/ 7 h 48"/>
                <a:gd name="T8" fmla="*/ 1 w 28"/>
                <a:gd name="T9" fmla="*/ 25 h 48"/>
                <a:gd name="T10" fmla="*/ 9 w 28"/>
                <a:gd name="T11" fmla="*/ 42 h 48"/>
                <a:gd name="T12" fmla="*/ 14 w 28"/>
                <a:gd name="T13" fmla="*/ 47 h 48"/>
                <a:gd name="T14" fmla="*/ 20 w 28"/>
                <a:gd name="T15" fmla="*/ 43 h 48"/>
                <a:gd name="T16" fmla="*/ 25 w 28"/>
                <a:gd name="T17" fmla="*/ 31 h 48"/>
                <a:gd name="T18" fmla="*/ 27 w 28"/>
                <a:gd name="T19" fmla="*/ 27 h 48"/>
                <a:gd name="T20" fmla="*/ 26 w 28"/>
                <a:gd name="T21" fmla="*/ 14 h 48"/>
                <a:gd name="T22" fmla="*/ 20 w 28"/>
                <a:gd name="T23" fmla="*/ 10 h 48"/>
                <a:gd name="T24" fmla="*/ 24 w 28"/>
                <a:gd name="T25" fmla="*/ 8 h 48"/>
                <a:gd name="T26" fmla="*/ 20 w 28"/>
                <a:gd name="T27" fmla="*/ 0 h 48"/>
                <a:gd name="T28" fmla="*/ 20 w 28"/>
                <a:gd name="T29" fmla="*/ 0 h 4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8"/>
                <a:gd name="T46" fmla="*/ 0 h 48"/>
                <a:gd name="T47" fmla="*/ 28 w 28"/>
                <a:gd name="T48" fmla="*/ 48 h 4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8" h="48">
                  <a:moveTo>
                    <a:pt x="20" y="0"/>
                  </a:moveTo>
                  <a:lnTo>
                    <a:pt x="10" y="5"/>
                  </a:lnTo>
                  <a:lnTo>
                    <a:pt x="5" y="1"/>
                  </a:lnTo>
                  <a:lnTo>
                    <a:pt x="0" y="7"/>
                  </a:lnTo>
                  <a:lnTo>
                    <a:pt x="1" y="25"/>
                  </a:lnTo>
                  <a:lnTo>
                    <a:pt x="9" y="42"/>
                  </a:lnTo>
                  <a:lnTo>
                    <a:pt x="14" y="47"/>
                  </a:lnTo>
                  <a:lnTo>
                    <a:pt x="20" y="43"/>
                  </a:lnTo>
                  <a:lnTo>
                    <a:pt x="25" y="31"/>
                  </a:lnTo>
                  <a:lnTo>
                    <a:pt x="27" y="27"/>
                  </a:lnTo>
                  <a:lnTo>
                    <a:pt x="26" y="14"/>
                  </a:lnTo>
                  <a:lnTo>
                    <a:pt x="20" y="10"/>
                  </a:lnTo>
                  <a:lnTo>
                    <a:pt x="24" y="8"/>
                  </a:lnTo>
                  <a:lnTo>
                    <a:pt x="20" y="0"/>
                  </a:lnTo>
                </a:path>
              </a:pathLst>
            </a:custGeom>
            <a:solidFill>
              <a:srgbClr val="FFE1B0"/>
            </a:solidFill>
            <a:ln w="9525">
              <a:noFill/>
              <a:round/>
              <a:headEnd/>
              <a:tailEnd/>
            </a:ln>
          </p:spPr>
          <p:txBody>
            <a:bodyPr lIns="0" tIns="0" rIns="0" bIns="0"/>
            <a:lstStyle/>
            <a:p>
              <a:endParaRPr lang="en-US"/>
            </a:p>
          </p:txBody>
        </p:sp>
        <p:sp>
          <p:nvSpPr>
            <p:cNvPr id="5241" name="Freeform 531"/>
            <p:cNvSpPr>
              <a:spLocks/>
            </p:cNvSpPr>
            <p:nvPr/>
          </p:nvSpPr>
          <p:spPr bwMode="auto">
            <a:xfrm>
              <a:off x="1419" y="1723"/>
              <a:ext cx="27" cy="37"/>
            </a:xfrm>
            <a:custGeom>
              <a:avLst/>
              <a:gdLst>
                <a:gd name="T0" fmla="*/ 21 w 27"/>
                <a:gd name="T1" fmla="*/ 6 h 37"/>
                <a:gd name="T2" fmla="*/ 16 w 27"/>
                <a:gd name="T3" fmla="*/ 0 h 37"/>
                <a:gd name="T4" fmla="*/ 0 w 27"/>
                <a:gd name="T5" fmla="*/ 2 h 37"/>
                <a:gd name="T6" fmla="*/ 1 w 27"/>
                <a:gd name="T7" fmla="*/ 21 h 37"/>
                <a:gd name="T8" fmla="*/ 14 w 27"/>
                <a:gd name="T9" fmla="*/ 26 h 37"/>
                <a:gd name="T10" fmla="*/ 7 w 27"/>
                <a:gd name="T11" fmla="*/ 30 h 37"/>
                <a:gd name="T12" fmla="*/ 10 w 27"/>
                <a:gd name="T13" fmla="*/ 36 h 37"/>
                <a:gd name="T14" fmla="*/ 26 w 27"/>
                <a:gd name="T15" fmla="*/ 23 h 37"/>
                <a:gd name="T16" fmla="*/ 21 w 27"/>
                <a:gd name="T17" fmla="*/ 6 h 37"/>
                <a:gd name="T18" fmla="*/ 21 w 27"/>
                <a:gd name="T19" fmla="*/ 6 h 3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7"/>
                <a:gd name="T31" fmla="*/ 0 h 37"/>
                <a:gd name="T32" fmla="*/ 27 w 27"/>
                <a:gd name="T33" fmla="*/ 37 h 3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7" h="37">
                  <a:moveTo>
                    <a:pt x="21" y="6"/>
                  </a:moveTo>
                  <a:lnTo>
                    <a:pt x="16" y="0"/>
                  </a:lnTo>
                  <a:lnTo>
                    <a:pt x="0" y="2"/>
                  </a:lnTo>
                  <a:lnTo>
                    <a:pt x="1" y="21"/>
                  </a:lnTo>
                  <a:lnTo>
                    <a:pt x="14" y="26"/>
                  </a:lnTo>
                  <a:lnTo>
                    <a:pt x="7" y="30"/>
                  </a:lnTo>
                  <a:lnTo>
                    <a:pt x="10" y="36"/>
                  </a:lnTo>
                  <a:lnTo>
                    <a:pt x="26" y="23"/>
                  </a:lnTo>
                  <a:lnTo>
                    <a:pt x="21" y="6"/>
                  </a:lnTo>
                </a:path>
              </a:pathLst>
            </a:custGeom>
            <a:solidFill>
              <a:srgbClr val="FFE1B0"/>
            </a:solidFill>
            <a:ln w="9525">
              <a:noFill/>
              <a:round/>
              <a:headEnd/>
              <a:tailEnd/>
            </a:ln>
          </p:spPr>
          <p:txBody>
            <a:bodyPr lIns="0" tIns="0" rIns="0" bIns="0"/>
            <a:lstStyle/>
            <a:p>
              <a:endParaRPr lang="en-US"/>
            </a:p>
          </p:txBody>
        </p:sp>
        <p:sp>
          <p:nvSpPr>
            <p:cNvPr id="5242" name="Freeform 532"/>
            <p:cNvSpPr>
              <a:spLocks/>
            </p:cNvSpPr>
            <p:nvPr/>
          </p:nvSpPr>
          <p:spPr bwMode="auto">
            <a:xfrm>
              <a:off x="1304" y="1741"/>
              <a:ext cx="35" cy="53"/>
            </a:xfrm>
            <a:custGeom>
              <a:avLst/>
              <a:gdLst>
                <a:gd name="T0" fmla="*/ 12 w 35"/>
                <a:gd name="T1" fmla="*/ 0 h 53"/>
                <a:gd name="T2" fmla="*/ 34 w 35"/>
                <a:gd name="T3" fmla="*/ 15 h 53"/>
                <a:gd name="T4" fmla="*/ 15 w 35"/>
                <a:gd name="T5" fmla="*/ 29 h 53"/>
                <a:gd name="T6" fmla="*/ 15 w 35"/>
                <a:gd name="T7" fmla="*/ 36 h 53"/>
                <a:gd name="T8" fmla="*/ 19 w 35"/>
                <a:gd name="T9" fmla="*/ 52 h 53"/>
                <a:gd name="T10" fmla="*/ 10 w 35"/>
                <a:gd name="T11" fmla="*/ 47 h 53"/>
                <a:gd name="T12" fmla="*/ 0 w 35"/>
                <a:gd name="T13" fmla="*/ 27 h 53"/>
                <a:gd name="T14" fmla="*/ 2 w 35"/>
                <a:gd name="T15" fmla="*/ 11 h 53"/>
                <a:gd name="T16" fmla="*/ 12 w 35"/>
                <a:gd name="T17" fmla="*/ 0 h 53"/>
                <a:gd name="T18" fmla="*/ 12 w 35"/>
                <a:gd name="T19" fmla="*/ 0 h 5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5"/>
                <a:gd name="T31" fmla="*/ 0 h 53"/>
                <a:gd name="T32" fmla="*/ 35 w 35"/>
                <a:gd name="T33" fmla="*/ 53 h 5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5" h="53">
                  <a:moveTo>
                    <a:pt x="12" y="0"/>
                  </a:moveTo>
                  <a:lnTo>
                    <a:pt x="34" y="15"/>
                  </a:lnTo>
                  <a:lnTo>
                    <a:pt x="15" y="29"/>
                  </a:lnTo>
                  <a:lnTo>
                    <a:pt x="15" y="36"/>
                  </a:lnTo>
                  <a:lnTo>
                    <a:pt x="19" y="52"/>
                  </a:lnTo>
                  <a:lnTo>
                    <a:pt x="10" y="47"/>
                  </a:lnTo>
                  <a:lnTo>
                    <a:pt x="0" y="27"/>
                  </a:lnTo>
                  <a:lnTo>
                    <a:pt x="2" y="11"/>
                  </a:lnTo>
                  <a:lnTo>
                    <a:pt x="12" y="0"/>
                  </a:lnTo>
                </a:path>
              </a:pathLst>
            </a:custGeom>
            <a:solidFill>
              <a:srgbClr val="FFFFFF"/>
            </a:solidFill>
            <a:ln w="9525">
              <a:noFill/>
              <a:round/>
              <a:headEnd/>
              <a:tailEnd/>
            </a:ln>
          </p:spPr>
          <p:txBody>
            <a:bodyPr lIns="0" tIns="0" rIns="0" bIns="0"/>
            <a:lstStyle/>
            <a:p>
              <a:endParaRPr lang="en-US"/>
            </a:p>
          </p:txBody>
        </p:sp>
        <p:sp>
          <p:nvSpPr>
            <p:cNvPr id="5243" name="Freeform 533"/>
            <p:cNvSpPr>
              <a:spLocks/>
            </p:cNvSpPr>
            <p:nvPr/>
          </p:nvSpPr>
          <p:spPr bwMode="auto">
            <a:xfrm>
              <a:off x="1303" y="1831"/>
              <a:ext cx="81" cy="44"/>
            </a:xfrm>
            <a:custGeom>
              <a:avLst/>
              <a:gdLst>
                <a:gd name="T0" fmla="*/ 80 w 81"/>
                <a:gd name="T1" fmla="*/ 5 h 44"/>
                <a:gd name="T2" fmla="*/ 58 w 81"/>
                <a:gd name="T3" fmla="*/ 10 h 44"/>
                <a:gd name="T4" fmla="*/ 37 w 81"/>
                <a:gd name="T5" fmla="*/ 0 h 44"/>
                <a:gd name="T6" fmla="*/ 27 w 81"/>
                <a:gd name="T7" fmla="*/ 10 h 44"/>
                <a:gd name="T8" fmla="*/ 0 w 81"/>
                <a:gd name="T9" fmla="*/ 21 h 44"/>
                <a:gd name="T10" fmla="*/ 29 w 81"/>
                <a:gd name="T11" fmla="*/ 42 h 44"/>
                <a:gd name="T12" fmla="*/ 55 w 81"/>
                <a:gd name="T13" fmla="*/ 43 h 44"/>
                <a:gd name="T14" fmla="*/ 63 w 81"/>
                <a:gd name="T15" fmla="*/ 37 h 44"/>
                <a:gd name="T16" fmla="*/ 80 w 81"/>
                <a:gd name="T17" fmla="*/ 5 h 44"/>
                <a:gd name="T18" fmla="*/ 80 w 81"/>
                <a:gd name="T19" fmla="*/ 5 h 4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81"/>
                <a:gd name="T31" fmla="*/ 0 h 44"/>
                <a:gd name="T32" fmla="*/ 81 w 81"/>
                <a:gd name="T33" fmla="*/ 44 h 4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81" h="44">
                  <a:moveTo>
                    <a:pt x="80" y="5"/>
                  </a:moveTo>
                  <a:lnTo>
                    <a:pt x="58" y="10"/>
                  </a:lnTo>
                  <a:lnTo>
                    <a:pt x="37" y="0"/>
                  </a:lnTo>
                  <a:lnTo>
                    <a:pt x="27" y="10"/>
                  </a:lnTo>
                  <a:lnTo>
                    <a:pt x="0" y="21"/>
                  </a:lnTo>
                  <a:lnTo>
                    <a:pt x="29" y="42"/>
                  </a:lnTo>
                  <a:lnTo>
                    <a:pt x="55" y="43"/>
                  </a:lnTo>
                  <a:lnTo>
                    <a:pt x="63" y="37"/>
                  </a:lnTo>
                  <a:lnTo>
                    <a:pt x="80" y="5"/>
                  </a:lnTo>
                </a:path>
              </a:pathLst>
            </a:custGeom>
            <a:solidFill>
              <a:srgbClr val="B2B2B2"/>
            </a:solidFill>
            <a:ln w="9525">
              <a:noFill/>
              <a:round/>
              <a:headEnd/>
              <a:tailEnd/>
            </a:ln>
          </p:spPr>
          <p:txBody>
            <a:bodyPr lIns="0" tIns="0" rIns="0" bIns="0"/>
            <a:lstStyle/>
            <a:p>
              <a:endParaRPr lang="en-US"/>
            </a:p>
          </p:txBody>
        </p:sp>
        <p:sp>
          <p:nvSpPr>
            <p:cNvPr id="5244" name="Freeform 534"/>
            <p:cNvSpPr>
              <a:spLocks/>
            </p:cNvSpPr>
            <p:nvPr/>
          </p:nvSpPr>
          <p:spPr bwMode="auto">
            <a:xfrm>
              <a:off x="1503" y="1661"/>
              <a:ext cx="56" cy="148"/>
            </a:xfrm>
            <a:custGeom>
              <a:avLst/>
              <a:gdLst>
                <a:gd name="T0" fmla="*/ 55 w 56"/>
                <a:gd name="T1" fmla="*/ 24 h 148"/>
                <a:gd name="T2" fmla="*/ 35 w 56"/>
                <a:gd name="T3" fmla="*/ 1 h 148"/>
                <a:gd name="T4" fmla="*/ 5 w 56"/>
                <a:gd name="T5" fmla="*/ 1 h 148"/>
                <a:gd name="T6" fmla="*/ 7 w 56"/>
                <a:gd name="T7" fmla="*/ 7 h 148"/>
                <a:gd name="T8" fmla="*/ 11 w 56"/>
                <a:gd name="T9" fmla="*/ 10 h 148"/>
                <a:gd name="T10" fmla="*/ 16 w 56"/>
                <a:gd name="T11" fmla="*/ 18 h 148"/>
                <a:gd name="T12" fmla="*/ 0 w 56"/>
                <a:gd name="T13" fmla="*/ 33 h 148"/>
                <a:gd name="T14" fmla="*/ 5 w 56"/>
                <a:gd name="T15" fmla="*/ 40 h 148"/>
                <a:gd name="T16" fmla="*/ 19 w 56"/>
                <a:gd name="T17" fmla="*/ 47 h 148"/>
                <a:gd name="T18" fmla="*/ 15 w 56"/>
                <a:gd name="T19" fmla="*/ 61 h 148"/>
                <a:gd name="T20" fmla="*/ 27 w 56"/>
                <a:gd name="T21" fmla="*/ 82 h 148"/>
                <a:gd name="T22" fmla="*/ 24 w 56"/>
                <a:gd name="T23" fmla="*/ 113 h 148"/>
                <a:gd name="T24" fmla="*/ 12 w 56"/>
                <a:gd name="T25" fmla="*/ 116 h 148"/>
                <a:gd name="T26" fmla="*/ 22 w 56"/>
                <a:gd name="T27" fmla="*/ 137 h 148"/>
                <a:gd name="T28" fmla="*/ 28 w 56"/>
                <a:gd name="T29" fmla="*/ 138 h 148"/>
                <a:gd name="T30" fmla="*/ 38 w 56"/>
                <a:gd name="T31" fmla="*/ 147 h 148"/>
                <a:gd name="T32" fmla="*/ 47 w 56"/>
                <a:gd name="T33" fmla="*/ 142 h 148"/>
                <a:gd name="T34" fmla="*/ 51 w 56"/>
                <a:gd name="T35" fmla="*/ 123 h 148"/>
                <a:gd name="T36" fmla="*/ 49 w 56"/>
                <a:gd name="T37" fmla="*/ 131 h 148"/>
                <a:gd name="T38" fmla="*/ 38 w 56"/>
                <a:gd name="T39" fmla="*/ 144 h 148"/>
                <a:gd name="T40" fmla="*/ 29 w 56"/>
                <a:gd name="T41" fmla="*/ 136 h 148"/>
                <a:gd name="T42" fmla="*/ 31 w 56"/>
                <a:gd name="T43" fmla="*/ 104 h 148"/>
                <a:gd name="T44" fmla="*/ 30 w 56"/>
                <a:gd name="T45" fmla="*/ 71 h 148"/>
                <a:gd name="T46" fmla="*/ 22 w 56"/>
                <a:gd name="T47" fmla="*/ 67 h 148"/>
                <a:gd name="T48" fmla="*/ 17 w 56"/>
                <a:gd name="T49" fmla="*/ 53 h 148"/>
                <a:gd name="T50" fmla="*/ 26 w 56"/>
                <a:gd name="T51" fmla="*/ 47 h 148"/>
                <a:gd name="T52" fmla="*/ 33 w 56"/>
                <a:gd name="T53" fmla="*/ 55 h 148"/>
                <a:gd name="T54" fmla="*/ 45 w 56"/>
                <a:gd name="T55" fmla="*/ 47 h 148"/>
                <a:gd name="T56" fmla="*/ 35 w 56"/>
                <a:gd name="T57" fmla="*/ 36 h 148"/>
                <a:gd name="T58" fmla="*/ 20 w 56"/>
                <a:gd name="T59" fmla="*/ 32 h 148"/>
                <a:gd name="T60" fmla="*/ 34 w 56"/>
                <a:gd name="T61" fmla="*/ 30 h 148"/>
                <a:gd name="T62" fmla="*/ 44 w 56"/>
                <a:gd name="T63" fmla="*/ 39 h 148"/>
                <a:gd name="T64" fmla="*/ 41 w 56"/>
                <a:gd name="T65" fmla="*/ 28 h 148"/>
                <a:gd name="T66" fmla="*/ 41 w 56"/>
                <a:gd name="T67" fmla="*/ 24 h 148"/>
                <a:gd name="T68" fmla="*/ 19 w 56"/>
                <a:gd name="T69" fmla="*/ 13 h 148"/>
                <a:gd name="T70" fmla="*/ 40 w 56"/>
                <a:gd name="T71" fmla="*/ 17 h 148"/>
                <a:gd name="T72" fmla="*/ 45 w 56"/>
                <a:gd name="T73" fmla="*/ 14 h 148"/>
                <a:gd name="T74" fmla="*/ 49 w 56"/>
                <a:gd name="T75" fmla="*/ 30 h 148"/>
                <a:gd name="T76" fmla="*/ 47 w 56"/>
                <a:gd name="T77" fmla="*/ 37 h 148"/>
                <a:gd name="T78" fmla="*/ 55 w 56"/>
                <a:gd name="T79" fmla="*/ 34 h 148"/>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56"/>
                <a:gd name="T121" fmla="*/ 0 h 148"/>
                <a:gd name="T122" fmla="*/ 56 w 56"/>
                <a:gd name="T123" fmla="*/ 148 h 148"/>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56" h="148">
                  <a:moveTo>
                    <a:pt x="55" y="34"/>
                  </a:moveTo>
                  <a:lnTo>
                    <a:pt x="55" y="24"/>
                  </a:lnTo>
                  <a:lnTo>
                    <a:pt x="50" y="14"/>
                  </a:lnTo>
                  <a:lnTo>
                    <a:pt x="35" y="1"/>
                  </a:lnTo>
                  <a:lnTo>
                    <a:pt x="23" y="0"/>
                  </a:lnTo>
                  <a:lnTo>
                    <a:pt x="5" y="1"/>
                  </a:lnTo>
                  <a:lnTo>
                    <a:pt x="23" y="5"/>
                  </a:lnTo>
                  <a:lnTo>
                    <a:pt x="7" y="7"/>
                  </a:lnTo>
                  <a:lnTo>
                    <a:pt x="1" y="12"/>
                  </a:lnTo>
                  <a:lnTo>
                    <a:pt x="11" y="10"/>
                  </a:lnTo>
                  <a:lnTo>
                    <a:pt x="2" y="18"/>
                  </a:lnTo>
                  <a:lnTo>
                    <a:pt x="16" y="18"/>
                  </a:lnTo>
                  <a:lnTo>
                    <a:pt x="5" y="26"/>
                  </a:lnTo>
                  <a:lnTo>
                    <a:pt x="0" y="33"/>
                  </a:lnTo>
                  <a:lnTo>
                    <a:pt x="10" y="34"/>
                  </a:lnTo>
                  <a:lnTo>
                    <a:pt x="5" y="40"/>
                  </a:lnTo>
                  <a:lnTo>
                    <a:pt x="15" y="42"/>
                  </a:lnTo>
                  <a:lnTo>
                    <a:pt x="19" y="47"/>
                  </a:lnTo>
                  <a:lnTo>
                    <a:pt x="15" y="51"/>
                  </a:lnTo>
                  <a:lnTo>
                    <a:pt x="15" y="61"/>
                  </a:lnTo>
                  <a:lnTo>
                    <a:pt x="20" y="71"/>
                  </a:lnTo>
                  <a:lnTo>
                    <a:pt x="27" y="82"/>
                  </a:lnTo>
                  <a:lnTo>
                    <a:pt x="28" y="100"/>
                  </a:lnTo>
                  <a:lnTo>
                    <a:pt x="24" y="113"/>
                  </a:lnTo>
                  <a:lnTo>
                    <a:pt x="22" y="110"/>
                  </a:lnTo>
                  <a:lnTo>
                    <a:pt x="12" y="116"/>
                  </a:lnTo>
                  <a:lnTo>
                    <a:pt x="11" y="140"/>
                  </a:lnTo>
                  <a:lnTo>
                    <a:pt x="22" y="137"/>
                  </a:lnTo>
                  <a:lnTo>
                    <a:pt x="26" y="142"/>
                  </a:lnTo>
                  <a:lnTo>
                    <a:pt x="28" y="138"/>
                  </a:lnTo>
                  <a:lnTo>
                    <a:pt x="33" y="145"/>
                  </a:lnTo>
                  <a:lnTo>
                    <a:pt x="38" y="147"/>
                  </a:lnTo>
                  <a:lnTo>
                    <a:pt x="45" y="147"/>
                  </a:lnTo>
                  <a:lnTo>
                    <a:pt x="47" y="142"/>
                  </a:lnTo>
                  <a:lnTo>
                    <a:pt x="50" y="133"/>
                  </a:lnTo>
                  <a:lnTo>
                    <a:pt x="51" y="123"/>
                  </a:lnTo>
                  <a:lnTo>
                    <a:pt x="51" y="116"/>
                  </a:lnTo>
                  <a:lnTo>
                    <a:pt x="49" y="131"/>
                  </a:lnTo>
                  <a:lnTo>
                    <a:pt x="45" y="142"/>
                  </a:lnTo>
                  <a:lnTo>
                    <a:pt x="38" y="144"/>
                  </a:lnTo>
                  <a:lnTo>
                    <a:pt x="33" y="142"/>
                  </a:lnTo>
                  <a:lnTo>
                    <a:pt x="29" y="136"/>
                  </a:lnTo>
                  <a:lnTo>
                    <a:pt x="29" y="125"/>
                  </a:lnTo>
                  <a:lnTo>
                    <a:pt x="31" y="104"/>
                  </a:lnTo>
                  <a:lnTo>
                    <a:pt x="31" y="83"/>
                  </a:lnTo>
                  <a:lnTo>
                    <a:pt x="30" y="71"/>
                  </a:lnTo>
                  <a:lnTo>
                    <a:pt x="26" y="61"/>
                  </a:lnTo>
                  <a:lnTo>
                    <a:pt x="22" y="67"/>
                  </a:lnTo>
                  <a:lnTo>
                    <a:pt x="19" y="62"/>
                  </a:lnTo>
                  <a:lnTo>
                    <a:pt x="17" y="53"/>
                  </a:lnTo>
                  <a:lnTo>
                    <a:pt x="20" y="49"/>
                  </a:lnTo>
                  <a:lnTo>
                    <a:pt x="26" y="47"/>
                  </a:lnTo>
                  <a:lnTo>
                    <a:pt x="30" y="53"/>
                  </a:lnTo>
                  <a:lnTo>
                    <a:pt x="33" y="55"/>
                  </a:lnTo>
                  <a:lnTo>
                    <a:pt x="33" y="51"/>
                  </a:lnTo>
                  <a:lnTo>
                    <a:pt x="45" y="47"/>
                  </a:lnTo>
                  <a:lnTo>
                    <a:pt x="44" y="40"/>
                  </a:lnTo>
                  <a:lnTo>
                    <a:pt x="35" y="36"/>
                  </a:lnTo>
                  <a:lnTo>
                    <a:pt x="28" y="33"/>
                  </a:lnTo>
                  <a:lnTo>
                    <a:pt x="20" y="32"/>
                  </a:lnTo>
                  <a:lnTo>
                    <a:pt x="26" y="29"/>
                  </a:lnTo>
                  <a:lnTo>
                    <a:pt x="34" y="30"/>
                  </a:lnTo>
                  <a:lnTo>
                    <a:pt x="40" y="35"/>
                  </a:lnTo>
                  <a:lnTo>
                    <a:pt x="44" y="39"/>
                  </a:lnTo>
                  <a:lnTo>
                    <a:pt x="45" y="36"/>
                  </a:lnTo>
                  <a:lnTo>
                    <a:pt x="41" y="28"/>
                  </a:lnTo>
                  <a:lnTo>
                    <a:pt x="33" y="24"/>
                  </a:lnTo>
                  <a:lnTo>
                    <a:pt x="41" y="24"/>
                  </a:lnTo>
                  <a:lnTo>
                    <a:pt x="28" y="14"/>
                  </a:lnTo>
                  <a:lnTo>
                    <a:pt x="19" y="13"/>
                  </a:lnTo>
                  <a:lnTo>
                    <a:pt x="31" y="12"/>
                  </a:lnTo>
                  <a:lnTo>
                    <a:pt x="40" y="17"/>
                  </a:lnTo>
                  <a:lnTo>
                    <a:pt x="31" y="7"/>
                  </a:lnTo>
                  <a:lnTo>
                    <a:pt x="45" y="14"/>
                  </a:lnTo>
                  <a:lnTo>
                    <a:pt x="49" y="22"/>
                  </a:lnTo>
                  <a:lnTo>
                    <a:pt x="49" y="30"/>
                  </a:lnTo>
                  <a:lnTo>
                    <a:pt x="45" y="24"/>
                  </a:lnTo>
                  <a:lnTo>
                    <a:pt x="47" y="37"/>
                  </a:lnTo>
                  <a:lnTo>
                    <a:pt x="51" y="35"/>
                  </a:lnTo>
                  <a:lnTo>
                    <a:pt x="55" y="34"/>
                  </a:lnTo>
                </a:path>
              </a:pathLst>
            </a:custGeom>
            <a:solidFill>
              <a:srgbClr val="000000"/>
            </a:solidFill>
            <a:ln w="9207">
              <a:solidFill>
                <a:srgbClr val="000000"/>
              </a:solidFill>
              <a:round/>
              <a:headEnd/>
              <a:tailEnd/>
            </a:ln>
          </p:spPr>
          <p:txBody>
            <a:bodyPr lIns="0" tIns="0" rIns="0" bIns="0"/>
            <a:lstStyle/>
            <a:p>
              <a:endParaRPr lang="en-US"/>
            </a:p>
          </p:txBody>
        </p:sp>
        <p:sp>
          <p:nvSpPr>
            <p:cNvPr id="5245" name="Freeform 535"/>
            <p:cNvSpPr>
              <a:spLocks/>
            </p:cNvSpPr>
            <p:nvPr/>
          </p:nvSpPr>
          <p:spPr bwMode="auto">
            <a:xfrm>
              <a:off x="1534" y="1696"/>
              <a:ext cx="46" cy="37"/>
            </a:xfrm>
            <a:custGeom>
              <a:avLst/>
              <a:gdLst>
                <a:gd name="T0" fmla="*/ 24 w 46"/>
                <a:gd name="T1" fmla="*/ 0 h 37"/>
                <a:gd name="T2" fmla="*/ 26 w 46"/>
                <a:gd name="T3" fmla="*/ 4 h 37"/>
                <a:gd name="T4" fmla="*/ 34 w 46"/>
                <a:gd name="T5" fmla="*/ 8 h 37"/>
                <a:gd name="T6" fmla="*/ 38 w 46"/>
                <a:gd name="T7" fmla="*/ 16 h 37"/>
                <a:gd name="T8" fmla="*/ 40 w 46"/>
                <a:gd name="T9" fmla="*/ 10 h 37"/>
                <a:gd name="T10" fmla="*/ 44 w 46"/>
                <a:gd name="T11" fmla="*/ 12 h 37"/>
                <a:gd name="T12" fmla="*/ 45 w 46"/>
                <a:gd name="T13" fmla="*/ 19 h 37"/>
                <a:gd name="T14" fmla="*/ 41 w 46"/>
                <a:gd name="T15" fmla="*/ 36 h 37"/>
                <a:gd name="T16" fmla="*/ 40 w 46"/>
                <a:gd name="T17" fmla="*/ 32 h 37"/>
                <a:gd name="T18" fmla="*/ 41 w 46"/>
                <a:gd name="T19" fmla="*/ 16 h 37"/>
                <a:gd name="T20" fmla="*/ 43 w 46"/>
                <a:gd name="T21" fmla="*/ 18 h 37"/>
                <a:gd name="T22" fmla="*/ 43 w 46"/>
                <a:gd name="T23" fmla="*/ 14 h 37"/>
                <a:gd name="T24" fmla="*/ 40 w 46"/>
                <a:gd name="T25" fmla="*/ 12 h 37"/>
                <a:gd name="T26" fmla="*/ 36 w 46"/>
                <a:gd name="T27" fmla="*/ 19 h 37"/>
                <a:gd name="T28" fmla="*/ 32 w 46"/>
                <a:gd name="T29" fmla="*/ 9 h 37"/>
                <a:gd name="T30" fmla="*/ 27 w 46"/>
                <a:gd name="T31" fmla="*/ 8 h 37"/>
                <a:gd name="T32" fmla="*/ 22 w 46"/>
                <a:gd name="T33" fmla="*/ 8 h 37"/>
                <a:gd name="T34" fmla="*/ 18 w 46"/>
                <a:gd name="T35" fmla="*/ 10 h 37"/>
                <a:gd name="T36" fmla="*/ 14 w 46"/>
                <a:gd name="T37" fmla="*/ 14 h 37"/>
                <a:gd name="T38" fmla="*/ 0 w 46"/>
                <a:gd name="T39" fmla="*/ 16 h 37"/>
                <a:gd name="T40" fmla="*/ 14 w 46"/>
                <a:gd name="T41" fmla="*/ 12 h 37"/>
                <a:gd name="T42" fmla="*/ 18 w 46"/>
                <a:gd name="T43" fmla="*/ 7 h 37"/>
                <a:gd name="T44" fmla="*/ 25 w 46"/>
                <a:gd name="T45" fmla="*/ 5 h 37"/>
                <a:gd name="T46" fmla="*/ 24 w 46"/>
                <a:gd name="T47" fmla="*/ 0 h 37"/>
                <a:gd name="T48" fmla="*/ 24 w 46"/>
                <a:gd name="T49" fmla="*/ 0 h 37"/>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46"/>
                <a:gd name="T76" fmla="*/ 0 h 37"/>
                <a:gd name="T77" fmla="*/ 46 w 46"/>
                <a:gd name="T78" fmla="*/ 37 h 37"/>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46" h="37">
                  <a:moveTo>
                    <a:pt x="24" y="0"/>
                  </a:moveTo>
                  <a:lnTo>
                    <a:pt x="26" y="4"/>
                  </a:lnTo>
                  <a:lnTo>
                    <a:pt x="34" y="8"/>
                  </a:lnTo>
                  <a:lnTo>
                    <a:pt x="38" y="16"/>
                  </a:lnTo>
                  <a:lnTo>
                    <a:pt x="40" y="10"/>
                  </a:lnTo>
                  <a:lnTo>
                    <a:pt x="44" y="12"/>
                  </a:lnTo>
                  <a:lnTo>
                    <a:pt x="45" y="19"/>
                  </a:lnTo>
                  <a:lnTo>
                    <a:pt x="41" y="36"/>
                  </a:lnTo>
                  <a:lnTo>
                    <a:pt x="40" y="32"/>
                  </a:lnTo>
                  <a:lnTo>
                    <a:pt x="41" y="16"/>
                  </a:lnTo>
                  <a:lnTo>
                    <a:pt x="43" y="18"/>
                  </a:lnTo>
                  <a:lnTo>
                    <a:pt x="43" y="14"/>
                  </a:lnTo>
                  <a:lnTo>
                    <a:pt x="40" y="12"/>
                  </a:lnTo>
                  <a:lnTo>
                    <a:pt x="36" y="19"/>
                  </a:lnTo>
                  <a:lnTo>
                    <a:pt x="32" y="9"/>
                  </a:lnTo>
                  <a:lnTo>
                    <a:pt x="27" y="8"/>
                  </a:lnTo>
                  <a:lnTo>
                    <a:pt x="22" y="8"/>
                  </a:lnTo>
                  <a:lnTo>
                    <a:pt x="18" y="10"/>
                  </a:lnTo>
                  <a:lnTo>
                    <a:pt x="14" y="14"/>
                  </a:lnTo>
                  <a:lnTo>
                    <a:pt x="0" y="16"/>
                  </a:lnTo>
                  <a:lnTo>
                    <a:pt x="14" y="12"/>
                  </a:lnTo>
                  <a:lnTo>
                    <a:pt x="18" y="7"/>
                  </a:lnTo>
                  <a:lnTo>
                    <a:pt x="25" y="5"/>
                  </a:lnTo>
                  <a:lnTo>
                    <a:pt x="24" y="0"/>
                  </a:lnTo>
                </a:path>
              </a:pathLst>
            </a:custGeom>
            <a:solidFill>
              <a:srgbClr val="000000"/>
            </a:solidFill>
            <a:ln w="9207">
              <a:solidFill>
                <a:srgbClr val="000000"/>
              </a:solidFill>
              <a:round/>
              <a:headEnd/>
              <a:tailEnd/>
            </a:ln>
          </p:spPr>
          <p:txBody>
            <a:bodyPr lIns="0" tIns="0" rIns="0" bIns="0"/>
            <a:lstStyle/>
            <a:p>
              <a:endParaRPr lang="en-US"/>
            </a:p>
          </p:txBody>
        </p:sp>
        <p:sp>
          <p:nvSpPr>
            <p:cNvPr id="5246" name="Freeform 536"/>
            <p:cNvSpPr>
              <a:spLocks/>
            </p:cNvSpPr>
            <p:nvPr/>
          </p:nvSpPr>
          <p:spPr bwMode="auto">
            <a:xfrm>
              <a:off x="1550" y="1708"/>
              <a:ext cx="19" cy="21"/>
            </a:xfrm>
            <a:custGeom>
              <a:avLst/>
              <a:gdLst>
                <a:gd name="T0" fmla="*/ 4 w 19"/>
                <a:gd name="T1" fmla="*/ 0 h 21"/>
                <a:gd name="T2" fmla="*/ 14 w 19"/>
                <a:gd name="T3" fmla="*/ 0 h 21"/>
                <a:gd name="T4" fmla="*/ 16 w 19"/>
                <a:gd name="T5" fmla="*/ 6 h 21"/>
                <a:gd name="T6" fmla="*/ 18 w 19"/>
                <a:gd name="T7" fmla="*/ 11 h 21"/>
                <a:gd name="T8" fmla="*/ 16 w 19"/>
                <a:gd name="T9" fmla="*/ 16 h 21"/>
                <a:gd name="T10" fmla="*/ 11 w 19"/>
                <a:gd name="T11" fmla="*/ 20 h 21"/>
                <a:gd name="T12" fmla="*/ 3 w 19"/>
                <a:gd name="T13" fmla="*/ 18 h 21"/>
                <a:gd name="T14" fmla="*/ 0 w 19"/>
                <a:gd name="T15" fmla="*/ 12 h 21"/>
                <a:gd name="T16" fmla="*/ 2 w 19"/>
                <a:gd name="T17" fmla="*/ 7 h 21"/>
                <a:gd name="T18" fmla="*/ 2 w 19"/>
                <a:gd name="T19" fmla="*/ 4 h 21"/>
                <a:gd name="T20" fmla="*/ 4 w 19"/>
                <a:gd name="T21" fmla="*/ 0 h 21"/>
                <a:gd name="T22" fmla="*/ 4 w 19"/>
                <a:gd name="T23" fmla="*/ 0 h 2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9"/>
                <a:gd name="T37" fmla="*/ 0 h 21"/>
                <a:gd name="T38" fmla="*/ 19 w 19"/>
                <a:gd name="T39" fmla="*/ 21 h 2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9" h="21">
                  <a:moveTo>
                    <a:pt x="4" y="0"/>
                  </a:moveTo>
                  <a:lnTo>
                    <a:pt x="14" y="0"/>
                  </a:lnTo>
                  <a:lnTo>
                    <a:pt x="16" y="6"/>
                  </a:lnTo>
                  <a:lnTo>
                    <a:pt x="18" y="11"/>
                  </a:lnTo>
                  <a:lnTo>
                    <a:pt x="16" y="16"/>
                  </a:lnTo>
                  <a:lnTo>
                    <a:pt x="11" y="20"/>
                  </a:lnTo>
                  <a:lnTo>
                    <a:pt x="3" y="18"/>
                  </a:lnTo>
                  <a:lnTo>
                    <a:pt x="0" y="12"/>
                  </a:lnTo>
                  <a:lnTo>
                    <a:pt x="2" y="7"/>
                  </a:lnTo>
                  <a:lnTo>
                    <a:pt x="2" y="4"/>
                  </a:lnTo>
                  <a:lnTo>
                    <a:pt x="4" y="0"/>
                  </a:lnTo>
                </a:path>
              </a:pathLst>
            </a:custGeom>
            <a:solidFill>
              <a:srgbClr val="000000"/>
            </a:solidFill>
            <a:ln w="9207">
              <a:solidFill>
                <a:srgbClr val="000000"/>
              </a:solidFill>
              <a:round/>
              <a:headEnd/>
              <a:tailEnd/>
            </a:ln>
          </p:spPr>
          <p:txBody>
            <a:bodyPr lIns="0" tIns="0" rIns="0" bIns="0"/>
            <a:lstStyle/>
            <a:p>
              <a:endParaRPr lang="en-US"/>
            </a:p>
          </p:txBody>
        </p:sp>
        <p:sp>
          <p:nvSpPr>
            <p:cNvPr id="5247" name="Freeform 537"/>
            <p:cNvSpPr>
              <a:spLocks/>
            </p:cNvSpPr>
            <p:nvPr/>
          </p:nvSpPr>
          <p:spPr bwMode="auto">
            <a:xfrm>
              <a:off x="1534" y="1716"/>
              <a:ext cx="37" cy="23"/>
            </a:xfrm>
            <a:custGeom>
              <a:avLst/>
              <a:gdLst>
                <a:gd name="T0" fmla="*/ 36 w 37"/>
                <a:gd name="T1" fmla="*/ 12 h 23"/>
                <a:gd name="T2" fmla="*/ 29 w 37"/>
                <a:gd name="T3" fmla="*/ 19 h 23"/>
                <a:gd name="T4" fmla="*/ 20 w 37"/>
                <a:gd name="T5" fmla="*/ 19 h 23"/>
                <a:gd name="T6" fmla="*/ 16 w 37"/>
                <a:gd name="T7" fmla="*/ 16 h 23"/>
                <a:gd name="T8" fmla="*/ 14 w 37"/>
                <a:gd name="T9" fmla="*/ 11 h 23"/>
                <a:gd name="T10" fmla="*/ 13 w 37"/>
                <a:gd name="T11" fmla="*/ 6 h 23"/>
                <a:gd name="T12" fmla="*/ 13 w 37"/>
                <a:gd name="T13" fmla="*/ 3 h 23"/>
                <a:gd name="T14" fmla="*/ 0 w 37"/>
                <a:gd name="T15" fmla="*/ 0 h 23"/>
                <a:gd name="T16" fmla="*/ 10 w 37"/>
                <a:gd name="T17" fmla="*/ 4 h 23"/>
                <a:gd name="T18" fmla="*/ 11 w 37"/>
                <a:gd name="T19" fmla="*/ 13 h 23"/>
                <a:gd name="T20" fmla="*/ 14 w 37"/>
                <a:gd name="T21" fmla="*/ 19 h 23"/>
                <a:gd name="T22" fmla="*/ 19 w 37"/>
                <a:gd name="T23" fmla="*/ 22 h 23"/>
                <a:gd name="T24" fmla="*/ 26 w 37"/>
                <a:gd name="T25" fmla="*/ 22 h 23"/>
                <a:gd name="T26" fmla="*/ 30 w 37"/>
                <a:gd name="T27" fmla="*/ 19 h 23"/>
                <a:gd name="T28" fmla="*/ 36 w 37"/>
                <a:gd name="T29" fmla="*/ 12 h 23"/>
                <a:gd name="T30" fmla="*/ 36 w 37"/>
                <a:gd name="T31" fmla="*/ 12 h 2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7"/>
                <a:gd name="T49" fmla="*/ 0 h 23"/>
                <a:gd name="T50" fmla="*/ 37 w 37"/>
                <a:gd name="T51" fmla="*/ 23 h 2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7" h="23">
                  <a:moveTo>
                    <a:pt x="36" y="12"/>
                  </a:moveTo>
                  <a:lnTo>
                    <a:pt x="29" y="19"/>
                  </a:lnTo>
                  <a:lnTo>
                    <a:pt x="20" y="19"/>
                  </a:lnTo>
                  <a:lnTo>
                    <a:pt x="16" y="16"/>
                  </a:lnTo>
                  <a:lnTo>
                    <a:pt x="14" y="11"/>
                  </a:lnTo>
                  <a:lnTo>
                    <a:pt x="13" y="6"/>
                  </a:lnTo>
                  <a:lnTo>
                    <a:pt x="13" y="3"/>
                  </a:lnTo>
                  <a:lnTo>
                    <a:pt x="0" y="0"/>
                  </a:lnTo>
                  <a:lnTo>
                    <a:pt x="10" y="4"/>
                  </a:lnTo>
                  <a:lnTo>
                    <a:pt x="11" y="13"/>
                  </a:lnTo>
                  <a:lnTo>
                    <a:pt x="14" y="19"/>
                  </a:lnTo>
                  <a:lnTo>
                    <a:pt x="19" y="22"/>
                  </a:lnTo>
                  <a:lnTo>
                    <a:pt x="26" y="22"/>
                  </a:lnTo>
                  <a:lnTo>
                    <a:pt x="30" y="19"/>
                  </a:lnTo>
                  <a:lnTo>
                    <a:pt x="36" y="12"/>
                  </a:lnTo>
                </a:path>
              </a:pathLst>
            </a:custGeom>
            <a:solidFill>
              <a:srgbClr val="000000"/>
            </a:solidFill>
            <a:ln w="9207">
              <a:solidFill>
                <a:srgbClr val="000000"/>
              </a:solidFill>
              <a:round/>
              <a:headEnd/>
              <a:tailEnd/>
            </a:ln>
          </p:spPr>
          <p:txBody>
            <a:bodyPr lIns="0" tIns="0" rIns="0" bIns="0"/>
            <a:lstStyle/>
            <a:p>
              <a:endParaRPr lang="en-US"/>
            </a:p>
          </p:txBody>
        </p:sp>
        <p:sp>
          <p:nvSpPr>
            <p:cNvPr id="5248" name="Freeform 538"/>
            <p:cNvSpPr>
              <a:spLocks/>
            </p:cNvSpPr>
            <p:nvPr/>
          </p:nvSpPr>
          <p:spPr bwMode="auto">
            <a:xfrm>
              <a:off x="1540" y="1728"/>
              <a:ext cx="54" cy="50"/>
            </a:xfrm>
            <a:custGeom>
              <a:avLst/>
              <a:gdLst>
                <a:gd name="T0" fmla="*/ 30 w 54"/>
                <a:gd name="T1" fmla="*/ 0 h 50"/>
                <a:gd name="T2" fmla="*/ 38 w 54"/>
                <a:gd name="T3" fmla="*/ 10 h 50"/>
                <a:gd name="T4" fmla="*/ 47 w 54"/>
                <a:gd name="T5" fmla="*/ 20 h 50"/>
                <a:gd name="T6" fmla="*/ 51 w 54"/>
                <a:gd name="T7" fmla="*/ 26 h 50"/>
                <a:gd name="T8" fmla="*/ 51 w 54"/>
                <a:gd name="T9" fmla="*/ 32 h 50"/>
                <a:gd name="T10" fmla="*/ 49 w 54"/>
                <a:gd name="T11" fmla="*/ 33 h 50"/>
                <a:gd name="T12" fmla="*/ 44 w 54"/>
                <a:gd name="T13" fmla="*/ 32 h 50"/>
                <a:gd name="T14" fmla="*/ 20 w 54"/>
                <a:gd name="T15" fmla="*/ 19 h 50"/>
                <a:gd name="T16" fmla="*/ 22 w 54"/>
                <a:gd name="T17" fmla="*/ 24 h 50"/>
                <a:gd name="T18" fmla="*/ 19 w 54"/>
                <a:gd name="T19" fmla="*/ 28 h 50"/>
                <a:gd name="T20" fmla="*/ 12 w 54"/>
                <a:gd name="T21" fmla="*/ 19 h 50"/>
                <a:gd name="T22" fmla="*/ 17 w 54"/>
                <a:gd name="T23" fmla="*/ 18 h 50"/>
                <a:gd name="T24" fmla="*/ 8 w 54"/>
                <a:gd name="T25" fmla="*/ 15 h 50"/>
                <a:gd name="T26" fmla="*/ 3 w 54"/>
                <a:gd name="T27" fmla="*/ 16 h 50"/>
                <a:gd name="T28" fmla="*/ 0 w 54"/>
                <a:gd name="T29" fmla="*/ 20 h 50"/>
                <a:gd name="T30" fmla="*/ 4 w 54"/>
                <a:gd name="T31" fmla="*/ 22 h 50"/>
                <a:gd name="T32" fmla="*/ 1 w 54"/>
                <a:gd name="T33" fmla="*/ 31 h 50"/>
                <a:gd name="T34" fmla="*/ 3 w 54"/>
                <a:gd name="T35" fmla="*/ 37 h 50"/>
                <a:gd name="T36" fmla="*/ 5 w 54"/>
                <a:gd name="T37" fmla="*/ 42 h 50"/>
                <a:gd name="T38" fmla="*/ 8 w 54"/>
                <a:gd name="T39" fmla="*/ 46 h 50"/>
                <a:gd name="T40" fmla="*/ 13 w 54"/>
                <a:gd name="T41" fmla="*/ 49 h 50"/>
                <a:gd name="T42" fmla="*/ 12 w 54"/>
                <a:gd name="T43" fmla="*/ 46 h 50"/>
                <a:gd name="T44" fmla="*/ 7 w 54"/>
                <a:gd name="T45" fmla="*/ 40 h 50"/>
                <a:gd name="T46" fmla="*/ 4 w 54"/>
                <a:gd name="T47" fmla="*/ 33 h 50"/>
                <a:gd name="T48" fmla="*/ 5 w 54"/>
                <a:gd name="T49" fmla="*/ 29 h 50"/>
                <a:gd name="T50" fmla="*/ 9 w 54"/>
                <a:gd name="T51" fmla="*/ 22 h 50"/>
                <a:gd name="T52" fmla="*/ 14 w 54"/>
                <a:gd name="T53" fmla="*/ 29 h 50"/>
                <a:gd name="T54" fmla="*/ 19 w 54"/>
                <a:gd name="T55" fmla="*/ 32 h 50"/>
                <a:gd name="T56" fmla="*/ 22 w 54"/>
                <a:gd name="T57" fmla="*/ 33 h 50"/>
                <a:gd name="T58" fmla="*/ 21 w 54"/>
                <a:gd name="T59" fmla="*/ 42 h 50"/>
                <a:gd name="T60" fmla="*/ 25 w 54"/>
                <a:gd name="T61" fmla="*/ 33 h 50"/>
                <a:gd name="T62" fmla="*/ 28 w 54"/>
                <a:gd name="T63" fmla="*/ 32 h 50"/>
                <a:gd name="T64" fmla="*/ 28 w 54"/>
                <a:gd name="T65" fmla="*/ 26 h 50"/>
                <a:gd name="T66" fmla="*/ 49 w 54"/>
                <a:gd name="T67" fmla="*/ 37 h 50"/>
                <a:gd name="T68" fmla="*/ 51 w 54"/>
                <a:gd name="T69" fmla="*/ 35 h 50"/>
                <a:gd name="T70" fmla="*/ 53 w 54"/>
                <a:gd name="T71" fmla="*/ 32 h 50"/>
                <a:gd name="T72" fmla="*/ 53 w 54"/>
                <a:gd name="T73" fmla="*/ 25 h 50"/>
                <a:gd name="T74" fmla="*/ 48 w 54"/>
                <a:gd name="T75" fmla="*/ 19 h 50"/>
                <a:gd name="T76" fmla="*/ 40 w 54"/>
                <a:gd name="T77" fmla="*/ 10 h 50"/>
                <a:gd name="T78" fmla="*/ 30 w 54"/>
                <a:gd name="T79" fmla="*/ 0 h 50"/>
                <a:gd name="T80" fmla="*/ 30 w 54"/>
                <a:gd name="T81" fmla="*/ 0 h 5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54"/>
                <a:gd name="T124" fmla="*/ 0 h 50"/>
                <a:gd name="T125" fmla="*/ 54 w 54"/>
                <a:gd name="T126" fmla="*/ 50 h 5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54" h="50">
                  <a:moveTo>
                    <a:pt x="30" y="0"/>
                  </a:moveTo>
                  <a:lnTo>
                    <a:pt x="38" y="10"/>
                  </a:lnTo>
                  <a:lnTo>
                    <a:pt x="47" y="20"/>
                  </a:lnTo>
                  <a:lnTo>
                    <a:pt x="51" y="26"/>
                  </a:lnTo>
                  <a:lnTo>
                    <a:pt x="51" y="32"/>
                  </a:lnTo>
                  <a:lnTo>
                    <a:pt x="49" y="33"/>
                  </a:lnTo>
                  <a:lnTo>
                    <a:pt x="44" y="32"/>
                  </a:lnTo>
                  <a:lnTo>
                    <a:pt x="20" y="19"/>
                  </a:lnTo>
                  <a:lnTo>
                    <a:pt x="22" y="24"/>
                  </a:lnTo>
                  <a:lnTo>
                    <a:pt x="19" y="28"/>
                  </a:lnTo>
                  <a:lnTo>
                    <a:pt x="12" y="19"/>
                  </a:lnTo>
                  <a:lnTo>
                    <a:pt x="17" y="18"/>
                  </a:lnTo>
                  <a:lnTo>
                    <a:pt x="8" y="15"/>
                  </a:lnTo>
                  <a:lnTo>
                    <a:pt x="3" y="16"/>
                  </a:lnTo>
                  <a:lnTo>
                    <a:pt x="0" y="20"/>
                  </a:lnTo>
                  <a:lnTo>
                    <a:pt x="4" y="22"/>
                  </a:lnTo>
                  <a:lnTo>
                    <a:pt x="1" y="31"/>
                  </a:lnTo>
                  <a:lnTo>
                    <a:pt x="3" y="37"/>
                  </a:lnTo>
                  <a:lnTo>
                    <a:pt x="5" y="42"/>
                  </a:lnTo>
                  <a:lnTo>
                    <a:pt x="8" y="46"/>
                  </a:lnTo>
                  <a:lnTo>
                    <a:pt x="13" y="49"/>
                  </a:lnTo>
                  <a:lnTo>
                    <a:pt x="12" y="46"/>
                  </a:lnTo>
                  <a:lnTo>
                    <a:pt x="7" y="40"/>
                  </a:lnTo>
                  <a:lnTo>
                    <a:pt x="4" y="33"/>
                  </a:lnTo>
                  <a:lnTo>
                    <a:pt x="5" y="29"/>
                  </a:lnTo>
                  <a:lnTo>
                    <a:pt x="9" y="22"/>
                  </a:lnTo>
                  <a:lnTo>
                    <a:pt x="14" y="29"/>
                  </a:lnTo>
                  <a:lnTo>
                    <a:pt x="19" y="32"/>
                  </a:lnTo>
                  <a:lnTo>
                    <a:pt x="22" y="33"/>
                  </a:lnTo>
                  <a:lnTo>
                    <a:pt x="21" y="42"/>
                  </a:lnTo>
                  <a:lnTo>
                    <a:pt x="25" y="33"/>
                  </a:lnTo>
                  <a:lnTo>
                    <a:pt x="28" y="32"/>
                  </a:lnTo>
                  <a:lnTo>
                    <a:pt x="28" y="26"/>
                  </a:lnTo>
                  <a:lnTo>
                    <a:pt x="49" y="37"/>
                  </a:lnTo>
                  <a:lnTo>
                    <a:pt x="51" y="35"/>
                  </a:lnTo>
                  <a:lnTo>
                    <a:pt x="53" y="32"/>
                  </a:lnTo>
                  <a:lnTo>
                    <a:pt x="53" y="25"/>
                  </a:lnTo>
                  <a:lnTo>
                    <a:pt x="48" y="19"/>
                  </a:lnTo>
                  <a:lnTo>
                    <a:pt x="40" y="10"/>
                  </a:lnTo>
                  <a:lnTo>
                    <a:pt x="30" y="0"/>
                  </a:lnTo>
                </a:path>
              </a:pathLst>
            </a:custGeom>
            <a:solidFill>
              <a:srgbClr val="000000"/>
            </a:solidFill>
            <a:ln w="9207">
              <a:solidFill>
                <a:srgbClr val="000000"/>
              </a:solidFill>
              <a:round/>
              <a:headEnd/>
              <a:tailEnd/>
            </a:ln>
          </p:spPr>
          <p:txBody>
            <a:bodyPr lIns="0" tIns="0" rIns="0" bIns="0"/>
            <a:lstStyle/>
            <a:p>
              <a:endParaRPr lang="en-US"/>
            </a:p>
          </p:txBody>
        </p:sp>
        <p:sp>
          <p:nvSpPr>
            <p:cNvPr id="5249" name="Freeform 539"/>
            <p:cNvSpPr>
              <a:spLocks/>
            </p:cNvSpPr>
            <p:nvPr/>
          </p:nvSpPr>
          <p:spPr bwMode="auto">
            <a:xfrm>
              <a:off x="1556" y="1771"/>
              <a:ext cx="4" cy="7"/>
            </a:xfrm>
            <a:custGeom>
              <a:avLst/>
              <a:gdLst>
                <a:gd name="T0" fmla="*/ 3 w 4"/>
                <a:gd name="T1" fmla="*/ 0 h 7"/>
                <a:gd name="T2" fmla="*/ 0 w 4"/>
                <a:gd name="T3" fmla="*/ 5 h 7"/>
                <a:gd name="T4" fmla="*/ 2 w 4"/>
                <a:gd name="T5" fmla="*/ 6 h 7"/>
                <a:gd name="T6" fmla="*/ 3 w 4"/>
                <a:gd name="T7" fmla="*/ 0 h 7"/>
                <a:gd name="T8" fmla="*/ 3 w 4"/>
                <a:gd name="T9" fmla="*/ 0 h 7"/>
                <a:gd name="T10" fmla="*/ 0 60000 65536"/>
                <a:gd name="T11" fmla="*/ 0 60000 65536"/>
                <a:gd name="T12" fmla="*/ 0 60000 65536"/>
                <a:gd name="T13" fmla="*/ 0 60000 65536"/>
                <a:gd name="T14" fmla="*/ 0 60000 65536"/>
                <a:gd name="T15" fmla="*/ 0 w 4"/>
                <a:gd name="T16" fmla="*/ 0 h 7"/>
                <a:gd name="T17" fmla="*/ 4 w 4"/>
                <a:gd name="T18" fmla="*/ 7 h 7"/>
              </a:gdLst>
              <a:ahLst/>
              <a:cxnLst>
                <a:cxn ang="T10">
                  <a:pos x="T0" y="T1"/>
                </a:cxn>
                <a:cxn ang="T11">
                  <a:pos x="T2" y="T3"/>
                </a:cxn>
                <a:cxn ang="T12">
                  <a:pos x="T4" y="T5"/>
                </a:cxn>
                <a:cxn ang="T13">
                  <a:pos x="T6" y="T7"/>
                </a:cxn>
                <a:cxn ang="T14">
                  <a:pos x="T8" y="T9"/>
                </a:cxn>
              </a:cxnLst>
              <a:rect l="T15" t="T16" r="T17" b="T18"/>
              <a:pathLst>
                <a:path w="4" h="7">
                  <a:moveTo>
                    <a:pt x="3" y="0"/>
                  </a:moveTo>
                  <a:lnTo>
                    <a:pt x="0" y="5"/>
                  </a:lnTo>
                  <a:lnTo>
                    <a:pt x="2" y="6"/>
                  </a:lnTo>
                  <a:lnTo>
                    <a:pt x="3" y="0"/>
                  </a:lnTo>
                </a:path>
              </a:pathLst>
            </a:custGeom>
            <a:solidFill>
              <a:srgbClr val="000000"/>
            </a:solidFill>
            <a:ln w="9207">
              <a:solidFill>
                <a:srgbClr val="000000"/>
              </a:solidFill>
              <a:round/>
              <a:headEnd/>
              <a:tailEnd/>
            </a:ln>
          </p:spPr>
          <p:txBody>
            <a:bodyPr lIns="0" tIns="0" rIns="0" bIns="0"/>
            <a:lstStyle/>
            <a:p>
              <a:endParaRPr lang="en-US"/>
            </a:p>
          </p:txBody>
        </p:sp>
        <p:sp>
          <p:nvSpPr>
            <p:cNvPr id="5250" name="Freeform 540"/>
            <p:cNvSpPr>
              <a:spLocks/>
            </p:cNvSpPr>
            <p:nvPr/>
          </p:nvSpPr>
          <p:spPr bwMode="auto">
            <a:xfrm>
              <a:off x="1380" y="1687"/>
              <a:ext cx="148" cy="159"/>
            </a:xfrm>
            <a:custGeom>
              <a:avLst/>
              <a:gdLst>
                <a:gd name="T0" fmla="*/ 77 w 148"/>
                <a:gd name="T1" fmla="*/ 17 h 159"/>
                <a:gd name="T2" fmla="*/ 92 w 148"/>
                <a:gd name="T3" fmla="*/ 33 h 159"/>
                <a:gd name="T4" fmla="*/ 116 w 148"/>
                <a:gd name="T5" fmla="*/ 45 h 159"/>
                <a:gd name="T6" fmla="*/ 128 w 148"/>
                <a:gd name="T7" fmla="*/ 61 h 159"/>
                <a:gd name="T8" fmla="*/ 132 w 148"/>
                <a:gd name="T9" fmla="*/ 87 h 159"/>
                <a:gd name="T10" fmla="*/ 131 w 148"/>
                <a:gd name="T11" fmla="*/ 121 h 159"/>
                <a:gd name="T12" fmla="*/ 147 w 148"/>
                <a:gd name="T13" fmla="*/ 121 h 159"/>
                <a:gd name="T14" fmla="*/ 128 w 148"/>
                <a:gd name="T15" fmla="*/ 121 h 159"/>
                <a:gd name="T16" fmla="*/ 116 w 148"/>
                <a:gd name="T17" fmla="*/ 116 h 159"/>
                <a:gd name="T18" fmla="*/ 90 w 148"/>
                <a:gd name="T19" fmla="*/ 125 h 159"/>
                <a:gd name="T20" fmla="*/ 66 w 148"/>
                <a:gd name="T21" fmla="*/ 128 h 159"/>
                <a:gd name="T22" fmla="*/ 46 w 148"/>
                <a:gd name="T23" fmla="*/ 149 h 159"/>
                <a:gd name="T24" fmla="*/ 30 w 148"/>
                <a:gd name="T25" fmla="*/ 157 h 159"/>
                <a:gd name="T26" fmla="*/ 13 w 148"/>
                <a:gd name="T27" fmla="*/ 135 h 159"/>
                <a:gd name="T28" fmla="*/ 0 w 148"/>
                <a:gd name="T29" fmla="*/ 116 h 159"/>
                <a:gd name="T30" fmla="*/ 24 w 148"/>
                <a:gd name="T31" fmla="*/ 125 h 159"/>
                <a:gd name="T32" fmla="*/ 48 w 148"/>
                <a:gd name="T33" fmla="*/ 116 h 159"/>
                <a:gd name="T34" fmla="*/ 65 w 148"/>
                <a:gd name="T35" fmla="*/ 109 h 159"/>
                <a:gd name="T36" fmla="*/ 83 w 148"/>
                <a:gd name="T37" fmla="*/ 104 h 159"/>
                <a:gd name="T38" fmla="*/ 105 w 148"/>
                <a:gd name="T39" fmla="*/ 90 h 159"/>
                <a:gd name="T40" fmla="*/ 99 w 148"/>
                <a:gd name="T41" fmla="*/ 79 h 159"/>
                <a:gd name="T42" fmla="*/ 96 w 148"/>
                <a:gd name="T43" fmla="*/ 63 h 159"/>
                <a:gd name="T44" fmla="*/ 86 w 148"/>
                <a:gd name="T45" fmla="*/ 62 h 159"/>
                <a:gd name="T46" fmla="*/ 71 w 148"/>
                <a:gd name="T47" fmla="*/ 65 h 159"/>
                <a:gd name="T48" fmla="*/ 63 w 148"/>
                <a:gd name="T49" fmla="*/ 48 h 159"/>
                <a:gd name="T50" fmla="*/ 67 w 148"/>
                <a:gd name="T51" fmla="*/ 41 h 159"/>
                <a:gd name="T52" fmla="*/ 83 w 148"/>
                <a:gd name="T53" fmla="*/ 29 h 159"/>
                <a:gd name="T54" fmla="*/ 74 w 148"/>
                <a:gd name="T55" fmla="*/ 16 h 159"/>
                <a:gd name="T56" fmla="*/ 84 w 148"/>
                <a:gd name="T57" fmla="*/ 10 h 159"/>
                <a:gd name="T58" fmla="*/ 109 w 148"/>
                <a:gd name="T59" fmla="*/ 21 h 159"/>
                <a:gd name="T60" fmla="*/ 132 w 148"/>
                <a:gd name="T61" fmla="*/ 33 h 159"/>
                <a:gd name="T62" fmla="*/ 139 w 148"/>
                <a:gd name="T63" fmla="*/ 51 h 159"/>
                <a:gd name="T64" fmla="*/ 136 w 148"/>
                <a:gd name="T65" fmla="*/ 86 h 159"/>
                <a:gd name="T66" fmla="*/ 134 w 148"/>
                <a:gd name="T67" fmla="*/ 42 h 159"/>
                <a:gd name="T68" fmla="*/ 116 w 148"/>
                <a:gd name="T69" fmla="*/ 24 h 159"/>
                <a:gd name="T70" fmla="*/ 120 w 148"/>
                <a:gd name="T71" fmla="*/ 32 h 159"/>
                <a:gd name="T72" fmla="*/ 117 w 148"/>
                <a:gd name="T73" fmla="*/ 33 h 159"/>
                <a:gd name="T74" fmla="*/ 115 w 148"/>
                <a:gd name="T75" fmla="*/ 37 h 159"/>
                <a:gd name="T76" fmla="*/ 86 w 148"/>
                <a:gd name="T77" fmla="*/ 24 h 159"/>
                <a:gd name="T78" fmla="*/ 77 w 148"/>
                <a:gd name="T79" fmla="*/ 12 h 159"/>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48"/>
                <a:gd name="T121" fmla="*/ 0 h 159"/>
                <a:gd name="T122" fmla="*/ 148 w 148"/>
                <a:gd name="T123" fmla="*/ 159 h 159"/>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48" h="159">
                  <a:moveTo>
                    <a:pt x="77" y="12"/>
                  </a:moveTo>
                  <a:lnTo>
                    <a:pt x="77" y="17"/>
                  </a:lnTo>
                  <a:lnTo>
                    <a:pt x="83" y="23"/>
                  </a:lnTo>
                  <a:lnTo>
                    <a:pt x="92" y="33"/>
                  </a:lnTo>
                  <a:lnTo>
                    <a:pt x="103" y="39"/>
                  </a:lnTo>
                  <a:lnTo>
                    <a:pt x="116" y="45"/>
                  </a:lnTo>
                  <a:lnTo>
                    <a:pt x="124" y="53"/>
                  </a:lnTo>
                  <a:lnTo>
                    <a:pt x="128" y="61"/>
                  </a:lnTo>
                  <a:lnTo>
                    <a:pt x="131" y="73"/>
                  </a:lnTo>
                  <a:lnTo>
                    <a:pt x="132" y="87"/>
                  </a:lnTo>
                  <a:lnTo>
                    <a:pt x="130" y="116"/>
                  </a:lnTo>
                  <a:lnTo>
                    <a:pt x="131" y="121"/>
                  </a:lnTo>
                  <a:lnTo>
                    <a:pt x="134" y="124"/>
                  </a:lnTo>
                  <a:lnTo>
                    <a:pt x="147" y="121"/>
                  </a:lnTo>
                  <a:lnTo>
                    <a:pt x="133" y="126"/>
                  </a:lnTo>
                  <a:lnTo>
                    <a:pt x="128" y="121"/>
                  </a:lnTo>
                  <a:lnTo>
                    <a:pt x="127" y="106"/>
                  </a:lnTo>
                  <a:lnTo>
                    <a:pt x="116" y="116"/>
                  </a:lnTo>
                  <a:lnTo>
                    <a:pt x="103" y="122"/>
                  </a:lnTo>
                  <a:lnTo>
                    <a:pt x="90" y="125"/>
                  </a:lnTo>
                  <a:lnTo>
                    <a:pt x="75" y="125"/>
                  </a:lnTo>
                  <a:lnTo>
                    <a:pt x="66" y="128"/>
                  </a:lnTo>
                  <a:lnTo>
                    <a:pt x="53" y="138"/>
                  </a:lnTo>
                  <a:lnTo>
                    <a:pt x="46" y="149"/>
                  </a:lnTo>
                  <a:lnTo>
                    <a:pt x="42" y="158"/>
                  </a:lnTo>
                  <a:lnTo>
                    <a:pt x="30" y="157"/>
                  </a:lnTo>
                  <a:lnTo>
                    <a:pt x="19" y="149"/>
                  </a:lnTo>
                  <a:lnTo>
                    <a:pt x="13" y="135"/>
                  </a:lnTo>
                  <a:lnTo>
                    <a:pt x="8" y="122"/>
                  </a:lnTo>
                  <a:lnTo>
                    <a:pt x="0" y="116"/>
                  </a:lnTo>
                  <a:lnTo>
                    <a:pt x="8" y="118"/>
                  </a:lnTo>
                  <a:lnTo>
                    <a:pt x="24" y="125"/>
                  </a:lnTo>
                  <a:lnTo>
                    <a:pt x="38" y="124"/>
                  </a:lnTo>
                  <a:lnTo>
                    <a:pt x="48" y="116"/>
                  </a:lnTo>
                  <a:lnTo>
                    <a:pt x="56" y="112"/>
                  </a:lnTo>
                  <a:lnTo>
                    <a:pt x="65" y="109"/>
                  </a:lnTo>
                  <a:lnTo>
                    <a:pt x="76" y="107"/>
                  </a:lnTo>
                  <a:lnTo>
                    <a:pt x="83" y="104"/>
                  </a:lnTo>
                  <a:lnTo>
                    <a:pt x="97" y="95"/>
                  </a:lnTo>
                  <a:lnTo>
                    <a:pt x="105" y="90"/>
                  </a:lnTo>
                  <a:lnTo>
                    <a:pt x="108" y="87"/>
                  </a:lnTo>
                  <a:lnTo>
                    <a:pt x="99" y="79"/>
                  </a:lnTo>
                  <a:lnTo>
                    <a:pt x="89" y="73"/>
                  </a:lnTo>
                  <a:lnTo>
                    <a:pt x="96" y="63"/>
                  </a:lnTo>
                  <a:lnTo>
                    <a:pt x="85" y="70"/>
                  </a:lnTo>
                  <a:lnTo>
                    <a:pt x="86" y="62"/>
                  </a:lnTo>
                  <a:lnTo>
                    <a:pt x="78" y="64"/>
                  </a:lnTo>
                  <a:lnTo>
                    <a:pt x="71" y="65"/>
                  </a:lnTo>
                  <a:lnTo>
                    <a:pt x="68" y="48"/>
                  </a:lnTo>
                  <a:lnTo>
                    <a:pt x="63" y="48"/>
                  </a:lnTo>
                  <a:lnTo>
                    <a:pt x="62" y="41"/>
                  </a:lnTo>
                  <a:lnTo>
                    <a:pt x="67" y="41"/>
                  </a:lnTo>
                  <a:lnTo>
                    <a:pt x="65" y="29"/>
                  </a:lnTo>
                  <a:lnTo>
                    <a:pt x="83" y="29"/>
                  </a:lnTo>
                  <a:lnTo>
                    <a:pt x="78" y="23"/>
                  </a:lnTo>
                  <a:lnTo>
                    <a:pt x="74" y="16"/>
                  </a:lnTo>
                  <a:lnTo>
                    <a:pt x="72" y="0"/>
                  </a:lnTo>
                  <a:lnTo>
                    <a:pt x="84" y="10"/>
                  </a:lnTo>
                  <a:lnTo>
                    <a:pt x="92" y="16"/>
                  </a:lnTo>
                  <a:lnTo>
                    <a:pt x="109" y="21"/>
                  </a:lnTo>
                  <a:lnTo>
                    <a:pt x="122" y="25"/>
                  </a:lnTo>
                  <a:lnTo>
                    <a:pt x="132" y="33"/>
                  </a:lnTo>
                  <a:lnTo>
                    <a:pt x="136" y="42"/>
                  </a:lnTo>
                  <a:lnTo>
                    <a:pt x="139" y="51"/>
                  </a:lnTo>
                  <a:lnTo>
                    <a:pt x="139" y="63"/>
                  </a:lnTo>
                  <a:lnTo>
                    <a:pt x="136" y="86"/>
                  </a:lnTo>
                  <a:lnTo>
                    <a:pt x="138" y="56"/>
                  </a:lnTo>
                  <a:lnTo>
                    <a:pt x="134" y="42"/>
                  </a:lnTo>
                  <a:lnTo>
                    <a:pt x="130" y="33"/>
                  </a:lnTo>
                  <a:lnTo>
                    <a:pt x="116" y="24"/>
                  </a:lnTo>
                  <a:lnTo>
                    <a:pt x="103" y="21"/>
                  </a:lnTo>
                  <a:lnTo>
                    <a:pt x="120" y="32"/>
                  </a:lnTo>
                  <a:lnTo>
                    <a:pt x="99" y="23"/>
                  </a:lnTo>
                  <a:lnTo>
                    <a:pt x="117" y="33"/>
                  </a:lnTo>
                  <a:lnTo>
                    <a:pt x="97" y="25"/>
                  </a:lnTo>
                  <a:lnTo>
                    <a:pt x="115" y="37"/>
                  </a:lnTo>
                  <a:lnTo>
                    <a:pt x="96" y="29"/>
                  </a:lnTo>
                  <a:lnTo>
                    <a:pt x="86" y="24"/>
                  </a:lnTo>
                  <a:lnTo>
                    <a:pt x="80" y="17"/>
                  </a:lnTo>
                  <a:lnTo>
                    <a:pt x="77" y="12"/>
                  </a:lnTo>
                </a:path>
              </a:pathLst>
            </a:custGeom>
            <a:solidFill>
              <a:srgbClr val="000000"/>
            </a:solidFill>
            <a:ln w="9207">
              <a:solidFill>
                <a:srgbClr val="000000"/>
              </a:solidFill>
              <a:round/>
              <a:headEnd/>
              <a:tailEnd/>
            </a:ln>
          </p:spPr>
          <p:txBody>
            <a:bodyPr lIns="0" tIns="0" rIns="0" bIns="0"/>
            <a:lstStyle/>
            <a:p>
              <a:endParaRPr lang="en-US"/>
            </a:p>
          </p:txBody>
        </p:sp>
        <p:sp>
          <p:nvSpPr>
            <p:cNvPr id="5251" name="Freeform 541"/>
            <p:cNvSpPr>
              <a:spLocks/>
            </p:cNvSpPr>
            <p:nvPr/>
          </p:nvSpPr>
          <p:spPr bwMode="auto">
            <a:xfrm>
              <a:off x="1371" y="1674"/>
              <a:ext cx="78" cy="106"/>
            </a:xfrm>
            <a:custGeom>
              <a:avLst/>
              <a:gdLst>
                <a:gd name="T0" fmla="*/ 77 w 78"/>
                <a:gd name="T1" fmla="*/ 76 h 106"/>
                <a:gd name="T2" fmla="*/ 75 w 78"/>
                <a:gd name="T3" fmla="*/ 77 h 106"/>
                <a:gd name="T4" fmla="*/ 70 w 78"/>
                <a:gd name="T5" fmla="*/ 53 h 106"/>
                <a:gd name="T6" fmla="*/ 68 w 78"/>
                <a:gd name="T7" fmla="*/ 46 h 106"/>
                <a:gd name="T8" fmla="*/ 64 w 78"/>
                <a:gd name="T9" fmla="*/ 42 h 106"/>
                <a:gd name="T10" fmla="*/ 57 w 78"/>
                <a:gd name="T11" fmla="*/ 42 h 106"/>
                <a:gd name="T12" fmla="*/ 61 w 78"/>
                <a:gd name="T13" fmla="*/ 13 h 106"/>
                <a:gd name="T14" fmla="*/ 64 w 78"/>
                <a:gd name="T15" fmla="*/ 20 h 106"/>
                <a:gd name="T16" fmla="*/ 62 w 78"/>
                <a:gd name="T17" fmla="*/ 40 h 106"/>
                <a:gd name="T18" fmla="*/ 67 w 78"/>
                <a:gd name="T19" fmla="*/ 20 h 106"/>
                <a:gd name="T20" fmla="*/ 61 w 78"/>
                <a:gd name="T21" fmla="*/ 8 h 106"/>
                <a:gd name="T22" fmla="*/ 10 w 78"/>
                <a:gd name="T23" fmla="*/ 0 h 106"/>
                <a:gd name="T24" fmla="*/ 9 w 78"/>
                <a:gd name="T25" fmla="*/ 4 h 106"/>
                <a:gd name="T26" fmla="*/ 0 w 78"/>
                <a:gd name="T27" fmla="*/ 99 h 106"/>
                <a:gd name="T28" fmla="*/ 7 w 78"/>
                <a:gd name="T29" fmla="*/ 105 h 106"/>
                <a:gd name="T30" fmla="*/ 26 w 78"/>
                <a:gd name="T31" fmla="*/ 103 h 106"/>
                <a:gd name="T32" fmla="*/ 9 w 78"/>
                <a:gd name="T33" fmla="*/ 103 h 106"/>
                <a:gd name="T34" fmla="*/ 3 w 78"/>
                <a:gd name="T35" fmla="*/ 97 h 106"/>
                <a:gd name="T36" fmla="*/ 44 w 78"/>
                <a:gd name="T37" fmla="*/ 100 h 106"/>
                <a:gd name="T38" fmla="*/ 52 w 78"/>
                <a:gd name="T39" fmla="*/ 96 h 106"/>
                <a:gd name="T40" fmla="*/ 53 w 78"/>
                <a:gd name="T41" fmla="*/ 72 h 106"/>
                <a:gd name="T42" fmla="*/ 62 w 78"/>
                <a:gd name="T43" fmla="*/ 77 h 106"/>
                <a:gd name="T44" fmla="*/ 62 w 78"/>
                <a:gd name="T45" fmla="*/ 73 h 106"/>
                <a:gd name="T46" fmla="*/ 56 w 78"/>
                <a:gd name="T47" fmla="*/ 69 h 106"/>
                <a:gd name="T48" fmla="*/ 54 w 78"/>
                <a:gd name="T49" fmla="*/ 63 h 106"/>
                <a:gd name="T50" fmla="*/ 58 w 78"/>
                <a:gd name="T51" fmla="*/ 58 h 106"/>
                <a:gd name="T52" fmla="*/ 57 w 78"/>
                <a:gd name="T53" fmla="*/ 56 h 106"/>
                <a:gd name="T54" fmla="*/ 61 w 78"/>
                <a:gd name="T55" fmla="*/ 55 h 106"/>
                <a:gd name="T56" fmla="*/ 62 w 78"/>
                <a:gd name="T57" fmla="*/ 60 h 106"/>
                <a:gd name="T58" fmla="*/ 64 w 78"/>
                <a:gd name="T59" fmla="*/ 67 h 106"/>
                <a:gd name="T60" fmla="*/ 69 w 78"/>
                <a:gd name="T61" fmla="*/ 69 h 106"/>
                <a:gd name="T62" fmla="*/ 70 w 78"/>
                <a:gd name="T63" fmla="*/ 72 h 106"/>
                <a:gd name="T64" fmla="*/ 67 w 78"/>
                <a:gd name="T65" fmla="*/ 77 h 106"/>
                <a:gd name="T66" fmla="*/ 72 w 78"/>
                <a:gd name="T67" fmla="*/ 74 h 106"/>
                <a:gd name="T68" fmla="*/ 74 w 78"/>
                <a:gd name="T69" fmla="*/ 78 h 106"/>
                <a:gd name="T70" fmla="*/ 77 w 78"/>
                <a:gd name="T71" fmla="*/ 76 h 106"/>
                <a:gd name="T72" fmla="*/ 77 w 78"/>
                <a:gd name="T73" fmla="*/ 76 h 10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78"/>
                <a:gd name="T112" fmla="*/ 0 h 106"/>
                <a:gd name="T113" fmla="*/ 78 w 78"/>
                <a:gd name="T114" fmla="*/ 106 h 10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78" h="106">
                  <a:moveTo>
                    <a:pt x="77" y="76"/>
                  </a:moveTo>
                  <a:lnTo>
                    <a:pt x="75" y="77"/>
                  </a:lnTo>
                  <a:lnTo>
                    <a:pt x="70" y="53"/>
                  </a:lnTo>
                  <a:lnTo>
                    <a:pt x="68" y="46"/>
                  </a:lnTo>
                  <a:lnTo>
                    <a:pt x="64" y="42"/>
                  </a:lnTo>
                  <a:lnTo>
                    <a:pt x="57" y="42"/>
                  </a:lnTo>
                  <a:lnTo>
                    <a:pt x="61" y="13"/>
                  </a:lnTo>
                  <a:lnTo>
                    <a:pt x="64" y="20"/>
                  </a:lnTo>
                  <a:lnTo>
                    <a:pt x="62" y="40"/>
                  </a:lnTo>
                  <a:lnTo>
                    <a:pt x="67" y="20"/>
                  </a:lnTo>
                  <a:lnTo>
                    <a:pt x="61" y="8"/>
                  </a:lnTo>
                  <a:lnTo>
                    <a:pt x="10" y="0"/>
                  </a:lnTo>
                  <a:lnTo>
                    <a:pt x="9" y="4"/>
                  </a:lnTo>
                  <a:lnTo>
                    <a:pt x="0" y="99"/>
                  </a:lnTo>
                  <a:lnTo>
                    <a:pt x="7" y="105"/>
                  </a:lnTo>
                  <a:lnTo>
                    <a:pt x="26" y="103"/>
                  </a:lnTo>
                  <a:lnTo>
                    <a:pt x="9" y="103"/>
                  </a:lnTo>
                  <a:lnTo>
                    <a:pt x="3" y="97"/>
                  </a:lnTo>
                  <a:lnTo>
                    <a:pt x="44" y="100"/>
                  </a:lnTo>
                  <a:lnTo>
                    <a:pt x="52" y="96"/>
                  </a:lnTo>
                  <a:lnTo>
                    <a:pt x="53" y="72"/>
                  </a:lnTo>
                  <a:lnTo>
                    <a:pt x="62" y="77"/>
                  </a:lnTo>
                  <a:lnTo>
                    <a:pt x="62" y="73"/>
                  </a:lnTo>
                  <a:lnTo>
                    <a:pt x="56" y="69"/>
                  </a:lnTo>
                  <a:lnTo>
                    <a:pt x="54" y="63"/>
                  </a:lnTo>
                  <a:lnTo>
                    <a:pt x="58" y="58"/>
                  </a:lnTo>
                  <a:lnTo>
                    <a:pt x="57" y="56"/>
                  </a:lnTo>
                  <a:lnTo>
                    <a:pt x="61" y="55"/>
                  </a:lnTo>
                  <a:lnTo>
                    <a:pt x="62" y="60"/>
                  </a:lnTo>
                  <a:lnTo>
                    <a:pt x="64" y="67"/>
                  </a:lnTo>
                  <a:lnTo>
                    <a:pt x="69" y="69"/>
                  </a:lnTo>
                  <a:lnTo>
                    <a:pt x="70" y="72"/>
                  </a:lnTo>
                  <a:lnTo>
                    <a:pt x="67" y="77"/>
                  </a:lnTo>
                  <a:lnTo>
                    <a:pt x="72" y="74"/>
                  </a:lnTo>
                  <a:lnTo>
                    <a:pt x="74" y="78"/>
                  </a:lnTo>
                  <a:lnTo>
                    <a:pt x="77" y="76"/>
                  </a:lnTo>
                </a:path>
              </a:pathLst>
            </a:custGeom>
            <a:solidFill>
              <a:srgbClr val="000000"/>
            </a:solidFill>
            <a:ln w="9207">
              <a:solidFill>
                <a:srgbClr val="000000"/>
              </a:solidFill>
              <a:round/>
              <a:headEnd/>
              <a:tailEnd/>
            </a:ln>
          </p:spPr>
          <p:txBody>
            <a:bodyPr lIns="0" tIns="0" rIns="0" bIns="0"/>
            <a:lstStyle/>
            <a:p>
              <a:endParaRPr lang="en-US"/>
            </a:p>
          </p:txBody>
        </p:sp>
        <p:sp>
          <p:nvSpPr>
            <p:cNvPr id="5252" name="Freeform 542"/>
            <p:cNvSpPr>
              <a:spLocks/>
            </p:cNvSpPr>
            <p:nvPr/>
          </p:nvSpPr>
          <p:spPr bwMode="auto">
            <a:xfrm>
              <a:off x="1426" y="1752"/>
              <a:ext cx="11" cy="9"/>
            </a:xfrm>
            <a:custGeom>
              <a:avLst/>
              <a:gdLst>
                <a:gd name="T0" fmla="*/ 10 w 11"/>
                <a:gd name="T1" fmla="*/ 1 h 9"/>
                <a:gd name="T2" fmla="*/ 6 w 11"/>
                <a:gd name="T3" fmla="*/ 8 h 9"/>
                <a:gd name="T4" fmla="*/ 2 w 11"/>
                <a:gd name="T5" fmla="*/ 8 h 9"/>
                <a:gd name="T6" fmla="*/ 0 w 11"/>
                <a:gd name="T7" fmla="*/ 4 h 9"/>
                <a:gd name="T8" fmla="*/ 2 w 11"/>
                <a:gd name="T9" fmla="*/ 1 h 9"/>
                <a:gd name="T10" fmla="*/ 5 w 11"/>
                <a:gd name="T11" fmla="*/ 7 h 9"/>
                <a:gd name="T12" fmla="*/ 7 w 11"/>
                <a:gd name="T13" fmla="*/ 0 h 9"/>
                <a:gd name="T14" fmla="*/ 10 w 11"/>
                <a:gd name="T15" fmla="*/ 1 h 9"/>
                <a:gd name="T16" fmla="*/ 10 w 11"/>
                <a:gd name="T17" fmla="*/ 1 h 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
                <a:gd name="T28" fmla="*/ 0 h 9"/>
                <a:gd name="T29" fmla="*/ 11 w 11"/>
                <a:gd name="T30" fmla="*/ 9 h 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 h="9">
                  <a:moveTo>
                    <a:pt x="10" y="1"/>
                  </a:moveTo>
                  <a:lnTo>
                    <a:pt x="6" y="8"/>
                  </a:lnTo>
                  <a:lnTo>
                    <a:pt x="2" y="8"/>
                  </a:lnTo>
                  <a:lnTo>
                    <a:pt x="0" y="4"/>
                  </a:lnTo>
                  <a:lnTo>
                    <a:pt x="2" y="1"/>
                  </a:lnTo>
                  <a:lnTo>
                    <a:pt x="5" y="7"/>
                  </a:lnTo>
                  <a:lnTo>
                    <a:pt x="7" y="0"/>
                  </a:lnTo>
                  <a:lnTo>
                    <a:pt x="10" y="1"/>
                  </a:lnTo>
                </a:path>
              </a:pathLst>
            </a:custGeom>
            <a:solidFill>
              <a:srgbClr val="000000"/>
            </a:solidFill>
            <a:ln w="9207">
              <a:solidFill>
                <a:srgbClr val="000000"/>
              </a:solidFill>
              <a:round/>
              <a:headEnd/>
              <a:tailEnd/>
            </a:ln>
          </p:spPr>
          <p:txBody>
            <a:bodyPr lIns="0" tIns="0" rIns="0" bIns="0"/>
            <a:lstStyle/>
            <a:p>
              <a:endParaRPr lang="en-US"/>
            </a:p>
          </p:txBody>
        </p:sp>
        <p:sp>
          <p:nvSpPr>
            <p:cNvPr id="5253" name="Freeform 543"/>
            <p:cNvSpPr>
              <a:spLocks/>
            </p:cNvSpPr>
            <p:nvPr/>
          </p:nvSpPr>
          <p:spPr bwMode="auto">
            <a:xfrm>
              <a:off x="1383" y="1763"/>
              <a:ext cx="50" cy="25"/>
            </a:xfrm>
            <a:custGeom>
              <a:avLst/>
              <a:gdLst>
                <a:gd name="T0" fmla="*/ 49 w 50"/>
                <a:gd name="T1" fmla="*/ 0 h 25"/>
                <a:gd name="T2" fmla="*/ 46 w 50"/>
                <a:gd name="T3" fmla="*/ 23 h 25"/>
                <a:gd name="T4" fmla="*/ 0 w 50"/>
                <a:gd name="T5" fmla="*/ 24 h 25"/>
                <a:gd name="T6" fmla="*/ 5 w 50"/>
                <a:gd name="T7" fmla="*/ 21 h 25"/>
                <a:gd name="T8" fmla="*/ 45 w 50"/>
                <a:gd name="T9" fmla="*/ 21 h 25"/>
                <a:gd name="T10" fmla="*/ 49 w 50"/>
                <a:gd name="T11" fmla="*/ 0 h 25"/>
                <a:gd name="T12" fmla="*/ 49 w 50"/>
                <a:gd name="T13" fmla="*/ 0 h 25"/>
                <a:gd name="T14" fmla="*/ 0 60000 65536"/>
                <a:gd name="T15" fmla="*/ 0 60000 65536"/>
                <a:gd name="T16" fmla="*/ 0 60000 65536"/>
                <a:gd name="T17" fmla="*/ 0 60000 65536"/>
                <a:gd name="T18" fmla="*/ 0 60000 65536"/>
                <a:gd name="T19" fmla="*/ 0 60000 65536"/>
                <a:gd name="T20" fmla="*/ 0 60000 65536"/>
                <a:gd name="T21" fmla="*/ 0 w 50"/>
                <a:gd name="T22" fmla="*/ 0 h 25"/>
                <a:gd name="T23" fmla="*/ 50 w 50"/>
                <a:gd name="T24" fmla="*/ 25 h 2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0" h="25">
                  <a:moveTo>
                    <a:pt x="49" y="0"/>
                  </a:moveTo>
                  <a:lnTo>
                    <a:pt x="46" y="23"/>
                  </a:lnTo>
                  <a:lnTo>
                    <a:pt x="0" y="24"/>
                  </a:lnTo>
                  <a:lnTo>
                    <a:pt x="5" y="21"/>
                  </a:lnTo>
                  <a:lnTo>
                    <a:pt x="45" y="21"/>
                  </a:lnTo>
                  <a:lnTo>
                    <a:pt x="49" y="0"/>
                  </a:lnTo>
                </a:path>
              </a:pathLst>
            </a:custGeom>
            <a:solidFill>
              <a:srgbClr val="000000"/>
            </a:solidFill>
            <a:ln w="9207">
              <a:solidFill>
                <a:srgbClr val="000000"/>
              </a:solidFill>
              <a:round/>
              <a:headEnd/>
              <a:tailEnd/>
            </a:ln>
          </p:spPr>
          <p:txBody>
            <a:bodyPr lIns="0" tIns="0" rIns="0" bIns="0"/>
            <a:lstStyle/>
            <a:p>
              <a:endParaRPr lang="en-US"/>
            </a:p>
          </p:txBody>
        </p:sp>
        <p:sp>
          <p:nvSpPr>
            <p:cNvPr id="5254" name="Freeform 544"/>
            <p:cNvSpPr>
              <a:spLocks/>
            </p:cNvSpPr>
            <p:nvPr/>
          </p:nvSpPr>
          <p:spPr bwMode="auto">
            <a:xfrm>
              <a:off x="1347" y="1743"/>
              <a:ext cx="45" cy="61"/>
            </a:xfrm>
            <a:custGeom>
              <a:avLst/>
              <a:gdLst>
                <a:gd name="T0" fmla="*/ 44 w 45"/>
                <a:gd name="T1" fmla="*/ 38 h 61"/>
                <a:gd name="T2" fmla="*/ 33 w 45"/>
                <a:gd name="T3" fmla="*/ 45 h 61"/>
                <a:gd name="T4" fmla="*/ 19 w 45"/>
                <a:gd name="T5" fmla="*/ 57 h 61"/>
                <a:gd name="T6" fmla="*/ 11 w 45"/>
                <a:gd name="T7" fmla="*/ 33 h 61"/>
                <a:gd name="T8" fmla="*/ 2 w 45"/>
                <a:gd name="T9" fmla="*/ 22 h 61"/>
                <a:gd name="T10" fmla="*/ 11 w 45"/>
                <a:gd name="T11" fmla="*/ 9 h 61"/>
                <a:gd name="T12" fmla="*/ 27 w 45"/>
                <a:gd name="T13" fmla="*/ 0 h 61"/>
                <a:gd name="T14" fmla="*/ 10 w 45"/>
                <a:gd name="T15" fmla="*/ 9 h 61"/>
                <a:gd name="T16" fmla="*/ 5 w 45"/>
                <a:gd name="T17" fmla="*/ 14 h 61"/>
                <a:gd name="T18" fmla="*/ 0 w 45"/>
                <a:gd name="T19" fmla="*/ 23 h 61"/>
                <a:gd name="T20" fmla="*/ 10 w 45"/>
                <a:gd name="T21" fmla="*/ 34 h 61"/>
                <a:gd name="T22" fmla="*/ 18 w 45"/>
                <a:gd name="T23" fmla="*/ 60 h 61"/>
                <a:gd name="T24" fmla="*/ 21 w 45"/>
                <a:gd name="T25" fmla="*/ 58 h 61"/>
                <a:gd name="T26" fmla="*/ 36 w 45"/>
                <a:gd name="T27" fmla="*/ 43 h 61"/>
                <a:gd name="T28" fmla="*/ 44 w 45"/>
                <a:gd name="T29" fmla="*/ 38 h 61"/>
                <a:gd name="T30" fmla="*/ 44 w 45"/>
                <a:gd name="T31" fmla="*/ 38 h 6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45"/>
                <a:gd name="T49" fmla="*/ 0 h 61"/>
                <a:gd name="T50" fmla="*/ 45 w 45"/>
                <a:gd name="T51" fmla="*/ 61 h 61"/>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45" h="61">
                  <a:moveTo>
                    <a:pt x="44" y="38"/>
                  </a:moveTo>
                  <a:lnTo>
                    <a:pt x="33" y="45"/>
                  </a:lnTo>
                  <a:lnTo>
                    <a:pt x="19" y="57"/>
                  </a:lnTo>
                  <a:lnTo>
                    <a:pt x="11" y="33"/>
                  </a:lnTo>
                  <a:lnTo>
                    <a:pt x="2" y="22"/>
                  </a:lnTo>
                  <a:lnTo>
                    <a:pt x="11" y="9"/>
                  </a:lnTo>
                  <a:lnTo>
                    <a:pt x="27" y="0"/>
                  </a:lnTo>
                  <a:lnTo>
                    <a:pt x="10" y="9"/>
                  </a:lnTo>
                  <a:lnTo>
                    <a:pt x="5" y="14"/>
                  </a:lnTo>
                  <a:lnTo>
                    <a:pt x="0" y="23"/>
                  </a:lnTo>
                  <a:lnTo>
                    <a:pt x="10" y="34"/>
                  </a:lnTo>
                  <a:lnTo>
                    <a:pt x="18" y="60"/>
                  </a:lnTo>
                  <a:lnTo>
                    <a:pt x="21" y="58"/>
                  </a:lnTo>
                  <a:lnTo>
                    <a:pt x="36" y="43"/>
                  </a:lnTo>
                  <a:lnTo>
                    <a:pt x="44" y="38"/>
                  </a:lnTo>
                </a:path>
              </a:pathLst>
            </a:custGeom>
            <a:solidFill>
              <a:srgbClr val="000000"/>
            </a:solidFill>
            <a:ln w="9207">
              <a:solidFill>
                <a:srgbClr val="000000"/>
              </a:solidFill>
              <a:round/>
              <a:headEnd/>
              <a:tailEnd/>
            </a:ln>
          </p:spPr>
          <p:txBody>
            <a:bodyPr lIns="0" tIns="0" rIns="0" bIns="0"/>
            <a:lstStyle/>
            <a:p>
              <a:endParaRPr lang="en-US"/>
            </a:p>
          </p:txBody>
        </p:sp>
        <p:sp>
          <p:nvSpPr>
            <p:cNvPr id="5255" name="Freeform 545"/>
            <p:cNvSpPr>
              <a:spLocks/>
            </p:cNvSpPr>
            <p:nvPr/>
          </p:nvSpPr>
          <p:spPr bwMode="auto">
            <a:xfrm>
              <a:off x="1515" y="1798"/>
              <a:ext cx="63" cy="67"/>
            </a:xfrm>
            <a:custGeom>
              <a:avLst/>
              <a:gdLst>
                <a:gd name="T0" fmla="*/ 15 w 63"/>
                <a:gd name="T1" fmla="*/ 10 h 67"/>
                <a:gd name="T2" fmla="*/ 19 w 63"/>
                <a:gd name="T3" fmla="*/ 21 h 67"/>
                <a:gd name="T4" fmla="*/ 17 w 63"/>
                <a:gd name="T5" fmla="*/ 27 h 67"/>
                <a:gd name="T6" fmla="*/ 14 w 63"/>
                <a:gd name="T7" fmla="*/ 35 h 67"/>
                <a:gd name="T8" fmla="*/ 18 w 63"/>
                <a:gd name="T9" fmla="*/ 38 h 67"/>
                <a:gd name="T10" fmla="*/ 28 w 63"/>
                <a:gd name="T11" fmla="*/ 27 h 67"/>
                <a:gd name="T12" fmla="*/ 33 w 63"/>
                <a:gd name="T13" fmla="*/ 26 h 67"/>
                <a:gd name="T14" fmla="*/ 38 w 63"/>
                <a:gd name="T15" fmla="*/ 27 h 67"/>
                <a:gd name="T16" fmla="*/ 47 w 63"/>
                <a:gd name="T17" fmla="*/ 19 h 67"/>
                <a:gd name="T18" fmla="*/ 45 w 63"/>
                <a:gd name="T19" fmla="*/ 5 h 67"/>
                <a:gd name="T20" fmla="*/ 53 w 63"/>
                <a:gd name="T21" fmla="*/ 0 h 67"/>
                <a:gd name="T22" fmla="*/ 59 w 63"/>
                <a:gd name="T23" fmla="*/ 2 h 67"/>
                <a:gd name="T24" fmla="*/ 60 w 63"/>
                <a:gd name="T25" fmla="*/ 5 h 67"/>
                <a:gd name="T26" fmla="*/ 62 w 63"/>
                <a:gd name="T27" fmla="*/ 15 h 67"/>
                <a:gd name="T28" fmla="*/ 60 w 63"/>
                <a:gd name="T29" fmla="*/ 23 h 67"/>
                <a:gd name="T30" fmla="*/ 60 w 63"/>
                <a:gd name="T31" fmla="*/ 14 h 67"/>
                <a:gd name="T32" fmla="*/ 57 w 63"/>
                <a:gd name="T33" fmla="*/ 3 h 67"/>
                <a:gd name="T34" fmla="*/ 53 w 63"/>
                <a:gd name="T35" fmla="*/ 5 h 67"/>
                <a:gd name="T36" fmla="*/ 50 w 63"/>
                <a:gd name="T37" fmla="*/ 10 h 67"/>
                <a:gd name="T38" fmla="*/ 57 w 63"/>
                <a:gd name="T39" fmla="*/ 25 h 67"/>
                <a:gd name="T40" fmla="*/ 62 w 63"/>
                <a:gd name="T41" fmla="*/ 29 h 67"/>
                <a:gd name="T42" fmla="*/ 57 w 63"/>
                <a:gd name="T43" fmla="*/ 35 h 67"/>
                <a:gd name="T44" fmla="*/ 62 w 63"/>
                <a:gd name="T45" fmla="*/ 47 h 67"/>
                <a:gd name="T46" fmla="*/ 49 w 63"/>
                <a:gd name="T47" fmla="*/ 44 h 67"/>
                <a:gd name="T48" fmla="*/ 44 w 63"/>
                <a:gd name="T49" fmla="*/ 33 h 67"/>
                <a:gd name="T50" fmla="*/ 37 w 63"/>
                <a:gd name="T51" fmla="*/ 42 h 67"/>
                <a:gd name="T52" fmla="*/ 33 w 63"/>
                <a:gd name="T53" fmla="*/ 38 h 67"/>
                <a:gd name="T54" fmla="*/ 43 w 63"/>
                <a:gd name="T55" fmla="*/ 63 h 67"/>
                <a:gd name="T56" fmla="*/ 35 w 63"/>
                <a:gd name="T57" fmla="*/ 66 h 67"/>
                <a:gd name="T58" fmla="*/ 26 w 63"/>
                <a:gd name="T59" fmla="*/ 53 h 67"/>
                <a:gd name="T60" fmla="*/ 14 w 63"/>
                <a:gd name="T61" fmla="*/ 44 h 67"/>
                <a:gd name="T62" fmla="*/ 0 w 63"/>
                <a:gd name="T63" fmla="*/ 35 h 67"/>
                <a:gd name="T64" fmla="*/ 12 w 63"/>
                <a:gd name="T65" fmla="*/ 14 h 67"/>
                <a:gd name="T66" fmla="*/ 8 w 63"/>
                <a:gd name="T67" fmla="*/ 10 h 67"/>
                <a:gd name="T68" fmla="*/ 15 w 63"/>
                <a:gd name="T69" fmla="*/ 10 h 67"/>
                <a:gd name="T70" fmla="*/ 15 w 63"/>
                <a:gd name="T71" fmla="*/ 10 h 6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63"/>
                <a:gd name="T109" fmla="*/ 0 h 67"/>
                <a:gd name="T110" fmla="*/ 63 w 63"/>
                <a:gd name="T111" fmla="*/ 67 h 67"/>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63" h="67">
                  <a:moveTo>
                    <a:pt x="15" y="10"/>
                  </a:moveTo>
                  <a:lnTo>
                    <a:pt x="19" y="21"/>
                  </a:lnTo>
                  <a:lnTo>
                    <a:pt x="17" y="27"/>
                  </a:lnTo>
                  <a:lnTo>
                    <a:pt x="14" y="35"/>
                  </a:lnTo>
                  <a:lnTo>
                    <a:pt x="18" y="38"/>
                  </a:lnTo>
                  <a:lnTo>
                    <a:pt x="28" y="27"/>
                  </a:lnTo>
                  <a:lnTo>
                    <a:pt x="33" y="26"/>
                  </a:lnTo>
                  <a:lnTo>
                    <a:pt x="38" y="27"/>
                  </a:lnTo>
                  <a:lnTo>
                    <a:pt x="47" y="19"/>
                  </a:lnTo>
                  <a:lnTo>
                    <a:pt x="45" y="5"/>
                  </a:lnTo>
                  <a:lnTo>
                    <a:pt x="53" y="0"/>
                  </a:lnTo>
                  <a:lnTo>
                    <a:pt x="59" y="2"/>
                  </a:lnTo>
                  <a:lnTo>
                    <a:pt x="60" y="5"/>
                  </a:lnTo>
                  <a:lnTo>
                    <a:pt x="62" y="15"/>
                  </a:lnTo>
                  <a:lnTo>
                    <a:pt x="60" y="23"/>
                  </a:lnTo>
                  <a:lnTo>
                    <a:pt x="60" y="14"/>
                  </a:lnTo>
                  <a:lnTo>
                    <a:pt x="57" y="3"/>
                  </a:lnTo>
                  <a:lnTo>
                    <a:pt x="53" y="5"/>
                  </a:lnTo>
                  <a:lnTo>
                    <a:pt x="50" y="10"/>
                  </a:lnTo>
                  <a:lnTo>
                    <a:pt x="57" y="25"/>
                  </a:lnTo>
                  <a:lnTo>
                    <a:pt x="62" y="29"/>
                  </a:lnTo>
                  <a:lnTo>
                    <a:pt x="57" y="35"/>
                  </a:lnTo>
                  <a:lnTo>
                    <a:pt x="62" y="47"/>
                  </a:lnTo>
                  <a:lnTo>
                    <a:pt x="49" y="44"/>
                  </a:lnTo>
                  <a:lnTo>
                    <a:pt x="44" y="33"/>
                  </a:lnTo>
                  <a:lnTo>
                    <a:pt x="37" y="42"/>
                  </a:lnTo>
                  <a:lnTo>
                    <a:pt x="33" y="38"/>
                  </a:lnTo>
                  <a:lnTo>
                    <a:pt x="43" y="63"/>
                  </a:lnTo>
                  <a:lnTo>
                    <a:pt x="35" y="66"/>
                  </a:lnTo>
                  <a:lnTo>
                    <a:pt x="26" y="53"/>
                  </a:lnTo>
                  <a:lnTo>
                    <a:pt x="14" y="44"/>
                  </a:lnTo>
                  <a:lnTo>
                    <a:pt x="0" y="35"/>
                  </a:lnTo>
                  <a:lnTo>
                    <a:pt x="12" y="14"/>
                  </a:lnTo>
                  <a:lnTo>
                    <a:pt x="8" y="10"/>
                  </a:lnTo>
                  <a:lnTo>
                    <a:pt x="15" y="10"/>
                  </a:lnTo>
                </a:path>
              </a:pathLst>
            </a:custGeom>
            <a:solidFill>
              <a:srgbClr val="000000"/>
            </a:solidFill>
            <a:ln w="9207">
              <a:solidFill>
                <a:srgbClr val="000000"/>
              </a:solidFill>
              <a:round/>
              <a:headEnd/>
              <a:tailEnd/>
            </a:ln>
          </p:spPr>
          <p:txBody>
            <a:bodyPr lIns="0" tIns="0" rIns="0" bIns="0"/>
            <a:lstStyle/>
            <a:p>
              <a:endParaRPr lang="en-US"/>
            </a:p>
          </p:txBody>
        </p:sp>
        <p:sp>
          <p:nvSpPr>
            <p:cNvPr id="5256" name="Freeform 546"/>
            <p:cNvSpPr>
              <a:spLocks/>
            </p:cNvSpPr>
            <p:nvPr/>
          </p:nvSpPr>
          <p:spPr bwMode="auto">
            <a:xfrm>
              <a:off x="1552" y="1845"/>
              <a:ext cx="11" cy="11"/>
            </a:xfrm>
            <a:custGeom>
              <a:avLst/>
              <a:gdLst>
                <a:gd name="T0" fmla="*/ 10 w 11"/>
                <a:gd name="T1" fmla="*/ 0 h 11"/>
                <a:gd name="T2" fmla="*/ 0 w 11"/>
                <a:gd name="T3" fmla="*/ 10 h 11"/>
                <a:gd name="T4" fmla="*/ 2 w 11"/>
                <a:gd name="T5" fmla="*/ 10 h 11"/>
                <a:gd name="T6" fmla="*/ 10 w 11"/>
                <a:gd name="T7" fmla="*/ 0 h 11"/>
                <a:gd name="T8" fmla="*/ 10 w 11"/>
                <a:gd name="T9" fmla="*/ 0 h 11"/>
                <a:gd name="T10" fmla="*/ 0 60000 65536"/>
                <a:gd name="T11" fmla="*/ 0 60000 65536"/>
                <a:gd name="T12" fmla="*/ 0 60000 65536"/>
                <a:gd name="T13" fmla="*/ 0 60000 65536"/>
                <a:gd name="T14" fmla="*/ 0 60000 65536"/>
                <a:gd name="T15" fmla="*/ 0 w 11"/>
                <a:gd name="T16" fmla="*/ 0 h 11"/>
                <a:gd name="T17" fmla="*/ 11 w 11"/>
                <a:gd name="T18" fmla="*/ 11 h 11"/>
              </a:gdLst>
              <a:ahLst/>
              <a:cxnLst>
                <a:cxn ang="T10">
                  <a:pos x="T0" y="T1"/>
                </a:cxn>
                <a:cxn ang="T11">
                  <a:pos x="T2" y="T3"/>
                </a:cxn>
                <a:cxn ang="T12">
                  <a:pos x="T4" y="T5"/>
                </a:cxn>
                <a:cxn ang="T13">
                  <a:pos x="T6" y="T7"/>
                </a:cxn>
                <a:cxn ang="T14">
                  <a:pos x="T8" y="T9"/>
                </a:cxn>
              </a:cxnLst>
              <a:rect l="T15" t="T16" r="T17" b="T18"/>
              <a:pathLst>
                <a:path w="11" h="11">
                  <a:moveTo>
                    <a:pt x="10" y="0"/>
                  </a:moveTo>
                  <a:lnTo>
                    <a:pt x="0" y="10"/>
                  </a:lnTo>
                  <a:lnTo>
                    <a:pt x="2" y="10"/>
                  </a:lnTo>
                  <a:lnTo>
                    <a:pt x="10" y="0"/>
                  </a:lnTo>
                </a:path>
              </a:pathLst>
            </a:custGeom>
            <a:solidFill>
              <a:srgbClr val="000000"/>
            </a:solidFill>
            <a:ln w="9207">
              <a:solidFill>
                <a:srgbClr val="000000"/>
              </a:solidFill>
              <a:round/>
              <a:headEnd/>
              <a:tailEnd/>
            </a:ln>
          </p:spPr>
          <p:txBody>
            <a:bodyPr lIns="0" tIns="0" rIns="0" bIns="0"/>
            <a:lstStyle/>
            <a:p>
              <a:endParaRPr lang="en-US"/>
            </a:p>
          </p:txBody>
        </p:sp>
        <p:sp>
          <p:nvSpPr>
            <p:cNvPr id="5257" name="Freeform 547"/>
            <p:cNvSpPr>
              <a:spLocks/>
            </p:cNvSpPr>
            <p:nvPr/>
          </p:nvSpPr>
          <p:spPr bwMode="auto">
            <a:xfrm>
              <a:off x="1577" y="1797"/>
              <a:ext cx="17" cy="51"/>
            </a:xfrm>
            <a:custGeom>
              <a:avLst/>
              <a:gdLst>
                <a:gd name="T0" fmla="*/ 0 w 17"/>
                <a:gd name="T1" fmla="*/ 3 h 51"/>
                <a:gd name="T2" fmla="*/ 9 w 17"/>
                <a:gd name="T3" fmla="*/ 3 h 51"/>
                <a:gd name="T4" fmla="*/ 12 w 17"/>
                <a:gd name="T5" fmla="*/ 8 h 51"/>
                <a:gd name="T6" fmla="*/ 6 w 17"/>
                <a:gd name="T7" fmla="*/ 11 h 51"/>
                <a:gd name="T8" fmla="*/ 13 w 17"/>
                <a:gd name="T9" fmla="*/ 18 h 51"/>
                <a:gd name="T10" fmla="*/ 12 w 17"/>
                <a:gd name="T11" fmla="*/ 27 h 51"/>
                <a:gd name="T12" fmla="*/ 9 w 17"/>
                <a:gd name="T13" fmla="*/ 30 h 51"/>
                <a:gd name="T14" fmla="*/ 4 w 17"/>
                <a:gd name="T15" fmla="*/ 27 h 51"/>
                <a:gd name="T16" fmla="*/ 10 w 17"/>
                <a:gd name="T17" fmla="*/ 35 h 51"/>
                <a:gd name="T18" fmla="*/ 7 w 17"/>
                <a:gd name="T19" fmla="*/ 43 h 51"/>
                <a:gd name="T20" fmla="*/ 3 w 17"/>
                <a:gd name="T21" fmla="*/ 40 h 51"/>
                <a:gd name="T22" fmla="*/ 6 w 17"/>
                <a:gd name="T23" fmla="*/ 44 h 51"/>
                <a:gd name="T24" fmla="*/ 1 w 17"/>
                <a:gd name="T25" fmla="*/ 50 h 51"/>
                <a:gd name="T26" fmla="*/ 7 w 17"/>
                <a:gd name="T27" fmla="*/ 47 h 51"/>
                <a:gd name="T28" fmla="*/ 12 w 17"/>
                <a:gd name="T29" fmla="*/ 35 h 51"/>
                <a:gd name="T30" fmla="*/ 16 w 17"/>
                <a:gd name="T31" fmla="*/ 32 h 51"/>
                <a:gd name="T32" fmla="*/ 16 w 17"/>
                <a:gd name="T33" fmla="*/ 18 h 51"/>
                <a:gd name="T34" fmla="*/ 12 w 17"/>
                <a:gd name="T35" fmla="*/ 14 h 51"/>
                <a:gd name="T36" fmla="*/ 14 w 17"/>
                <a:gd name="T37" fmla="*/ 11 h 51"/>
                <a:gd name="T38" fmla="*/ 11 w 17"/>
                <a:gd name="T39" fmla="*/ 1 h 51"/>
                <a:gd name="T40" fmla="*/ 6 w 17"/>
                <a:gd name="T41" fmla="*/ 0 h 51"/>
                <a:gd name="T42" fmla="*/ 0 w 17"/>
                <a:gd name="T43" fmla="*/ 3 h 51"/>
                <a:gd name="T44" fmla="*/ 0 w 17"/>
                <a:gd name="T45" fmla="*/ 3 h 51"/>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7"/>
                <a:gd name="T70" fmla="*/ 0 h 51"/>
                <a:gd name="T71" fmla="*/ 17 w 17"/>
                <a:gd name="T72" fmla="*/ 51 h 51"/>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7" h="51">
                  <a:moveTo>
                    <a:pt x="0" y="3"/>
                  </a:moveTo>
                  <a:lnTo>
                    <a:pt x="9" y="3"/>
                  </a:lnTo>
                  <a:lnTo>
                    <a:pt x="12" y="8"/>
                  </a:lnTo>
                  <a:lnTo>
                    <a:pt x="6" y="11"/>
                  </a:lnTo>
                  <a:lnTo>
                    <a:pt x="13" y="18"/>
                  </a:lnTo>
                  <a:lnTo>
                    <a:pt x="12" y="27"/>
                  </a:lnTo>
                  <a:lnTo>
                    <a:pt x="9" y="30"/>
                  </a:lnTo>
                  <a:lnTo>
                    <a:pt x="4" y="27"/>
                  </a:lnTo>
                  <a:lnTo>
                    <a:pt x="10" y="35"/>
                  </a:lnTo>
                  <a:lnTo>
                    <a:pt x="7" y="43"/>
                  </a:lnTo>
                  <a:lnTo>
                    <a:pt x="3" y="40"/>
                  </a:lnTo>
                  <a:lnTo>
                    <a:pt x="6" y="44"/>
                  </a:lnTo>
                  <a:lnTo>
                    <a:pt x="1" y="50"/>
                  </a:lnTo>
                  <a:lnTo>
                    <a:pt x="7" y="47"/>
                  </a:lnTo>
                  <a:lnTo>
                    <a:pt x="12" y="35"/>
                  </a:lnTo>
                  <a:lnTo>
                    <a:pt x="16" y="32"/>
                  </a:lnTo>
                  <a:lnTo>
                    <a:pt x="16" y="18"/>
                  </a:lnTo>
                  <a:lnTo>
                    <a:pt x="12" y="14"/>
                  </a:lnTo>
                  <a:lnTo>
                    <a:pt x="14" y="11"/>
                  </a:lnTo>
                  <a:lnTo>
                    <a:pt x="11" y="1"/>
                  </a:lnTo>
                  <a:lnTo>
                    <a:pt x="6" y="0"/>
                  </a:lnTo>
                  <a:lnTo>
                    <a:pt x="0" y="3"/>
                  </a:lnTo>
                </a:path>
              </a:pathLst>
            </a:custGeom>
            <a:solidFill>
              <a:srgbClr val="000000"/>
            </a:solidFill>
            <a:ln w="9207">
              <a:solidFill>
                <a:srgbClr val="000000"/>
              </a:solidFill>
              <a:round/>
              <a:headEnd/>
              <a:tailEnd/>
            </a:ln>
          </p:spPr>
          <p:txBody>
            <a:bodyPr lIns="0" tIns="0" rIns="0" bIns="0"/>
            <a:lstStyle/>
            <a:p>
              <a:endParaRPr lang="en-US"/>
            </a:p>
          </p:txBody>
        </p:sp>
        <p:sp>
          <p:nvSpPr>
            <p:cNvPr id="5258" name="Freeform 548"/>
            <p:cNvSpPr>
              <a:spLocks/>
            </p:cNvSpPr>
            <p:nvPr/>
          </p:nvSpPr>
          <p:spPr bwMode="auto">
            <a:xfrm>
              <a:off x="1406" y="1827"/>
              <a:ext cx="203" cy="132"/>
            </a:xfrm>
            <a:custGeom>
              <a:avLst/>
              <a:gdLst>
                <a:gd name="T0" fmla="*/ 93 w 203"/>
                <a:gd name="T1" fmla="*/ 0 h 132"/>
                <a:gd name="T2" fmla="*/ 71 w 203"/>
                <a:gd name="T3" fmla="*/ 10 h 132"/>
                <a:gd name="T4" fmla="*/ 50 w 203"/>
                <a:gd name="T5" fmla="*/ 32 h 132"/>
                <a:gd name="T6" fmla="*/ 29 w 203"/>
                <a:gd name="T7" fmla="*/ 16 h 132"/>
                <a:gd name="T8" fmla="*/ 8 w 203"/>
                <a:gd name="T9" fmla="*/ 21 h 132"/>
                <a:gd name="T10" fmla="*/ 9 w 203"/>
                <a:gd name="T11" fmla="*/ 35 h 132"/>
                <a:gd name="T12" fmla="*/ 14 w 203"/>
                <a:gd name="T13" fmla="*/ 79 h 132"/>
                <a:gd name="T14" fmla="*/ 30 w 203"/>
                <a:gd name="T15" fmla="*/ 94 h 132"/>
                <a:gd name="T16" fmla="*/ 52 w 203"/>
                <a:gd name="T17" fmla="*/ 89 h 132"/>
                <a:gd name="T18" fmla="*/ 91 w 203"/>
                <a:gd name="T19" fmla="*/ 51 h 132"/>
                <a:gd name="T20" fmla="*/ 100 w 203"/>
                <a:gd name="T21" fmla="*/ 50 h 132"/>
                <a:gd name="T22" fmla="*/ 99 w 203"/>
                <a:gd name="T23" fmla="*/ 72 h 132"/>
                <a:gd name="T24" fmla="*/ 110 w 203"/>
                <a:gd name="T25" fmla="*/ 81 h 132"/>
                <a:gd name="T26" fmla="*/ 121 w 203"/>
                <a:gd name="T27" fmla="*/ 70 h 132"/>
                <a:gd name="T28" fmla="*/ 134 w 203"/>
                <a:gd name="T29" fmla="*/ 106 h 132"/>
                <a:gd name="T30" fmla="*/ 154 w 203"/>
                <a:gd name="T31" fmla="*/ 123 h 132"/>
                <a:gd name="T32" fmla="*/ 174 w 203"/>
                <a:gd name="T33" fmla="*/ 111 h 132"/>
                <a:gd name="T34" fmla="*/ 181 w 203"/>
                <a:gd name="T35" fmla="*/ 94 h 132"/>
                <a:gd name="T36" fmla="*/ 202 w 203"/>
                <a:gd name="T37" fmla="*/ 36 h 132"/>
                <a:gd name="T38" fmla="*/ 180 w 203"/>
                <a:gd name="T39" fmla="*/ 91 h 132"/>
                <a:gd name="T40" fmla="*/ 168 w 203"/>
                <a:gd name="T41" fmla="*/ 108 h 132"/>
                <a:gd name="T42" fmla="*/ 156 w 203"/>
                <a:gd name="T43" fmla="*/ 110 h 132"/>
                <a:gd name="T44" fmla="*/ 197 w 203"/>
                <a:gd name="T45" fmla="*/ 32 h 132"/>
                <a:gd name="T46" fmla="*/ 160 w 203"/>
                <a:gd name="T47" fmla="*/ 76 h 132"/>
                <a:gd name="T48" fmla="*/ 142 w 203"/>
                <a:gd name="T49" fmla="*/ 64 h 132"/>
                <a:gd name="T50" fmla="*/ 139 w 203"/>
                <a:gd name="T51" fmla="*/ 58 h 132"/>
                <a:gd name="T52" fmla="*/ 134 w 203"/>
                <a:gd name="T53" fmla="*/ 52 h 132"/>
                <a:gd name="T54" fmla="*/ 131 w 203"/>
                <a:gd name="T55" fmla="*/ 46 h 132"/>
                <a:gd name="T56" fmla="*/ 130 w 203"/>
                <a:gd name="T57" fmla="*/ 39 h 132"/>
                <a:gd name="T58" fmla="*/ 123 w 203"/>
                <a:gd name="T59" fmla="*/ 33 h 132"/>
                <a:gd name="T60" fmla="*/ 119 w 203"/>
                <a:gd name="T61" fmla="*/ 28 h 132"/>
                <a:gd name="T62" fmla="*/ 116 w 203"/>
                <a:gd name="T63" fmla="*/ 21 h 132"/>
                <a:gd name="T64" fmla="*/ 107 w 203"/>
                <a:gd name="T65" fmla="*/ 18 h 132"/>
                <a:gd name="T66" fmla="*/ 101 w 203"/>
                <a:gd name="T67" fmla="*/ 7 h 132"/>
                <a:gd name="T68" fmla="*/ 107 w 203"/>
                <a:gd name="T69" fmla="*/ 5 h 13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203"/>
                <a:gd name="T106" fmla="*/ 0 h 132"/>
                <a:gd name="T107" fmla="*/ 203 w 203"/>
                <a:gd name="T108" fmla="*/ 132 h 132"/>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203" h="132">
                  <a:moveTo>
                    <a:pt x="107" y="5"/>
                  </a:moveTo>
                  <a:lnTo>
                    <a:pt x="93" y="0"/>
                  </a:lnTo>
                  <a:lnTo>
                    <a:pt x="85" y="2"/>
                  </a:lnTo>
                  <a:lnTo>
                    <a:pt x="71" y="10"/>
                  </a:lnTo>
                  <a:lnTo>
                    <a:pt x="54" y="27"/>
                  </a:lnTo>
                  <a:lnTo>
                    <a:pt x="50" y="32"/>
                  </a:lnTo>
                  <a:lnTo>
                    <a:pt x="39" y="21"/>
                  </a:lnTo>
                  <a:lnTo>
                    <a:pt x="29" y="16"/>
                  </a:lnTo>
                  <a:lnTo>
                    <a:pt x="19" y="18"/>
                  </a:lnTo>
                  <a:lnTo>
                    <a:pt x="8" y="21"/>
                  </a:lnTo>
                  <a:lnTo>
                    <a:pt x="0" y="27"/>
                  </a:lnTo>
                  <a:lnTo>
                    <a:pt x="9" y="35"/>
                  </a:lnTo>
                  <a:lnTo>
                    <a:pt x="9" y="64"/>
                  </a:lnTo>
                  <a:lnTo>
                    <a:pt x="14" y="79"/>
                  </a:lnTo>
                  <a:lnTo>
                    <a:pt x="22" y="92"/>
                  </a:lnTo>
                  <a:lnTo>
                    <a:pt x="30" y="94"/>
                  </a:lnTo>
                  <a:lnTo>
                    <a:pt x="41" y="94"/>
                  </a:lnTo>
                  <a:lnTo>
                    <a:pt x="52" y="89"/>
                  </a:lnTo>
                  <a:lnTo>
                    <a:pt x="64" y="82"/>
                  </a:lnTo>
                  <a:lnTo>
                    <a:pt x="91" y="51"/>
                  </a:lnTo>
                  <a:lnTo>
                    <a:pt x="92" y="55"/>
                  </a:lnTo>
                  <a:lnTo>
                    <a:pt x="100" y="50"/>
                  </a:lnTo>
                  <a:lnTo>
                    <a:pt x="98" y="63"/>
                  </a:lnTo>
                  <a:lnTo>
                    <a:pt x="99" y="72"/>
                  </a:lnTo>
                  <a:lnTo>
                    <a:pt x="107" y="81"/>
                  </a:lnTo>
                  <a:lnTo>
                    <a:pt x="110" y="81"/>
                  </a:lnTo>
                  <a:lnTo>
                    <a:pt x="116" y="77"/>
                  </a:lnTo>
                  <a:lnTo>
                    <a:pt x="121" y="70"/>
                  </a:lnTo>
                  <a:lnTo>
                    <a:pt x="128" y="89"/>
                  </a:lnTo>
                  <a:lnTo>
                    <a:pt x="134" y="106"/>
                  </a:lnTo>
                  <a:lnTo>
                    <a:pt x="146" y="96"/>
                  </a:lnTo>
                  <a:lnTo>
                    <a:pt x="154" y="123"/>
                  </a:lnTo>
                  <a:lnTo>
                    <a:pt x="160" y="131"/>
                  </a:lnTo>
                  <a:lnTo>
                    <a:pt x="174" y="111"/>
                  </a:lnTo>
                  <a:lnTo>
                    <a:pt x="171" y="102"/>
                  </a:lnTo>
                  <a:lnTo>
                    <a:pt x="181" y="94"/>
                  </a:lnTo>
                  <a:lnTo>
                    <a:pt x="193" y="58"/>
                  </a:lnTo>
                  <a:lnTo>
                    <a:pt x="202" y="36"/>
                  </a:lnTo>
                  <a:lnTo>
                    <a:pt x="202" y="32"/>
                  </a:lnTo>
                  <a:lnTo>
                    <a:pt x="180" y="91"/>
                  </a:lnTo>
                  <a:lnTo>
                    <a:pt x="168" y="102"/>
                  </a:lnTo>
                  <a:lnTo>
                    <a:pt x="168" y="108"/>
                  </a:lnTo>
                  <a:lnTo>
                    <a:pt x="160" y="120"/>
                  </a:lnTo>
                  <a:lnTo>
                    <a:pt x="156" y="110"/>
                  </a:lnTo>
                  <a:lnTo>
                    <a:pt x="178" y="80"/>
                  </a:lnTo>
                  <a:lnTo>
                    <a:pt x="197" y="32"/>
                  </a:lnTo>
                  <a:lnTo>
                    <a:pt x="180" y="48"/>
                  </a:lnTo>
                  <a:lnTo>
                    <a:pt x="160" y="76"/>
                  </a:lnTo>
                  <a:lnTo>
                    <a:pt x="159" y="61"/>
                  </a:lnTo>
                  <a:lnTo>
                    <a:pt x="142" y="64"/>
                  </a:lnTo>
                  <a:lnTo>
                    <a:pt x="152" y="56"/>
                  </a:lnTo>
                  <a:lnTo>
                    <a:pt x="139" y="58"/>
                  </a:lnTo>
                  <a:lnTo>
                    <a:pt x="148" y="52"/>
                  </a:lnTo>
                  <a:lnTo>
                    <a:pt x="134" y="52"/>
                  </a:lnTo>
                  <a:lnTo>
                    <a:pt x="146" y="46"/>
                  </a:lnTo>
                  <a:lnTo>
                    <a:pt x="131" y="46"/>
                  </a:lnTo>
                  <a:lnTo>
                    <a:pt x="142" y="41"/>
                  </a:lnTo>
                  <a:lnTo>
                    <a:pt x="130" y="39"/>
                  </a:lnTo>
                  <a:lnTo>
                    <a:pt x="137" y="35"/>
                  </a:lnTo>
                  <a:lnTo>
                    <a:pt x="123" y="33"/>
                  </a:lnTo>
                  <a:lnTo>
                    <a:pt x="130" y="32"/>
                  </a:lnTo>
                  <a:lnTo>
                    <a:pt x="119" y="28"/>
                  </a:lnTo>
                  <a:lnTo>
                    <a:pt x="126" y="24"/>
                  </a:lnTo>
                  <a:lnTo>
                    <a:pt x="116" y="21"/>
                  </a:lnTo>
                  <a:lnTo>
                    <a:pt x="118" y="19"/>
                  </a:lnTo>
                  <a:lnTo>
                    <a:pt x="107" y="18"/>
                  </a:lnTo>
                  <a:lnTo>
                    <a:pt x="112" y="14"/>
                  </a:lnTo>
                  <a:lnTo>
                    <a:pt x="101" y="7"/>
                  </a:lnTo>
                  <a:lnTo>
                    <a:pt x="107" y="5"/>
                  </a:lnTo>
                </a:path>
              </a:pathLst>
            </a:custGeom>
            <a:solidFill>
              <a:srgbClr val="000000"/>
            </a:solidFill>
            <a:ln w="9207">
              <a:solidFill>
                <a:srgbClr val="000000"/>
              </a:solidFill>
              <a:round/>
              <a:headEnd/>
              <a:tailEnd/>
            </a:ln>
          </p:spPr>
          <p:txBody>
            <a:bodyPr lIns="0" tIns="0" rIns="0" bIns="0"/>
            <a:lstStyle/>
            <a:p>
              <a:endParaRPr lang="en-US"/>
            </a:p>
          </p:txBody>
        </p:sp>
        <p:sp>
          <p:nvSpPr>
            <p:cNvPr id="5259" name="Freeform 549"/>
            <p:cNvSpPr>
              <a:spLocks/>
            </p:cNvSpPr>
            <p:nvPr/>
          </p:nvSpPr>
          <p:spPr bwMode="auto">
            <a:xfrm>
              <a:off x="1326" y="1914"/>
              <a:ext cx="141" cy="117"/>
            </a:xfrm>
            <a:custGeom>
              <a:avLst/>
              <a:gdLst>
                <a:gd name="T0" fmla="*/ 112 w 141"/>
                <a:gd name="T1" fmla="*/ 15 h 117"/>
                <a:gd name="T2" fmla="*/ 107 w 141"/>
                <a:gd name="T3" fmla="*/ 24 h 117"/>
                <a:gd name="T4" fmla="*/ 103 w 141"/>
                <a:gd name="T5" fmla="*/ 55 h 117"/>
                <a:gd name="T6" fmla="*/ 102 w 141"/>
                <a:gd name="T7" fmla="*/ 83 h 117"/>
                <a:gd name="T8" fmla="*/ 94 w 141"/>
                <a:gd name="T9" fmla="*/ 64 h 117"/>
                <a:gd name="T10" fmla="*/ 91 w 141"/>
                <a:gd name="T11" fmla="*/ 68 h 117"/>
                <a:gd name="T12" fmla="*/ 86 w 141"/>
                <a:gd name="T13" fmla="*/ 73 h 117"/>
                <a:gd name="T14" fmla="*/ 54 w 141"/>
                <a:gd name="T15" fmla="*/ 63 h 117"/>
                <a:gd name="T16" fmla="*/ 35 w 141"/>
                <a:gd name="T17" fmla="*/ 65 h 117"/>
                <a:gd name="T18" fmla="*/ 0 w 141"/>
                <a:gd name="T19" fmla="*/ 113 h 117"/>
                <a:gd name="T20" fmla="*/ 22 w 141"/>
                <a:gd name="T21" fmla="*/ 91 h 117"/>
                <a:gd name="T22" fmla="*/ 40 w 141"/>
                <a:gd name="T23" fmla="*/ 78 h 117"/>
                <a:gd name="T24" fmla="*/ 39 w 141"/>
                <a:gd name="T25" fmla="*/ 91 h 117"/>
                <a:gd name="T26" fmla="*/ 8 w 141"/>
                <a:gd name="T27" fmla="*/ 115 h 117"/>
                <a:gd name="T28" fmla="*/ 40 w 141"/>
                <a:gd name="T29" fmla="*/ 93 h 117"/>
                <a:gd name="T30" fmla="*/ 55 w 141"/>
                <a:gd name="T31" fmla="*/ 106 h 117"/>
                <a:gd name="T32" fmla="*/ 85 w 141"/>
                <a:gd name="T33" fmla="*/ 113 h 117"/>
                <a:gd name="T34" fmla="*/ 106 w 141"/>
                <a:gd name="T35" fmla="*/ 116 h 117"/>
                <a:gd name="T36" fmla="*/ 118 w 141"/>
                <a:gd name="T37" fmla="*/ 106 h 117"/>
                <a:gd name="T38" fmla="*/ 139 w 141"/>
                <a:gd name="T39" fmla="*/ 48 h 117"/>
                <a:gd name="T40" fmla="*/ 140 w 141"/>
                <a:gd name="T41" fmla="*/ 0 h 117"/>
                <a:gd name="T42" fmla="*/ 136 w 141"/>
                <a:gd name="T43" fmla="*/ 49 h 117"/>
                <a:gd name="T44" fmla="*/ 116 w 141"/>
                <a:gd name="T45" fmla="*/ 95 h 117"/>
                <a:gd name="T46" fmla="*/ 119 w 141"/>
                <a:gd name="T47" fmla="*/ 73 h 117"/>
                <a:gd name="T48" fmla="*/ 125 w 141"/>
                <a:gd name="T49" fmla="*/ 65 h 117"/>
                <a:gd name="T50" fmla="*/ 126 w 141"/>
                <a:gd name="T51" fmla="*/ 57 h 117"/>
                <a:gd name="T52" fmla="*/ 128 w 141"/>
                <a:gd name="T53" fmla="*/ 48 h 117"/>
                <a:gd name="T54" fmla="*/ 128 w 141"/>
                <a:gd name="T55" fmla="*/ 38 h 117"/>
                <a:gd name="T56" fmla="*/ 129 w 141"/>
                <a:gd name="T57" fmla="*/ 27 h 117"/>
                <a:gd name="T58" fmla="*/ 132 w 141"/>
                <a:gd name="T59" fmla="*/ 19 h 117"/>
                <a:gd name="T60" fmla="*/ 134 w 141"/>
                <a:gd name="T61" fmla="*/ 11 h 117"/>
                <a:gd name="T62" fmla="*/ 135 w 141"/>
                <a:gd name="T63" fmla="*/ 3 h 117"/>
                <a:gd name="T64" fmla="*/ 105 w 141"/>
                <a:gd name="T65" fmla="*/ 9 h 11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41"/>
                <a:gd name="T100" fmla="*/ 0 h 117"/>
                <a:gd name="T101" fmla="*/ 141 w 141"/>
                <a:gd name="T102" fmla="*/ 117 h 11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41" h="117">
                  <a:moveTo>
                    <a:pt x="105" y="9"/>
                  </a:moveTo>
                  <a:lnTo>
                    <a:pt x="112" y="15"/>
                  </a:lnTo>
                  <a:lnTo>
                    <a:pt x="106" y="15"/>
                  </a:lnTo>
                  <a:lnTo>
                    <a:pt x="107" y="24"/>
                  </a:lnTo>
                  <a:lnTo>
                    <a:pt x="106" y="40"/>
                  </a:lnTo>
                  <a:lnTo>
                    <a:pt x="103" y="55"/>
                  </a:lnTo>
                  <a:lnTo>
                    <a:pt x="100" y="63"/>
                  </a:lnTo>
                  <a:lnTo>
                    <a:pt x="102" y="83"/>
                  </a:lnTo>
                  <a:lnTo>
                    <a:pt x="97" y="61"/>
                  </a:lnTo>
                  <a:lnTo>
                    <a:pt x="94" y="64"/>
                  </a:lnTo>
                  <a:lnTo>
                    <a:pt x="93" y="85"/>
                  </a:lnTo>
                  <a:lnTo>
                    <a:pt x="91" y="68"/>
                  </a:lnTo>
                  <a:lnTo>
                    <a:pt x="87" y="68"/>
                  </a:lnTo>
                  <a:lnTo>
                    <a:pt x="86" y="73"/>
                  </a:lnTo>
                  <a:lnTo>
                    <a:pt x="59" y="55"/>
                  </a:lnTo>
                  <a:lnTo>
                    <a:pt x="54" y="63"/>
                  </a:lnTo>
                  <a:lnTo>
                    <a:pt x="44" y="53"/>
                  </a:lnTo>
                  <a:lnTo>
                    <a:pt x="35" y="65"/>
                  </a:lnTo>
                  <a:lnTo>
                    <a:pt x="13" y="95"/>
                  </a:lnTo>
                  <a:lnTo>
                    <a:pt x="0" y="113"/>
                  </a:lnTo>
                  <a:lnTo>
                    <a:pt x="2" y="114"/>
                  </a:lnTo>
                  <a:lnTo>
                    <a:pt x="22" y="91"/>
                  </a:lnTo>
                  <a:lnTo>
                    <a:pt x="44" y="65"/>
                  </a:lnTo>
                  <a:lnTo>
                    <a:pt x="40" y="78"/>
                  </a:lnTo>
                  <a:lnTo>
                    <a:pt x="45" y="81"/>
                  </a:lnTo>
                  <a:lnTo>
                    <a:pt x="39" y="91"/>
                  </a:lnTo>
                  <a:lnTo>
                    <a:pt x="23" y="98"/>
                  </a:lnTo>
                  <a:lnTo>
                    <a:pt x="8" y="115"/>
                  </a:lnTo>
                  <a:lnTo>
                    <a:pt x="24" y="102"/>
                  </a:lnTo>
                  <a:lnTo>
                    <a:pt x="40" y="93"/>
                  </a:lnTo>
                  <a:lnTo>
                    <a:pt x="38" y="102"/>
                  </a:lnTo>
                  <a:lnTo>
                    <a:pt x="55" y="106"/>
                  </a:lnTo>
                  <a:lnTo>
                    <a:pt x="70" y="110"/>
                  </a:lnTo>
                  <a:lnTo>
                    <a:pt x="85" y="113"/>
                  </a:lnTo>
                  <a:lnTo>
                    <a:pt x="96" y="114"/>
                  </a:lnTo>
                  <a:lnTo>
                    <a:pt x="106" y="116"/>
                  </a:lnTo>
                  <a:lnTo>
                    <a:pt x="112" y="113"/>
                  </a:lnTo>
                  <a:lnTo>
                    <a:pt x="118" y="106"/>
                  </a:lnTo>
                  <a:lnTo>
                    <a:pt x="129" y="81"/>
                  </a:lnTo>
                  <a:lnTo>
                    <a:pt x="139" y="48"/>
                  </a:lnTo>
                  <a:lnTo>
                    <a:pt x="140" y="23"/>
                  </a:lnTo>
                  <a:lnTo>
                    <a:pt x="140" y="0"/>
                  </a:lnTo>
                  <a:lnTo>
                    <a:pt x="139" y="26"/>
                  </a:lnTo>
                  <a:lnTo>
                    <a:pt x="136" y="49"/>
                  </a:lnTo>
                  <a:lnTo>
                    <a:pt x="128" y="72"/>
                  </a:lnTo>
                  <a:lnTo>
                    <a:pt x="116" y="95"/>
                  </a:lnTo>
                  <a:lnTo>
                    <a:pt x="109" y="59"/>
                  </a:lnTo>
                  <a:lnTo>
                    <a:pt x="119" y="73"/>
                  </a:lnTo>
                  <a:lnTo>
                    <a:pt x="112" y="56"/>
                  </a:lnTo>
                  <a:lnTo>
                    <a:pt x="125" y="65"/>
                  </a:lnTo>
                  <a:lnTo>
                    <a:pt x="118" y="51"/>
                  </a:lnTo>
                  <a:lnTo>
                    <a:pt x="126" y="57"/>
                  </a:lnTo>
                  <a:lnTo>
                    <a:pt x="122" y="46"/>
                  </a:lnTo>
                  <a:lnTo>
                    <a:pt x="128" y="48"/>
                  </a:lnTo>
                  <a:lnTo>
                    <a:pt x="122" y="37"/>
                  </a:lnTo>
                  <a:lnTo>
                    <a:pt x="128" y="38"/>
                  </a:lnTo>
                  <a:lnTo>
                    <a:pt x="122" y="30"/>
                  </a:lnTo>
                  <a:lnTo>
                    <a:pt x="129" y="27"/>
                  </a:lnTo>
                  <a:lnTo>
                    <a:pt x="126" y="20"/>
                  </a:lnTo>
                  <a:lnTo>
                    <a:pt x="132" y="19"/>
                  </a:lnTo>
                  <a:lnTo>
                    <a:pt x="127" y="15"/>
                  </a:lnTo>
                  <a:lnTo>
                    <a:pt x="134" y="11"/>
                  </a:lnTo>
                  <a:lnTo>
                    <a:pt x="130" y="7"/>
                  </a:lnTo>
                  <a:lnTo>
                    <a:pt x="135" y="3"/>
                  </a:lnTo>
                  <a:lnTo>
                    <a:pt x="121" y="9"/>
                  </a:lnTo>
                  <a:lnTo>
                    <a:pt x="105" y="9"/>
                  </a:lnTo>
                </a:path>
              </a:pathLst>
            </a:custGeom>
            <a:solidFill>
              <a:srgbClr val="000000"/>
            </a:solidFill>
            <a:ln w="9207">
              <a:solidFill>
                <a:srgbClr val="000000"/>
              </a:solidFill>
              <a:round/>
              <a:headEnd/>
              <a:tailEnd/>
            </a:ln>
          </p:spPr>
          <p:txBody>
            <a:bodyPr lIns="0" tIns="0" rIns="0" bIns="0"/>
            <a:lstStyle/>
            <a:p>
              <a:endParaRPr lang="en-US"/>
            </a:p>
          </p:txBody>
        </p:sp>
        <p:sp>
          <p:nvSpPr>
            <p:cNvPr id="5260" name="Freeform 550"/>
            <p:cNvSpPr>
              <a:spLocks/>
            </p:cNvSpPr>
            <p:nvPr/>
          </p:nvSpPr>
          <p:spPr bwMode="auto">
            <a:xfrm>
              <a:off x="1304" y="1739"/>
              <a:ext cx="35" cy="56"/>
            </a:xfrm>
            <a:custGeom>
              <a:avLst/>
              <a:gdLst>
                <a:gd name="T0" fmla="*/ 34 w 35"/>
                <a:gd name="T1" fmla="*/ 15 h 56"/>
                <a:gd name="T2" fmla="*/ 19 w 35"/>
                <a:gd name="T3" fmla="*/ 26 h 56"/>
                <a:gd name="T4" fmla="*/ 12 w 35"/>
                <a:gd name="T5" fmla="*/ 38 h 56"/>
                <a:gd name="T6" fmla="*/ 16 w 35"/>
                <a:gd name="T7" fmla="*/ 52 h 56"/>
                <a:gd name="T8" fmla="*/ 7 w 35"/>
                <a:gd name="T9" fmla="*/ 45 h 56"/>
                <a:gd name="T10" fmla="*/ 1 w 35"/>
                <a:gd name="T11" fmla="*/ 26 h 56"/>
                <a:gd name="T12" fmla="*/ 6 w 35"/>
                <a:gd name="T13" fmla="*/ 14 h 56"/>
                <a:gd name="T14" fmla="*/ 14 w 35"/>
                <a:gd name="T15" fmla="*/ 4 h 56"/>
                <a:gd name="T16" fmla="*/ 29 w 35"/>
                <a:gd name="T17" fmla="*/ 14 h 56"/>
                <a:gd name="T18" fmla="*/ 12 w 35"/>
                <a:gd name="T19" fmla="*/ 0 h 56"/>
                <a:gd name="T20" fmla="*/ 3 w 35"/>
                <a:gd name="T21" fmla="*/ 10 h 56"/>
                <a:gd name="T22" fmla="*/ 0 w 35"/>
                <a:gd name="T23" fmla="*/ 24 h 56"/>
                <a:gd name="T24" fmla="*/ 1 w 35"/>
                <a:gd name="T25" fmla="*/ 37 h 56"/>
                <a:gd name="T26" fmla="*/ 7 w 35"/>
                <a:gd name="T27" fmla="*/ 51 h 56"/>
                <a:gd name="T28" fmla="*/ 20 w 35"/>
                <a:gd name="T29" fmla="*/ 55 h 56"/>
                <a:gd name="T30" fmla="*/ 15 w 35"/>
                <a:gd name="T31" fmla="*/ 38 h 56"/>
                <a:gd name="T32" fmla="*/ 19 w 35"/>
                <a:gd name="T33" fmla="*/ 29 h 56"/>
                <a:gd name="T34" fmla="*/ 26 w 35"/>
                <a:gd name="T35" fmla="*/ 22 h 56"/>
                <a:gd name="T36" fmla="*/ 34 w 35"/>
                <a:gd name="T37" fmla="*/ 15 h 56"/>
                <a:gd name="T38" fmla="*/ 34 w 35"/>
                <a:gd name="T39" fmla="*/ 15 h 5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5"/>
                <a:gd name="T61" fmla="*/ 0 h 56"/>
                <a:gd name="T62" fmla="*/ 35 w 35"/>
                <a:gd name="T63" fmla="*/ 56 h 5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5" h="56">
                  <a:moveTo>
                    <a:pt x="34" y="15"/>
                  </a:moveTo>
                  <a:lnTo>
                    <a:pt x="19" y="26"/>
                  </a:lnTo>
                  <a:lnTo>
                    <a:pt x="12" y="38"/>
                  </a:lnTo>
                  <a:lnTo>
                    <a:pt x="16" y="52"/>
                  </a:lnTo>
                  <a:lnTo>
                    <a:pt x="7" y="45"/>
                  </a:lnTo>
                  <a:lnTo>
                    <a:pt x="1" y="26"/>
                  </a:lnTo>
                  <a:lnTo>
                    <a:pt x="6" y="14"/>
                  </a:lnTo>
                  <a:lnTo>
                    <a:pt x="14" y="4"/>
                  </a:lnTo>
                  <a:lnTo>
                    <a:pt x="29" y="14"/>
                  </a:lnTo>
                  <a:lnTo>
                    <a:pt x="12" y="0"/>
                  </a:lnTo>
                  <a:lnTo>
                    <a:pt x="3" y="10"/>
                  </a:lnTo>
                  <a:lnTo>
                    <a:pt x="0" y="24"/>
                  </a:lnTo>
                  <a:lnTo>
                    <a:pt x="1" y="37"/>
                  </a:lnTo>
                  <a:lnTo>
                    <a:pt x="7" y="51"/>
                  </a:lnTo>
                  <a:lnTo>
                    <a:pt x="20" y="55"/>
                  </a:lnTo>
                  <a:lnTo>
                    <a:pt x="15" y="38"/>
                  </a:lnTo>
                  <a:lnTo>
                    <a:pt x="19" y="29"/>
                  </a:lnTo>
                  <a:lnTo>
                    <a:pt x="26" y="22"/>
                  </a:lnTo>
                  <a:lnTo>
                    <a:pt x="34" y="15"/>
                  </a:lnTo>
                </a:path>
              </a:pathLst>
            </a:custGeom>
            <a:solidFill>
              <a:srgbClr val="000000"/>
            </a:solidFill>
            <a:ln w="9207">
              <a:solidFill>
                <a:srgbClr val="000000"/>
              </a:solidFill>
              <a:round/>
              <a:headEnd/>
              <a:tailEnd/>
            </a:ln>
          </p:spPr>
          <p:txBody>
            <a:bodyPr lIns="0" tIns="0" rIns="0" bIns="0"/>
            <a:lstStyle/>
            <a:p>
              <a:endParaRPr lang="en-US"/>
            </a:p>
          </p:txBody>
        </p:sp>
        <p:sp>
          <p:nvSpPr>
            <p:cNvPr id="5261" name="Freeform 551"/>
            <p:cNvSpPr>
              <a:spLocks/>
            </p:cNvSpPr>
            <p:nvPr/>
          </p:nvSpPr>
          <p:spPr bwMode="auto">
            <a:xfrm>
              <a:off x="1302" y="1829"/>
              <a:ext cx="82" cy="47"/>
            </a:xfrm>
            <a:custGeom>
              <a:avLst/>
              <a:gdLst>
                <a:gd name="T0" fmla="*/ 81 w 82"/>
                <a:gd name="T1" fmla="*/ 4 h 47"/>
                <a:gd name="T2" fmla="*/ 58 w 82"/>
                <a:gd name="T3" fmla="*/ 12 h 47"/>
                <a:gd name="T4" fmla="*/ 36 w 82"/>
                <a:gd name="T5" fmla="*/ 3 h 47"/>
                <a:gd name="T6" fmla="*/ 26 w 82"/>
                <a:gd name="T7" fmla="*/ 14 h 47"/>
                <a:gd name="T8" fmla="*/ 2 w 82"/>
                <a:gd name="T9" fmla="*/ 24 h 47"/>
                <a:gd name="T10" fmla="*/ 31 w 82"/>
                <a:gd name="T11" fmla="*/ 40 h 47"/>
                <a:gd name="T12" fmla="*/ 50 w 82"/>
                <a:gd name="T13" fmla="*/ 44 h 47"/>
                <a:gd name="T14" fmla="*/ 63 w 82"/>
                <a:gd name="T15" fmla="*/ 39 h 47"/>
                <a:gd name="T16" fmla="*/ 79 w 82"/>
                <a:gd name="T17" fmla="*/ 10 h 47"/>
                <a:gd name="T18" fmla="*/ 66 w 82"/>
                <a:gd name="T19" fmla="*/ 40 h 47"/>
                <a:gd name="T20" fmla="*/ 53 w 82"/>
                <a:gd name="T21" fmla="*/ 46 h 47"/>
                <a:gd name="T22" fmla="*/ 28 w 82"/>
                <a:gd name="T23" fmla="*/ 44 h 47"/>
                <a:gd name="T24" fmla="*/ 2 w 82"/>
                <a:gd name="T25" fmla="*/ 30 h 47"/>
                <a:gd name="T26" fmla="*/ 0 w 82"/>
                <a:gd name="T27" fmla="*/ 19 h 47"/>
                <a:gd name="T28" fmla="*/ 26 w 82"/>
                <a:gd name="T29" fmla="*/ 12 h 47"/>
                <a:gd name="T30" fmla="*/ 36 w 82"/>
                <a:gd name="T31" fmla="*/ 0 h 47"/>
                <a:gd name="T32" fmla="*/ 58 w 82"/>
                <a:gd name="T33" fmla="*/ 11 h 47"/>
                <a:gd name="T34" fmla="*/ 81 w 82"/>
                <a:gd name="T35" fmla="*/ 4 h 47"/>
                <a:gd name="T36" fmla="*/ 81 w 82"/>
                <a:gd name="T37" fmla="*/ 4 h 4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82"/>
                <a:gd name="T58" fmla="*/ 0 h 47"/>
                <a:gd name="T59" fmla="*/ 82 w 82"/>
                <a:gd name="T60" fmla="*/ 47 h 4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82" h="47">
                  <a:moveTo>
                    <a:pt x="81" y="4"/>
                  </a:moveTo>
                  <a:lnTo>
                    <a:pt x="58" y="12"/>
                  </a:lnTo>
                  <a:lnTo>
                    <a:pt x="36" y="3"/>
                  </a:lnTo>
                  <a:lnTo>
                    <a:pt x="26" y="14"/>
                  </a:lnTo>
                  <a:lnTo>
                    <a:pt x="2" y="24"/>
                  </a:lnTo>
                  <a:lnTo>
                    <a:pt x="31" y="40"/>
                  </a:lnTo>
                  <a:lnTo>
                    <a:pt x="50" y="44"/>
                  </a:lnTo>
                  <a:lnTo>
                    <a:pt x="63" y="39"/>
                  </a:lnTo>
                  <a:lnTo>
                    <a:pt x="79" y="10"/>
                  </a:lnTo>
                  <a:lnTo>
                    <a:pt x="66" y="40"/>
                  </a:lnTo>
                  <a:lnTo>
                    <a:pt x="53" y="46"/>
                  </a:lnTo>
                  <a:lnTo>
                    <a:pt x="28" y="44"/>
                  </a:lnTo>
                  <a:lnTo>
                    <a:pt x="2" y="30"/>
                  </a:lnTo>
                  <a:lnTo>
                    <a:pt x="0" y="19"/>
                  </a:lnTo>
                  <a:lnTo>
                    <a:pt x="26" y="12"/>
                  </a:lnTo>
                  <a:lnTo>
                    <a:pt x="36" y="0"/>
                  </a:lnTo>
                  <a:lnTo>
                    <a:pt x="58" y="11"/>
                  </a:lnTo>
                  <a:lnTo>
                    <a:pt x="81" y="4"/>
                  </a:lnTo>
                </a:path>
              </a:pathLst>
            </a:custGeom>
            <a:solidFill>
              <a:srgbClr val="000000"/>
            </a:solidFill>
            <a:ln w="9207">
              <a:solidFill>
                <a:srgbClr val="000000"/>
              </a:solidFill>
              <a:round/>
              <a:headEnd/>
              <a:tailEnd/>
            </a:ln>
          </p:spPr>
          <p:txBody>
            <a:bodyPr lIns="0" tIns="0" rIns="0" bIns="0"/>
            <a:lstStyle/>
            <a:p>
              <a:endParaRPr lang="en-US"/>
            </a:p>
          </p:txBody>
        </p:sp>
        <p:sp>
          <p:nvSpPr>
            <p:cNvPr id="5262" name="Line 552"/>
            <p:cNvSpPr>
              <a:spLocks noChangeShapeType="1"/>
            </p:cNvSpPr>
            <p:nvPr/>
          </p:nvSpPr>
          <p:spPr bwMode="auto">
            <a:xfrm flipH="1">
              <a:off x="1078" y="1938"/>
              <a:ext cx="139" cy="0"/>
            </a:xfrm>
            <a:prstGeom prst="line">
              <a:avLst/>
            </a:prstGeom>
            <a:noFill/>
            <a:ln w="18970">
              <a:solidFill>
                <a:srgbClr val="4000A2"/>
              </a:solidFill>
              <a:round/>
              <a:headEnd/>
              <a:tailEnd/>
            </a:ln>
          </p:spPr>
          <p:txBody>
            <a:bodyPr lIns="0" tIns="0" rIns="0" bIns="0"/>
            <a:lstStyle/>
            <a:p>
              <a:endParaRPr lang="en-US"/>
            </a:p>
          </p:txBody>
        </p:sp>
        <p:sp>
          <p:nvSpPr>
            <p:cNvPr id="5263" name="Line 553"/>
            <p:cNvSpPr>
              <a:spLocks noChangeShapeType="1"/>
            </p:cNvSpPr>
            <p:nvPr/>
          </p:nvSpPr>
          <p:spPr bwMode="auto">
            <a:xfrm flipH="1">
              <a:off x="1060" y="1816"/>
              <a:ext cx="138" cy="0"/>
            </a:xfrm>
            <a:prstGeom prst="line">
              <a:avLst/>
            </a:prstGeom>
            <a:noFill/>
            <a:ln w="18970">
              <a:solidFill>
                <a:srgbClr val="4000A2"/>
              </a:solidFill>
              <a:round/>
              <a:headEnd/>
              <a:tailEnd/>
            </a:ln>
          </p:spPr>
          <p:txBody>
            <a:bodyPr lIns="0" tIns="0" rIns="0" bIns="0"/>
            <a:lstStyle/>
            <a:p>
              <a:endParaRPr lang="en-US"/>
            </a:p>
          </p:txBody>
        </p:sp>
        <p:sp>
          <p:nvSpPr>
            <p:cNvPr id="5264" name="Line 554"/>
            <p:cNvSpPr>
              <a:spLocks noChangeShapeType="1"/>
            </p:cNvSpPr>
            <p:nvPr/>
          </p:nvSpPr>
          <p:spPr bwMode="auto">
            <a:xfrm flipH="1">
              <a:off x="1103" y="1879"/>
              <a:ext cx="138" cy="0"/>
            </a:xfrm>
            <a:prstGeom prst="line">
              <a:avLst/>
            </a:prstGeom>
            <a:noFill/>
            <a:ln w="18970">
              <a:solidFill>
                <a:srgbClr val="4000A2"/>
              </a:solidFill>
              <a:round/>
              <a:headEnd/>
              <a:tailEnd/>
            </a:ln>
          </p:spPr>
          <p:txBody>
            <a:bodyPr lIns="0" tIns="0" rIns="0" bIns="0"/>
            <a:lstStyle/>
            <a:p>
              <a:endParaRPr lang="en-US"/>
            </a:p>
          </p:txBody>
        </p:sp>
        <p:sp>
          <p:nvSpPr>
            <p:cNvPr id="5265" name="Freeform 555"/>
            <p:cNvSpPr>
              <a:spLocks/>
            </p:cNvSpPr>
            <p:nvPr/>
          </p:nvSpPr>
          <p:spPr bwMode="auto">
            <a:xfrm>
              <a:off x="993" y="1899"/>
              <a:ext cx="70" cy="75"/>
            </a:xfrm>
            <a:custGeom>
              <a:avLst/>
              <a:gdLst>
                <a:gd name="T0" fmla="*/ 4 w 70"/>
                <a:gd name="T1" fmla="*/ 21 h 75"/>
                <a:gd name="T2" fmla="*/ 1 w 70"/>
                <a:gd name="T3" fmla="*/ 25 h 75"/>
                <a:gd name="T4" fmla="*/ 0 w 70"/>
                <a:gd name="T5" fmla="*/ 30 h 75"/>
                <a:gd name="T6" fmla="*/ 0 w 70"/>
                <a:gd name="T7" fmla="*/ 37 h 75"/>
                <a:gd name="T8" fmla="*/ 1 w 70"/>
                <a:gd name="T9" fmla="*/ 42 h 75"/>
                <a:gd name="T10" fmla="*/ 1 w 70"/>
                <a:gd name="T11" fmla="*/ 49 h 75"/>
                <a:gd name="T12" fmla="*/ 2 w 70"/>
                <a:gd name="T13" fmla="*/ 56 h 75"/>
                <a:gd name="T14" fmla="*/ 4 w 70"/>
                <a:gd name="T15" fmla="*/ 62 h 75"/>
                <a:gd name="T16" fmla="*/ 7 w 70"/>
                <a:gd name="T17" fmla="*/ 65 h 75"/>
                <a:gd name="T18" fmla="*/ 12 w 70"/>
                <a:gd name="T19" fmla="*/ 66 h 75"/>
                <a:gd name="T20" fmla="*/ 17 w 70"/>
                <a:gd name="T21" fmla="*/ 61 h 75"/>
                <a:gd name="T22" fmla="*/ 18 w 70"/>
                <a:gd name="T23" fmla="*/ 66 h 75"/>
                <a:gd name="T24" fmla="*/ 21 w 70"/>
                <a:gd name="T25" fmla="*/ 69 h 75"/>
                <a:gd name="T26" fmla="*/ 24 w 70"/>
                <a:gd name="T27" fmla="*/ 70 h 75"/>
                <a:gd name="T28" fmla="*/ 29 w 70"/>
                <a:gd name="T29" fmla="*/ 70 h 75"/>
                <a:gd name="T30" fmla="*/ 32 w 70"/>
                <a:gd name="T31" fmla="*/ 68 h 75"/>
                <a:gd name="T32" fmla="*/ 36 w 70"/>
                <a:gd name="T33" fmla="*/ 70 h 75"/>
                <a:gd name="T34" fmla="*/ 41 w 70"/>
                <a:gd name="T35" fmla="*/ 74 h 75"/>
                <a:gd name="T36" fmla="*/ 46 w 70"/>
                <a:gd name="T37" fmla="*/ 74 h 75"/>
                <a:gd name="T38" fmla="*/ 51 w 70"/>
                <a:gd name="T39" fmla="*/ 73 h 75"/>
                <a:gd name="T40" fmla="*/ 56 w 70"/>
                <a:gd name="T41" fmla="*/ 68 h 75"/>
                <a:gd name="T42" fmla="*/ 60 w 70"/>
                <a:gd name="T43" fmla="*/ 65 h 75"/>
                <a:gd name="T44" fmla="*/ 65 w 70"/>
                <a:gd name="T45" fmla="*/ 63 h 75"/>
                <a:gd name="T46" fmla="*/ 67 w 70"/>
                <a:gd name="T47" fmla="*/ 59 h 75"/>
                <a:gd name="T48" fmla="*/ 69 w 70"/>
                <a:gd name="T49" fmla="*/ 50 h 75"/>
                <a:gd name="T50" fmla="*/ 68 w 70"/>
                <a:gd name="T51" fmla="*/ 43 h 75"/>
                <a:gd name="T52" fmla="*/ 66 w 70"/>
                <a:gd name="T53" fmla="*/ 34 h 75"/>
                <a:gd name="T54" fmla="*/ 66 w 70"/>
                <a:gd name="T55" fmla="*/ 32 h 75"/>
                <a:gd name="T56" fmla="*/ 67 w 70"/>
                <a:gd name="T57" fmla="*/ 27 h 75"/>
                <a:gd name="T58" fmla="*/ 65 w 70"/>
                <a:gd name="T59" fmla="*/ 24 h 75"/>
                <a:gd name="T60" fmla="*/ 64 w 70"/>
                <a:gd name="T61" fmla="*/ 19 h 75"/>
                <a:gd name="T62" fmla="*/ 60 w 70"/>
                <a:gd name="T63" fmla="*/ 18 h 75"/>
                <a:gd name="T64" fmla="*/ 57 w 70"/>
                <a:gd name="T65" fmla="*/ 16 h 75"/>
                <a:gd name="T66" fmla="*/ 54 w 70"/>
                <a:gd name="T67" fmla="*/ 13 h 75"/>
                <a:gd name="T68" fmla="*/ 52 w 70"/>
                <a:gd name="T69" fmla="*/ 10 h 75"/>
                <a:gd name="T70" fmla="*/ 48 w 70"/>
                <a:gd name="T71" fmla="*/ 10 h 75"/>
                <a:gd name="T72" fmla="*/ 46 w 70"/>
                <a:gd name="T73" fmla="*/ 11 h 75"/>
                <a:gd name="T74" fmla="*/ 43 w 70"/>
                <a:gd name="T75" fmla="*/ 9 h 75"/>
                <a:gd name="T76" fmla="*/ 39 w 70"/>
                <a:gd name="T77" fmla="*/ 3 h 75"/>
                <a:gd name="T78" fmla="*/ 34 w 70"/>
                <a:gd name="T79" fmla="*/ 1 h 75"/>
                <a:gd name="T80" fmla="*/ 30 w 70"/>
                <a:gd name="T81" fmla="*/ 1 h 75"/>
                <a:gd name="T82" fmla="*/ 25 w 70"/>
                <a:gd name="T83" fmla="*/ 5 h 75"/>
                <a:gd name="T84" fmla="*/ 22 w 70"/>
                <a:gd name="T85" fmla="*/ 11 h 75"/>
                <a:gd name="T86" fmla="*/ 17 w 70"/>
                <a:gd name="T87" fmla="*/ 8 h 75"/>
                <a:gd name="T88" fmla="*/ 14 w 70"/>
                <a:gd name="T89" fmla="*/ 7 h 75"/>
                <a:gd name="T90" fmla="*/ 11 w 70"/>
                <a:gd name="T91" fmla="*/ 8 h 75"/>
                <a:gd name="T92" fmla="*/ 9 w 70"/>
                <a:gd name="T93" fmla="*/ 11 h 75"/>
                <a:gd name="T94" fmla="*/ 8 w 70"/>
                <a:gd name="T95" fmla="*/ 16 h 75"/>
                <a:gd name="T96" fmla="*/ 8 w 70"/>
                <a:gd name="T97" fmla="*/ 18 h 75"/>
                <a:gd name="T98" fmla="*/ 8 w 70"/>
                <a:gd name="T99" fmla="*/ 18 h 75"/>
                <a:gd name="T100" fmla="*/ 8 w 70"/>
                <a:gd name="T101" fmla="*/ 18 h 75"/>
                <a:gd name="T102" fmla="*/ 8 w 70"/>
                <a:gd name="T103" fmla="*/ 18 h 75"/>
                <a:gd name="T104" fmla="*/ 8 w 70"/>
                <a:gd name="T105" fmla="*/ 18 h 75"/>
                <a:gd name="T106" fmla="*/ 8 w 70"/>
                <a:gd name="T107" fmla="*/ 18 h 75"/>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70"/>
                <a:gd name="T163" fmla="*/ 0 h 75"/>
                <a:gd name="T164" fmla="*/ 70 w 70"/>
                <a:gd name="T165" fmla="*/ 75 h 75"/>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70" h="75">
                  <a:moveTo>
                    <a:pt x="8" y="18"/>
                  </a:moveTo>
                  <a:lnTo>
                    <a:pt x="6" y="20"/>
                  </a:lnTo>
                  <a:lnTo>
                    <a:pt x="4" y="21"/>
                  </a:lnTo>
                  <a:lnTo>
                    <a:pt x="3" y="22"/>
                  </a:lnTo>
                  <a:lnTo>
                    <a:pt x="3" y="23"/>
                  </a:lnTo>
                  <a:lnTo>
                    <a:pt x="1" y="25"/>
                  </a:lnTo>
                  <a:lnTo>
                    <a:pt x="1" y="26"/>
                  </a:lnTo>
                  <a:lnTo>
                    <a:pt x="0" y="28"/>
                  </a:lnTo>
                  <a:lnTo>
                    <a:pt x="0" y="30"/>
                  </a:lnTo>
                  <a:lnTo>
                    <a:pt x="0" y="33"/>
                  </a:lnTo>
                  <a:lnTo>
                    <a:pt x="0" y="35"/>
                  </a:lnTo>
                  <a:lnTo>
                    <a:pt x="0" y="37"/>
                  </a:lnTo>
                  <a:lnTo>
                    <a:pt x="0" y="38"/>
                  </a:lnTo>
                  <a:lnTo>
                    <a:pt x="0" y="41"/>
                  </a:lnTo>
                  <a:lnTo>
                    <a:pt x="1" y="42"/>
                  </a:lnTo>
                  <a:lnTo>
                    <a:pt x="1" y="44"/>
                  </a:lnTo>
                  <a:lnTo>
                    <a:pt x="3" y="46"/>
                  </a:lnTo>
                  <a:lnTo>
                    <a:pt x="1" y="49"/>
                  </a:lnTo>
                  <a:lnTo>
                    <a:pt x="1" y="51"/>
                  </a:lnTo>
                  <a:lnTo>
                    <a:pt x="1" y="54"/>
                  </a:lnTo>
                  <a:lnTo>
                    <a:pt x="2" y="56"/>
                  </a:lnTo>
                  <a:lnTo>
                    <a:pt x="2" y="59"/>
                  </a:lnTo>
                  <a:lnTo>
                    <a:pt x="3" y="60"/>
                  </a:lnTo>
                  <a:lnTo>
                    <a:pt x="4" y="62"/>
                  </a:lnTo>
                  <a:lnTo>
                    <a:pt x="5" y="63"/>
                  </a:lnTo>
                  <a:lnTo>
                    <a:pt x="5" y="65"/>
                  </a:lnTo>
                  <a:lnTo>
                    <a:pt x="7" y="65"/>
                  </a:lnTo>
                  <a:lnTo>
                    <a:pt x="9" y="66"/>
                  </a:lnTo>
                  <a:lnTo>
                    <a:pt x="10" y="66"/>
                  </a:lnTo>
                  <a:lnTo>
                    <a:pt x="12" y="66"/>
                  </a:lnTo>
                  <a:lnTo>
                    <a:pt x="13" y="65"/>
                  </a:lnTo>
                  <a:lnTo>
                    <a:pt x="15" y="64"/>
                  </a:lnTo>
                  <a:lnTo>
                    <a:pt x="17" y="61"/>
                  </a:lnTo>
                  <a:lnTo>
                    <a:pt x="17" y="63"/>
                  </a:lnTo>
                  <a:lnTo>
                    <a:pt x="18" y="65"/>
                  </a:lnTo>
                  <a:lnTo>
                    <a:pt x="18" y="66"/>
                  </a:lnTo>
                  <a:lnTo>
                    <a:pt x="20" y="67"/>
                  </a:lnTo>
                  <a:lnTo>
                    <a:pt x="20" y="69"/>
                  </a:lnTo>
                  <a:lnTo>
                    <a:pt x="21" y="69"/>
                  </a:lnTo>
                  <a:lnTo>
                    <a:pt x="22" y="69"/>
                  </a:lnTo>
                  <a:lnTo>
                    <a:pt x="24" y="69"/>
                  </a:lnTo>
                  <a:lnTo>
                    <a:pt x="24" y="70"/>
                  </a:lnTo>
                  <a:lnTo>
                    <a:pt x="26" y="70"/>
                  </a:lnTo>
                  <a:lnTo>
                    <a:pt x="27" y="70"/>
                  </a:lnTo>
                  <a:lnTo>
                    <a:pt x="29" y="70"/>
                  </a:lnTo>
                  <a:lnTo>
                    <a:pt x="30" y="69"/>
                  </a:lnTo>
                  <a:lnTo>
                    <a:pt x="32" y="68"/>
                  </a:lnTo>
                  <a:lnTo>
                    <a:pt x="34" y="66"/>
                  </a:lnTo>
                  <a:lnTo>
                    <a:pt x="34" y="69"/>
                  </a:lnTo>
                  <a:lnTo>
                    <a:pt x="36" y="70"/>
                  </a:lnTo>
                  <a:lnTo>
                    <a:pt x="38" y="72"/>
                  </a:lnTo>
                  <a:lnTo>
                    <a:pt x="39" y="72"/>
                  </a:lnTo>
                  <a:lnTo>
                    <a:pt x="41" y="74"/>
                  </a:lnTo>
                  <a:lnTo>
                    <a:pt x="43" y="74"/>
                  </a:lnTo>
                  <a:lnTo>
                    <a:pt x="45" y="74"/>
                  </a:lnTo>
                  <a:lnTo>
                    <a:pt x="46" y="74"/>
                  </a:lnTo>
                  <a:lnTo>
                    <a:pt x="47" y="74"/>
                  </a:lnTo>
                  <a:lnTo>
                    <a:pt x="49" y="73"/>
                  </a:lnTo>
                  <a:lnTo>
                    <a:pt x="51" y="73"/>
                  </a:lnTo>
                  <a:lnTo>
                    <a:pt x="52" y="71"/>
                  </a:lnTo>
                  <a:lnTo>
                    <a:pt x="54" y="70"/>
                  </a:lnTo>
                  <a:lnTo>
                    <a:pt x="56" y="68"/>
                  </a:lnTo>
                  <a:lnTo>
                    <a:pt x="57" y="66"/>
                  </a:lnTo>
                  <a:lnTo>
                    <a:pt x="59" y="64"/>
                  </a:lnTo>
                  <a:lnTo>
                    <a:pt x="60" y="65"/>
                  </a:lnTo>
                  <a:lnTo>
                    <a:pt x="61" y="65"/>
                  </a:lnTo>
                  <a:lnTo>
                    <a:pt x="63" y="65"/>
                  </a:lnTo>
                  <a:lnTo>
                    <a:pt x="65" y="63"/>
                  </a:lnTo>
                  <a:lnTo>
                    <a:pt x="65" y="62"/>
                  </a:lnTo>
                  <a:lnTo>
                    <a:pt x="66" y="60"/>
                  </a:lnTo>
                  <a:lnTo>
                    <a:pt x="67" y="59"/>
                  </a:lnTo>
                  <a:lnTo>
                    <a:pt x="69" y="55"/>
                  </a:lnTo>
                  <a:lnTo>
                    <a:pt x="69" y="54"/>
                  </a:lnTo>
                  <a:lnTo>
                    <a:pt x="69" y="50"/>
                  </a:lnTo>
                  <a:lnTo>
                    <a:pt x="69" y="48"/>
                  </a:lnTo>
                  <a:lnTo>
                    <a:pt x="69" y="45"/>
                  </a:lnTo>
                  <a:lnTo>
                    <a:pt x="68" y="43"/>
                  </a:lnTo>
                  <a:lnTo>
                    <a:pt x="68" y="40"/>
                  </a:lnTo>
                  <a:lnTo>
                    <a:pt x="66" y="38"/>
                  </a:lnTo>
                  <a:lnTo>
                    <a:pt x="66" y="34"/>
                  </a:lnTo>
                  <a:lnTo>
                    <a:pt x="66" y="33"/>
                  </a:lnTo>
                  <a:lnTo>
                    <a:pt x="66" y="32"/>
                  </a:lnTo>
                  <a:lnTo>
                    <a:pt x="68" y="30"/>
                  </a:lnTo>
                  <a:lnTo>
                    <a:pt x="67" y="29"/>
                  </a:lnTo>
                  <a:lnTo>
                    <a:pt x="67" y="27"/>
                  </a:lnTo>
                  <a:lnTo>
                    <a:pt x="67" y="25"/>
                  </a:lnTo>
                  <a:lnTo>
                    <a:pt x="67" y="24"/>
                  </a:lnTo>
                  <a:lnTo>
                    <a:pt x="65" y="24"/>
                  </a:lnTo>
                  <a:lnTo>
                    <a:pt x="65" y="22"/>
                  </a:lnTo>
                  <a:lnTo>
                    <a:pt x="64" y="21"/>
                  </a:lnTo>
                  <a:lnTo>
                    <a:pt x="64" y="19"/>
                  </a:lnTo>
                  <a:lnTo>
                    <a:pt x="63" y="19"/>
                  </a:lnTo>
                  <a:lnTo>
                    <a:pt x="62" y="18"/>
                  </a:lnTo>
                  <a:lnTo>
                    <a:pt x="60" y="18"/>
                  </a:lnTo>
                  <a:lnTo>
                    <a:pt x="59" y="18"/>
                  </a:lnTo>
                  <a:lnTo>
                    <a:pt x="57" y="16"/>
                  </a:lnTo>
                  <a:lnTo>
                    <a:pt x="56" y="15"/>
                  </a:lnTo>
                  <a:lnTo>
                    <a:pt x="56" y="13"/>
                  </a:lnTo>
                  <a:lnTo>
                    <a:pt x="54" y="13"/>
                  </a:lnTo>
                  <a:lnTo>
                    <a:pt x="54" y="12"/>
                  </a:lnTo>
                  <a:lnTo>
                    <a:pt x="52" y="12"/>
                  </a:lnTo>
                  <a:lnTo>
                    <a:pt x="52" y="10"/>
                  </a:lnTo>
                  <a:lnTo>
                    <a:pt x="51" y="10"/>
                  </a:lnTo>
                  <a:lnTo>
                    <a:pt x="50" y="10"/>
                  </a:lnTo>
                  <a:lnTo>
                    <a:pt x="48" y="10"/>
                  </a:lnTo>
                  <a:lnTo>
                    <a:pt x="46" y="11"/>
                  </a:lnTo>
                  <a:lnTo>
                    <a:pt x="45" y="11"/>
                  </a:lnTo>
                  <a:lnTo>
                    <a:pt x="43" y="9"/>
                  </a:lnTo>
                  <a:lnTo>
                    <a:pt x="42" y="7"/>
                  </a:lnTo>
                  <a:lnTo>
                    <a:pt x="40" y="5"/>
                  </a:lnTo>
                  <a:lnTo>
                    <a:pt x="39" y="3"/>
                  </a:lnTo>
                  <a:lnTo>
                    <a:pt x="38" y="3"/>
                  </a:lnTo>
                  <a:lnTo>
                    <a:pt x="36" y="1"/>
                  </a:lnTo>
                  <a:lnTo>
                    <a:pt x="34" y="1"/>
                  </a:lnTo>
                  <a:lnTo>
                    <a:pt x="33" y="0"/>
                  </a:lnTo>
                  <a:lnTo>
                    <a:pt x="31" y="1"/>
                  </a:lnTo>
                  <a:lnTo>
                    <a:pt x="30" y="1"/>
                  </a:lnTo>
                  <a:lnTo>
                    <a:pt x="28" y="3"/>
                  </a:lnTo>
                  <a:lnTo>
                    <a:pt x="26" y="3"/>
                  </a:lnTo>
                  <a:lnTo>
                    <a:pt x="25" y="5"/>
                  </a:lnTo>
                  <a:lnTo>
                    <a:pt x="24" y="7"/>
                  </a:lnTo>
                  <a:lnTo>
                    <a:pt x="22" y="9"/>
                  </a:lnTo>
                  <a:lnTo>
                    <a:pt x="22" y="11"/>
                  </a:lnTo>
                  <a:lnTo>
                    <a:pt x="21" y="10"/>
                  </a:lnTo>
                  <a:lnTo>
                    <a:pt x="19" y="9"/>
                  </a:lnTo>
                  <a:lnTo>
                    <a:pt x="17" y="8"/>
                  </a:lnTo>
                  <a:lnTo>
                    <a:pt x="17" y="7"/>
                  </a:lnTo>
                  <a:lnTo>
                    <a:pt x="16" y="7"/>
                  </a:lnTo>
                  <a:lnTo>
                    <a:pt x="14" y="7"/>
                  </a:lnTo>
                  <a:lnTo>
                    <a:pt x="13" y="7"/>
                  </a:lnTo>
                  <a:lnTo>
                    <a:pt x="11" y="8"/>
                  </a:lnTo>
                  <a:lnTo>
                    <a:pt x="10" y="9"/>
                  </a:lnTo>
                  <a:lnTo>
                    <a:pt x="9" y="10"/>
                  </a:lnTo>
                  <a:lnTo>
                    <a:pt x="9" y="11"/>
                  </a:lnTo>
                  <a:lnTo>
                    <a:pt x="8" y="13"/>
                  </a:lnTo>
                  <a:lnTo>
                    <a:pt x="8" y="14"/>
                  </a:lnTo>
                  <a:lnTo>
                    <a:pt x="8" y="16"/>
                  </a:lnTo>
                  <a:lnTo>
                    <a:pt x="8" y="18"/>
                  </a:lnTo>
                </a:path>
              </a:pathLst>
            </a:custGeom>
            <a:solidFill>
              <a:srgbClr val="FFFFFF"/>
            </a:solidFill>
            <a:ln w="9207">
              <a:solidFill>
                <a:srgbClr val="000000"/>
              </a:solidFill>
              <a:round/>
              <a:headEnd/>
              <a:tailEnd/>
            </a:ln>
          </p:spPr>
          <p:txBody>
            <a:bodyPr lIns="0" tIns="0" rIns="0" bIns="0"/>
            <a:lstStyle/>
            <a:p>
              <a:endParaRPr lang="en-US"/>
            </a:p>
          </p:txBody>
        </p:sp>
        <p:sp>
          <p:nvSpPr>
            <p:cNvPr id="5266" name="Freeform 556"/>
            <p:cNvSpPr>
              <a:spLocks/>
            </p:cNvSpPr>
            <p:nvPr/>
          </p:nvSpPr>
          <p:spPr bwMode="auto">
            <a:xfrm>
              <a:off x="922" y="1816"/>
              <a:ext cx="65" cy="71"/>
            </a:xfrm>
            <a:custGeom>
              <a:avLst/>
              <a:gdLst>
                <a:gd name="T0" fmla="*/ 4 w 65"/>
                <a:gd name="T1" fmla="*/ 20 h 71"/>
                <a:gd name="T2" fmla="*/ 1 w 65"/>
                <a:gd name="T3" fmla="*/ 23 h 71"/>
                <a:gd name="T4" fmla="*/ 0 w 65"/>
                <a:gd name="T5" fmla="*/ 27 h 71"/>
                <a:gd name="T6" fmla="*/ 0 w 65"/>
                <a:gd name="T7" fmla="*/ 34 h 71"/>
                <a:gd name="T8" fmla="*/ 1 w 65"/>
                <a:gd name="T9" fmla="*/ 39 h 71"/>
                <a:gd name="T10" fmla="*/ 2 w 65"/>
                <a:gd name="T11" fmla="*/ 46 h 71"/>
                <a:gd name="T12" fmla="*/ 2 w 65"/>
                <a:gd name="T13" fmla="*/ 52 h 71"/>
                <a:gd name="T14" fmla="*/ 3 w 65"/>
                <a:gd name="T15" fmla="*/ 58 h 71"/>
                <a:gd name="T16" fmla="*/ 6 w 65"/>
                <a:gd name="T17" fmla="*/ 61 h 71"/>
                <a:gd name="T18" fmla="*/ 10 w 65"/>
                <a:gd name="T19" fmla="*/ 62 h 71"/>
                <a:gd name="T20" fmla="*/ 15 w 65"/>
                <a:gd name="T21" fmla="*/ 57 h 71"/>
                <a:gd name="T22" fmla="*/ 17 w 65"/>
                <a:gd name="T23" fmla="*/ 62 h 71"/>
                <a:gd name="T24" fmla="*/ 20 w 65"/>
                <a:gd name="T25" fmla="*/ 64 h 71"/>
                <a:gd name="T26" fmla="*/ 23 w 65"/>
                <a:gd name="T27" fmla="*/ 65 h 71"/>
                <a:gd name="T28" fmla="*/ 27 w 65"/>
                <a:gd name="T29" fmla="*/ 65 h 71"/>
                <a:gd name="T30" fmla="*/ 30 w 65"/>
                <a:gd name="T31" fmla="*/ 64 h 71"/>
                <a:gd name="T32" fmla="*/ 33 w 65"/>
                <a:gd name="T33" fmla="*/ 66 h 71"/>
                <a:gd name="T34" fmla="*/ 38 w 65"/>
                <a:gd name="T35" fmla="*/ 70 h 71"/>
                <a:gd name="T36" fmla="*/ 43 w 65"/>
                <a:gd name="T37" fmla="*/ 69 h 71"/>
                <a:gd name="T38" fmla="*/ 47 w 65"/>
                <a:gd name="T39" fmla="*/ 68 h 71"/>
                <a:gd name="T40" fmla="*/ 52 w 65"/>
                <a:gd name="T41" fmla="*/ 63 h 71"/>
                <a:gd name="T42" fmla="*/ 55 w 65"/>
                <a:gd name="T43" fmla="*/ 60 h 71"/>
                <a:gd name="T44" fmla="*/ 60 w 65"/>
                <a:gd name="T45" fmla="*/ 58 h 71"/>
                <a:gd name="T46" fmla="*/ 62 w 65"/>
                <a:gd name="T47" fmla="*/ 54 h 71"/>
                <a:gd name="T48" fmla="*/ 64 w 65"/>
                <a:gd name="T49" fmla="*/ 47 h 71"/>
                <a:gd name="T50" fmla="*/ 62 w 65"/>
                <a:gd name="T51" fmla="*/ 40 h 71"/>
                <a:gd name="T52" fmla="*/ 61 w 65"/>
                <a:gd name="T53" fmla="*/ 32 h 71"/>
                <a:gd name="T54" fmla="*/ 62 w 65"/>
                <a:gd name="T55" fmla="*/ 29 h 71"/>
                <a:gd name="T56" fmla="*/ 62 w 65"/>
                <a:gd name="T57" fmla="*/ 25 h 71"/>
                <a:gd name="T58" fmla="*/ 60 w 65"/>
                <a:gd name="T59" fmla="*/ 21 h 71"/>
                <a:gd name="T60" fmla="*/ 59 w 65"/>
                <a:gd name="T61" fmla="*/ 17 h 71"/>
                <a:gd name="T62" fmla="*/ 56 w 65"/>
                <a:gd name="T63" fmla="*/ 17 h 71"/>
                <a:gd name="T64" fmla="*/ 54 w 65"/>
                <a:gd name="T65" fmla="*/ 15 h 71"/>
                <a:gd name="T66" fmla="*/ 50 w 65"/>
                <a:gd name="T67" fmla="*/ 13 h 71"/>
                <a:gd name="T68" fmla="*/ 49 w 65"/>
                <a:gd name="T69" fmla="*/ 10 h 71"/>
                <a:gd name="T70" fmla="*/ 45 w 65"/>
                <a:gd name="T71" fmla="*/ 10 h 71"/>
                <a:gd name="T72" fmla="*/ 43 w 65"/>
                <a:gd name="T73" fmla="*/ 10 h 71"/>
                <a:gd name="T74" fmla="*/ 40 w 65"/>
                <a:gd name="T75" fmla="*/ 8 h 71"/>
                <a:gd name="T76" fmla="*/ 36 w 65"/>
                <a:gd name="T77" fmla="*/ 3 h 71"/>
                <a:gd name="T78" fmla="*/ 31 w 65"/>
                <a:gd name="T79" fmla="*/ 1 h 71"/>
                <a:gd name="T80" fmla="*/ 27 w 65"/>
                <a:gd name="T81" fmla="*/ 1 h 71"/>
                <a:gd name="T82" fmla="*/ 23 w 65"/>
                <a:gd name="T83" fmla="*/ 4 h 71"/>
                <a:gd name="T84" fmla="*/ 21 w 65"/>
                <a:gd name="T85" fmla="*/ 10 h 71"/>
                <a:gd name="T86" fmla="*/ 15 w 65"/>
                <a:gd name="T87" fmla="*/ 8 h 71"/>
                <a:gd name="T88" fmla="*/ 13 w 65"/>
                <a:gd name="T89" fmla="*/ 6 h 71"/>
                <a:gd name="T90" fmla="*/ 9 w 65"/>
                <a:gd name="T91" fmla="*/ 8 h 71"/>
                <a:gd name="T92" fmla="*/ 7 w 65"/>
                <a:gd name="T93" fmla="*/ 10 h 71"/>
                <a:gd name="T94" fmla="*/ 6 w 65"/>
                <a:gd name="T95" fmla="*/ 15 h 71"/>
                <a:gd name="T96" fmla="*/ 6 w 65"/>
                <a:gd name="T97" fmla="*/ 17 h 71"/>
                <a:gd name="T98" fmla="*/ 6 w 65"/>
                <a:gd name="T99" fmla="*/ 17 h 71"/>
                <a:gd name="T100" fmla="*/ 6 w 65"/>
                <a:gd name="T101" fmla="*/ 17 h 71"/>
                <a:gd name="T102" fmla="*/ 6 w 65"/>
                <a:gd name="T103" fmla="*/ 17 h 71"/>
                <a:gd name="T104" fmla="*/ 6 w 65"/>
                <a:gd name="T105" fmla="*/ 17 h 71"/>
                <a:gd name="T106" fmla="*/ 6 w 65"/>
                <a:gd name="T107" fmla="*/ 17 h 71"/>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65"/>
                <a:gd name="T163" fmla="*/ 0 h 71"/>
                <a:gd name="T164" fmla="*/ 65 w 65"/>
                <a:gd name="T165" fmla="*/ 71 h 71"/>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65" h="71">
                  <a:moveTo>
                    <a:pt x="6" y="17"/>
                  </a:moveTo>
                  <a:lnTo>
                    <a:pt x="4" y="18"/>
                  </a:lnTo>
                  <a:lnTo>
                    <a:pt x="4" y="20"/>
                  </a:lnTo>
                  <a:lnTo>
                    <a:pt x="2" y="21"/>
                  </a:lnTo>
                  <a:lnTo>
                    <a:pt x="1" y="23"/>
                  </a:lnTo>
                  <a:lnTo>
                    <a:pt x="1" y="25"/>
                  </a:lnTo>
                  <a:lnTo>
                    <a:pt x="0" y="26"/>
                  </a:lnTo>
                  <a:lnTo>
                    <a:pt x="0" y="27"/>
                  </a:lnTo>
                  <a:lnTo>
                    <a:pt x="0" y="31"/>
                  </a:lnTo>
                  <a:lnTo>
                    <a:pt x="0" y="32"/>
                  </a:lnTo>
                  <a:lnTo>
                    <a:pt x="0" y="34"/>
                  </a:lnTo>
                  <a:lnTo>
                    <a:pt x="0" y="36"/>
                  </a:lnTo>
                  <a:lnTo>
                    <a:pt x="0" y="38"/>
                  </a:lnTo>
                  <a:lnTo>
                    <a:pt x="1" y="39"/>
                  </a:lnTo>
                  <a:lnTo>
                    <a:pt x="1" y="41"/>
                  </a:lnTo>
                  <a:lnTo>
                    <a:pt x="3" y="43"/>
                  </a:lnTo>
                  <a:lnTo>
                    <a:pt x="2" y="46"/>
                  </a:lnTo>
                  <a:lnTo>
                    <a:pt x="2" y="48"/>
                  </a:lnTo>
                  <a:lnTo>
                    <a:pt x="2" y="50"/>
                  </a:lnTo>
                  <a:lnTo>
                    <a:pt x="2" y="52"/>
                  </a:lnTo>
                  <a:lnTo>
                    <a:pt x="2" y="54"/>
                  </a:lnTo>
                  <a:lnTo>
                    <a:pt x="3" y="56"/>
                  </a:lnTo>
                  <a:lnTo>
                    <a:pt x="3" y="58"/>
                  </a:lnTo>
                  <a:lnTo>
                    <a:pt x="5" y="59"/>
                  </a:lnTo>
                  <a:lnTo>
                    <a:pt x="5" y="61"/>
                  </a:lnTo>
                  <a:lnTo>
                    <a:pt x="6" y="61"/>
                  </a:lnTo>
                  <a:lnTo>
                    <a:pt x="8" y="62"/>
                  </a:lnTo>
                  <a:lnTo>
                    <a:pt x="9" y="62"/>
                  </a:lnTo>
                  <a:lnTo>
                    <a:pt x="10" y="62"/>
                  </a:lnTo>
                  <a:lnTo>
                    <a:pt x="12" y="61"/>
                  </a:lnTo>
                  <a:lnTo>
                    <a:pt x="13" y="59"/>
                  </a:lnTo>
                  <a:lnTo>
                    <a:pt x="15" y="57"/>
                  </a:lnTo>
                  <a:lnTo>
                    <a:pt x="15" y="58"/>
                  </a:lnTo>
                  <a:lnTo>
                    <a:pt x="17" y="60"/>
                  </a:lnTo>
                  <a:lnTo>
                    <a:pt x="17" y="62"/>
                  </a:lnTo>
                  <a:lnTo>
                    <a:pt x="18" y="62"/>
                  </a:lnTo>
                  <a:lnTo>
                    <a:pt x="18" y="64"/>
                  </a:lnTo>
                  <a:lnTo>
                    <a:pt x="20" y="64"/>
                  </a:lnTo>
                  <a:lnTo>
                    <a:pt x="21" y="65"/>
                  </a:lnTo>
                  <a:lnTo>
                    <a:pt x="23" y="65"/>
                  </a:lnTo>
                  <a:lnTo>
                    <a:pt x="24" y="65"/>
                  </a:lnTo>
                  <a:lnTo>
                    <a:pt x="25" y="65"/>
                  </a:lnTo>
                  <a:lnTo>
                    <a:pt x="27" y="65"/>
                  </a:lnTo>
                  <a:lnTo>
                    <a:pt x="28" y="64"/>
                  </a:lnTo>
                  <a:lnTo>
                    <a:pt x="30" y="64"/>
                  </a:lnTo>
                  <a:lnTo>
                    <a:pt x="32" y="62"/>
                  </a:lnTo>
                  <a:lnTo>
                    <a:pt x="32" y="65"/>
                  </a:lnTo>
                  <a:lnTo>
                    <a:pt x="33" y="66"/>
                  </a:lnTo>
                  <a:lnTo>
                    <a:pt x="35" y="68"/>
                  </a:lnTo>
                  <a:lnTo>
                    <a:pt x="36" y="68"/>
                  </a:lnTo>
                  <a:lnTo>
                    <a:pt x="38" y="70"/>
                  </a:lnTo>
                  <a:lnTo>
                    <a:pt x="40" y="70"/>
                  </a:lnTo>
                  <a:lnTo>
                    <a:pt x="41" y="70"/>
                  </a:lnTo>
                  <a:lnTo>
                    <a:pt x="43" y="69"/>
                  </a:lnTo>
                  <a:lnTo>
                    <a:pt x="44" y="69"/>
                  </a:lnTo>
                  <a:lnTo>
                    <a:pt x="46" y="68"/>
                  </a:lnTo>
                  <a:lnTo>
                    <a:pt x="47" y="68"/>
                  </a:lnTo>
                  <a:lnTo>
                    <a:pt x="49" y="66"/>
                  </a:lnTo>
                  <a:lnTo>
                    <a:pt x="50" y="65"/>
                  </a:lnTo>
                  <a:lnTo>
                    <a:pt x="52" y="63"/>
                  </a:lnTo>
                  <a:lnTo>
                    <a:pt x="54" y="62"/>
                  </a:lnTo>
                  <a:lnTo>
                    <a:pt x="55" y="59"/>
                  </a:lnTo>
                  <a:lnTo>
                    <a:pt x="55" y="60"/>
                  </a:lnTo>
                  <a:lnTo>
                    <a:pt x="57" y="60"/>
                  </a:lnTo>
                  <a:lnTo>
                    <a:pt x="59" y="60"/>
                  </a:lnTo>
                  <a:lnTo>
                    <a:pt x="60" y="58"/>
                  </a:lnTo>
                  <a:lnTo>
                    <a:pt x="60" y="57"/>
                  </a:lnTo>
                  <a:lnTo>
                    <a:pt x="62" y="55"/>
                  </a:lnTo>
                  <a:lnTo>
                    <a:pt x="62" y="54"/>
                  </a:lnTo>
                  <a:lnTo>
                    <a:pt x="64" y="51"/>
                  </a:lnTo>
                  <a:lnTo>
                    <a:pt x="64" y="49"/>
                  </a:lnTo>
                  <a:lnTo>
                    <a:pt x="64" y="47"/>
                  </a:lnTo>
                  <a:lnTo>
                    <a:pt x="64" y="45"/>
                  </a:lnTo>
                  <a:lnTo>
                    <a:pt x="64" y="42"/>
                  </a:lnTo>
                  <a:lnTo>
                    <a:pt x="62" y="40"/>
                  </a:lnTo>
                  <a:lnTo>
                    <a:pt x="62" y="38"/>
                  </a:lnTo>
                  <a:lnTo>
                    <a:pt x="61" y="36"/>
                  </a:lnTo>
                  <a:lnTo>
                    <a:pt x="61" y="32"/>
                  </a:lnTo>
                  <a:lnTo>
                    <a:pt x="62" y="31"/>
                  </a:lnTo>
                  <a:lnTo>
                    <a:pt x="62" y="29"/>
                  </a:lnTo>
                  <a:lnTo>
                    <a:pt x="63" y="27"/>
                  </a:lnTo>
                  <a:lnTo>
                    <a:pt x="62" y="26"/>
                  </a:lnTo>
                  <a:lnTo>
                    <a:pt x="62" y="25"/>
                  </a:lnTo>
                  <a:lnTo>
                    <a:pt x="62" y="23"/>
                  </a:lnTo>
                  <a:lnTo>
                    <a:pt x="62" y="21"/>
                  </a:lnTo>
                  <a:lnTo>
                    <a:pt x="60" y="21"/>
                  </a:lnTo>
                  <a:lnTo>
                    <a:pt x="60" y="20"/>
                  </a:lnTo>
                  <a:lnTo>
                    <a:pt x="59" y="19"/>
                  </a:lnTo>
                  <a:lnTo>
                    <a:pt x="59" y="17"/>
                  </a:lnTo>
                  <a:lnTo>
                    <a:pt x="58" y="17"/>
                  </a:lnTo>
                  <a:lnTo>
                    <a:pt x="56" y="17"/>
                  </a:lnTo>
                  <a:lnTo>
                    <a:pt x="54" y="17"/>
                  </a:lnTo>
                  <a:lnTo>
                    <a:pt x="54" y="15"/>
                  </a:lnTo>
                  <a:lnTo>
                    <a:pt x="52" y="15"/>
                  </a:lnTo>
                  <a:lnTo>
                    <a:pt x="52" y="13"/>
                  </a:lnTo>
                  <a:lnTo>
                    <a:pt x="50" y="13"/>
                  </a:lnTo>
                  <a:lnTo>
                    <a:pt x="50" y="12"/>
                  </a:lnTo>
                  <a:lnTo>
                    <a:pt x="49" y="12"/>
                  </a:lnTo>
                  <a:lnTo>
                    <a:pt x="49" y="10"/>
                  </a:lnTo>
                  <a:lnTo>
                    <a:pt x="47" y="10"/>
                  </a:lnTo>
                  <a:lnTo>
                    <a:pt x="46" y="10"/>
                  </a:lnTo>
                  <a:lnTo>
                    <a:pt x="45" y="10"/>
                  </a:lnTo>
                  <a:lnTo>
                    <a:pt x="45" y="9"/>
                  </a:lnTo>
                  <a:lnTo>
                    <a:pt x="43" y="10"/>
                  </a:lnTo>
                  <a:lnTo>
                    <a:pt x="41" y="10"/>
                  </a:lnTo>
                  <a:lnTo>
                    <a:pt x="40" y="8"/>
                  </a:lnTo>
                  <a:lnTo>
                    <a:pt x="38" y="6"/>
                  </a:lnTo>
                  <a:lnTo>
                    <a:pt x="36" y="4"/>
                  </a:lnTo>
                  <a:lnTo>
                    <a:pt x="36" y="3"/>
                  </a:lnTo>
                  <a:lnTo>
                    <a:pt x="34" y="3"/>
                  </a:lnTo>
                  <a:lnTo>
                    <a:pt x="32" y="1"/>
                  </a:lnTo>
                  <a:lnTo>
                    <a:pt x="31" y="1"/>
                  </a:lnTo>
                  <a:lnTo>
                    <a:pt x="31" y="0"/>
                  </a:lnTo>
                  <a:lnTo>
                    <a:pt x="29" y="1"/>
                  </a:lnTo>
                  <a:lnTo>
                    <a:pt x="27" y="1"/>
                  </a:lnTo>
                  <a:lnTo>
                    <a:pt x="26" y="3"/>
                  </a:lnTo>
                  <a:lnTo>
                    <a:pt x="24" y="3"/>
                  </a:lnTo>
                  <a:lnTo>
                    <a:pt x="23" y="4"/>
                  </a:lnTo>
                  <a:lnTo>
                    <a:pt x="22" y="6"/>
                  </a:lnTo>
                  <a:lnTo>
                    <a:pt x="21" y="8"/>
                  </a:lnTo>
                  <a:lnTo>
                    <a:pt x="21" y="10"/>
                  </a:lnTo>
                  <a:lnTo>
                    <a:pt x="19" y="9"/>
                  </a:lnTo>
                  <a:lnTo>
                    <a:pt x="17" y="8"/>
                  </a:lnTo>
                  <a:lnTo>
                    <a:pt x="15" y="8"/>
                  </a:lnTo>
                  <a:lnTo>
                    <a:pt x="15" y="6"/>
                  </a:lnTo>
                  <a:lnTo>
                    <a:pt x="14" y="6"/>
                  </a:lnTo>
                  <a:lnTo>
                    <a:pt x="13" y="6"/>
                  </a:lnTo>
                  <a:lnTo>
                    <a:pt x="11" y="6"/>
                  </a:lnTo>
                  <a:lnTo>
                    <a:pt x="9" y="8"/>
                  </a:lnTo>
                  <a:lnTo>
                    <a:pt x="7" y="10"/>
                  </a:lnTo>
                  <a:lnTo>
                    <a:pt x="6" y="12"/>
                  </a:lnTo>
                  <a:lnTo>
                    <a:pt x="6" y="13"/>
                  </a:lnTo>
                  <a:lnTo>
                    <a:pt x="6" y="15"/>
                  </a:lnTo>
                  <a:lnTo>
                    <a:pt x="6" y="17"/>
                  </a:lnTo>
                </a:path>
              </a:pathLst>
            </a:custGeom>
            <a:solidFill>
              <a:srgbClr val="FFFFFF"/>
            </a:solidFill>
            <a:ln w="9207">
              <a:solidFill>
                <a:srgbClr val="000000"/>
              </a:solidFill>
              <a:round/>
              <a:headEnd/>
              <a:tailEnd/>
            </a:ln>
          </p:spPr>
          <p:txBody>
            <a:bodyPr lIns="0" tIns="0" rIns="0" bIns="0"/>
            <a:lstStyle/>
            <a:p>
              <a:endParaRPr lang="en-US"/>
            </a:p>
          </p:txBody>
        </p:sp>
      </p:grpSp>
      <p:sp>
        <p:nvSpPr>
          <p:cNvPr id="5131" name="Text Box 557"/>
          <p:cNvSpPr txBox="1">
            <a:spLocks noChangeArrowheads="1"/>
          </p:cNvSpPr>
          <p:nvPr/>
        </p:nvSpPr>
        <p:spPr bwMode="auto">
          <a:xfrm>
            <a:off x="3173413" y="2197100"/>
            <a:ext cx="2465387" cy="519113"/>
          </a:xfrm>
          <a:prstGeom prst="rect">
            <a:avLst/>
          </a:prstGeom>
          <a:noFill/>
          <a:ln w="9525">
            <a:noFill/>
            <a:miter lim="800000"/>
            <a:headEnd/>
            <a:tailEnd/>
          </a:ln>
        </p:spPr>
        <p:txBody>
          <a:bodyPr lIns="0" tIns="0" rIns="0" bIns="0"/>
          <a:lstStyle/>
          <a:p>
            <a:pPr algn="ctr" defTabSz="371475">
              <a:buClr>
                <a:srgbClr val="FF0000"/>
              </a:buClr>
              <a:buSzPct val="90000"/>
              <a:buFont typeface="Monotype Sorts" pitchFamily="2" charset="2"/>
              <a:buNone/>
            </a:pPr>
            <a:r>
              <a:rPr lang="en-US" altLang="en-US" sz="1400" i="0">
                <a:solidFill>
                  <a:srgbClr val="4000A2"/>
                </a:solidFill>
              </a:rPr>
              <a:t>Theft , Sabotage, </a:t>
            </a:r>
          </a:p>
          <a:p>
            <a:pPr algn="ctr" defTabSz="371475">
              <a:buClr>
                <a:srgbClr val="FF0000"/>
              </a:buClr>
              <a:buSzPct val="90000"/>
              <a:buFont typeface="Monotype Sorts" pitchFamily="2" charset="2"/>
              <a:buNone/>
            </a:pPr>
            <a:r>
              <a:rPr lang="en-US" altLang="en-US" sz="1400" i="0">
                <a:solidFill>
                  <a:srgbClr val="4000A2"/>
                </a:solidFill>
              </a:rPr>
              <a:t>Misuse, Hacking</a:t>
            </a:r>
            <a:endParaRPr lang="en-US" altLang="en-US" sz="1400" b="0" i="0">
              <a:solidFill>
                <a:schemeClr val="tx1"/>
              </a:solidFill>
              <a:latin typeface="Times New Roman" pitchFamily="18" charset="0"/>
            </a:endParaRPr>
          </a:p>
        </p:txBody>
      </p:sp>
      <p:grpSp>
        <p:nvGrpSpPr>
          <p:cNvPr id="5132" name="Group 558"/>
          <p:cNvGrpSpPr>
            <a:grpSpLocks/>
          </p:cNvGrpSpPr>
          <p:nvPr/>
        </p:nvGrpSpPr>
        <p:grpSpPr bwMode="auto">
          <a:xfrm>
            <a:off x="1209675" y="3332163"/>
            <a:ext cx="1798638" cy="1135062"/>
            <a:chOff x="-12" y="2677"/>
            <a:chExt cx="755" cy="567"/>
          </a:xfrm>
        </p:grpSpPr>
        <p:sp>
          <p:nvSpPr>
            <p:cNvPr id="5207" name="Freeform 559"/>
            <p:cNvSpPr>
              <a:spLocks/>
            </p:cNvSpPr>
            <p:nvPr/>
          </p:nvSpPr>
          <p:spPr bwMode="auto">
            <a:xfrm>
              <a:off x="208" y="2687"/>
              <a:ext cx="14" cy="315"/>
            </a:xfrm>
            <a:custGeom>
              <a:avLst/>
              <a:gdLst>
                <a:gd name="T0" fmla="*/ 0 w 14"/>
                <a:gd name="T1" fmla="*/ 0 h 315"/>
                <a:gd name="T2" fmla="*/ 0 w 14"/>
                <a:gd name="T3" fmla="*/ 314 h 315"/>
                <a:gd name="T4" fmla="*/ 13 w 14"/>
                <a:gd name="T5" fmla="*/ 314 h 315"/>
                <a:gd name="T6" fmla="*/ 13 w 14"/>
                <a:gd name="T7" fmla="*/ 0 h 315"/>
                <a:gd name="T8" fmla="*/ 0 w 14"/>
                <a:gd name="T9" fmla="*/ 0 h 315"/>
                <a:gd name="T10" fmla="*/ 0 w 14"/>
                <a:gd name="T11" fmla="*/ 0 h 315"/>
                <a:gd name="T12" fmla="*/ 0 60000 65536"/>
                <a:gd name="T13" fmla="*/ 0 60000 65536"/>
                <a:gd name="T14" fmla="*/ 0 60000 65536"/>
                <a:gd name="T15" fmla="*/ 0 60000 65536"/>
                <a:gd name="T16" fmla="*/ 0 60000 65536"/>
                <a:gd name="T17" fmla="*/ 0 60000 65536"/>
                <a:gd name="T18" fmla="*/ 0 w 14"/>
                <a:gd name="T19" fmla="*/ 0 h 315"/>
                <a:gd name="T20" fmla="*/ 14 w 14"/>
                <a:gd name="T21" fmla="*/ 315 h 315"/>
              </a:gdLst>
              <a:ahLst/>
              <a:cxnLst>
                <a:cxn ang="T12">
                  <a:pos x="T0" y="T1"/>
                </a:cxn>
                <a:cxn ang="T13">
                  <a:pos x="T2" y="T3"/>
                </a:cxn>
                <a:cxn ang="T14">
                  <a:pos x="T4" y="T5"/>
                </a:cxn>
                <a:cxn ang="T15">
                  <a:pos x="T6" y="T7"/>
                </a:cxn>
                <a:cxn ang="T16">
                  <a:pos x="T8" y="T9"/>
                </a:cxn>
                <a:cxn ang="T17">
                  <a:pos x="T10" y="T11"/>
                </a:cxn>
              </a:cxnLst>
              <a:rect l="T18" t="T19" r="T20" b="T21"/>
              <a:pathLst>
                <a:path w="14" h="315">
                  <a:moveTo>
                    <a:pt x="0" y="0"/>
                  </a:moveTo>
                  <a:lnTo>
                    <a:pt x="0" y="314"/>
                  </a:lnTo>
                  <a:lnTo>
                    <a:pt x="13" y="314"/>
                  </a:lnTo>
                  <a:lnTo>
                    <a:pt x="13" y="0"/>
                  </a:lnTo>
                  <a:lnTo>
                    <a:pt x="0" y="0"/>
                  </a:lnTo>
                </a:path>
              </a:pathLst>
            </a:custGeom>
            <a:solidFill>
              <a:srgbClr val="F1F180"/>
            </a:solidFill>
            <a:ln w="9525">
              <a:noFill/>
              <a:round/>
              <a:headEnd/>
              <a:tailEnd/>
            </a:ln>
          </p:spPr>
          <p:txBody>
            <a:bodyPr lIns="0" tIns="0" rIns="0" bIns="0"/>
            <a:lstStyle/>
            <a:p>
              <a:endParaRPr lang="en-US"/>
            </a:p>
          </p:txBody>
        </p:sp>
        <p:sp>
          <p:nvSpPr>
            <p:cNvPr id="5208" name="Freeform 560"/>
            <p:cNvSpPr>
              <a:spLocks/>
            </p:cNvSpPr>
            <p:nvPr/>
          </p:nvSpPr>
          <p:spPr bwMode="auto">
            <a:xfrm>
              <a:off x="208" y="3000"/>
              <a:ext cx="14" cy="2"/>
            </a:xfrm>
            <a:custGeom>
              <a:avLst/>
              <a:gdLst>
                <a:gd name="T0" fmla="*/ 0 w 14"/>
                <a:gd name="T1" fmla="*/ 1 h 2"/>
                <a:gd name="T2" fmla="*/ 13 w 14"/>
                <a:gd name="T3" fmla="*/ 1 h 2"/>
                <a:gd name="T4" fmla="*/ 13 w 14"/>
                <a:gd name="T5" fmla="*/ 0 h 2"/>
                <a:gd name="T6" fmla="*/ 0 w 14"/>
                <a:gd name="T7" fmla="*/ 0 h 2"/>
                <a:gd name="T8" fmla="*/ 0 w 14"/>
                <a:gd name="T9" fmla="*/ 1 h 2"/>
                <a:gd name="T10" fmla="*/ 0 w 14"/>
                <a:gd name="T11" fmla="*/ 1 h 2"/>
                <a:gd name="T12" fmla="*/ 0 60000 65536"/>
                <a:gd name="T13" fmla="*/ 0 60000 65536"/>
                <a:gd name="T14" fmla="*/ 0 60000 65536"/>
                <a:gd name="T15" fmla="*/ 0 60000 65536"/>
                <a:gd name="T16" fmla="*/ 0 60000 65536"/>
                <a:gd name="T17" fmla="*/ 0 60000 65536"/>
                <a:gd name="T18" fmla="*/ 0 w 14"/>
                <a:gd name="T19" fmla="*/ 0 h 2"/>
                <a:gd name="T20" fmla="*/ 14 w 14"/>
                <a:gd name="T21" fmla="*/ 2 h 2"/>
              </a:gdLst>
              <a:ahLst/>
              <a:cxnLst>
                <a:cxn ang="T12">
                  <a:pos x="T0" y="T1"/>
                </a:cxn>
                <a:cxn ang="T13">
                  <a:pos x="T2" y="T3"/>
                </a:cxn>
                <a:cxn ang="T14">
                  <a:pos x="T4" y="T5"/>
                </a:cxn>
                <a:cxn ang="T15">
                  <a:pos x="T6" y="T7"/>
                </a:cxn>
                <a:cxn ang="T16">
                  <a:pos x="T8" y="T9"/>
                </a:cxn>
                <a:cxn ang="T17">
                  <a:pos x="T10" y="T11"/>
                </a:cxn>
              </a:cxnLst>
              <a:rect l="T18" t="T19" r="T20" b="T21"/>
              <a:pathLst>
                <a:path w="14" h="2">
                  <a:moveTo>
                    <a:pt x="0" y="1"/>
                  </a:moveTo>
                  <a:lnTo>
                    <a:pt x="13" y="1"/>
                  </a:lnTo>
                  <a:lnTo>
                    <a:pt x="13" y="0"/>
                  </a:lnTo>
                  <a:lnTo>
                    <a:pt x="0" y="0"/>
                  </a:lnTo>
                  <a:lnTo>
                    <a:pt x="0" y="1"/>
                  </a:lnTo>
                </a:path>
              </a:pathLst>
            </a:custGeom>
            <a:solidFill>
              <a:srgbClr val="D2B06A"/>
            </a:solidFill>
            <a:ln w="9525">
              <a:noFill/>
              <a:round/>
              <a:headEnd/>
              <a:tailEnd/>
            </a:ln>
          </p:spPr>
          <p:txBody>
            <a:bodyPr lIns="0" tIns="0" rIns="0" bIns="0"/>
            <a:lstStyle/>
            <a:p>
              <a:endParaRPr lang="en-US"/>
            </a:p>
          </p:txBody>
        </p:sp>
        <p:sp>
          <p:nvSpPr>
            <p:cNvPr id="5209" name="Freeform 561"/>
            <p:cNvSpPr>
              <a:spLocks/>
            </p:cNvSpPr>
            <p:nvPr/>
          </p:nvSpPr>
          <p:spPr bwMode="auto">
            <a:xfrm>
              <a:off x="383" y="2693"/>
              <a:ext cx="8" cy="283"/>
            </a:xfrm>
            <a:custGeom>
              <a:avLst/>
              <a:gdLst>
                <a:gd name="T0" fmla="*/ 0 w 8"/>
                <a:gd name="T1" fmla="*/ 0 h 283"/>
                <a:gd name="T2" fmla="*/ 0 w 8"/>
                <a:gd name="T3" fmla="*/ 282 h 283"/>
                <a:gd name="T4" fmla="*/ 7 w 8"/>
                <a:gd name="T5" fmla="*/ 282 h 283"/>
                <a:gd name="T6" fmla="*/ 7 w 8"/>
                <a:gd name="T7" fmla="*/ 0 h 283"/>
                <a:gd name="T8" fmla="*/ 0 w 8"/>
                <a:gd name="T9" fmla="*/ 0 h 283"/>
                <a:gd name="T10" fmla="*/ 0 w 8"/>
                <a:gd name="T11" fmla="*/ 0 h 283"/>
                <a:gd name="T12" fmla="*/ 0 60000 65536"/>
                <a:gd name="T13" fmla="*/ 0 60000 65536"/>
                <a:gd name="T14" fmla="*/ 0 60000 65536"/>
                <a:gd name="T15" fmla="*/ 0 60000 65536"/>
                <a:gd name="T16" fmla="*/ 0 60000 65536"/>
                <a:gd name="T17" fmla="*/ 0 60000 65536"/>
                <a:gd name="T18" fmla="*/ 0 w 8"/>
                <a:gd name="T19" fmla="*/ 0 h 283"/>
                <a:gd name="T20" fmla="*/ 8 w 8"/>
                <a:gd name="T21" fmla="*/ 283 h 283"/>
              </a:gdLst>
              <a:ahLst/>
              <a:cxnLst>
                <a:cxn ang="T12">
                  <a:pos x="T0" y="T1"/>
                </a:cxn>
                <a:cxn ang="T13">
                  <a:pos x="T2" y="T3"/>
                </a:cxn>
                <a:cxn ang="T14">
                  <a:pos x="T4" y="T5"/>
                </a:cxn>
                <a:cxn ang="T15">
                  <a:pos x="T6" y="T7"/>
                </a:cxn>
                <a:cxn ang="T16">
                  <a:pos x="T8" y="T9"/>
                </a:cxn>
                <a:cxn ang="T17">
                  <a:pos x="T10" y="T11"/>
                </a:cxn>
              </a:cxnLst>
              <a:rect l="T18" t="T19" r="T20" b="T21"/>
              <a:pathLst>
                <a:path w="8" h="283">
                  <a:moveTo>
                    <a:pt x="0" y="0"/>
                  </a:moveTo>
                  <a:lnTo>
                    <a:pt x="0" y="282"/>
                  </a:lnTo>
                  <a:lnTo>
                    <a:pt x="7" y="282"/>
                  </a:lnTo>
                  <a:lnTo>
                    <a:pt x="7" y="0"/>
                  </a:lnTo>
                  <a:lnTo>
                    <a:pt x="0" y="0"/>
                  </a:lnTo>
                </a:path>
              </a:pathLst>
            </a:custGeom>
            <a:solidFill>
              <a:srgbClr val="D2B06A"/>
            </a:solidFill>
            <a:ln w="9525">
              <a:noFill/>
              <a:round/>
              <a:headEnd/>
              <a:tailEnd/>
            </a:ln>
          </p:spPr>
          <p:txBody>
            <a:bodyPr lIns="0" tIns="0" rIns="0" bIns="0"/>
            <a:lstStyle/>
            <a:p>
              <a:endParaRPr lang="en-US"/>
            </a:p>
          </p:txBody>
        </p:sp>
        <p:sp>
          <p:nvSpPr>
            <p:cNvPr id="5210" name="Freeform 562"/>
            <p:cNvSpPr>
              <a:spLocks/>
            </p:cNvSpPr>
            <p:nvPr/>
          </p:nvSpPr>
          <p:spPr bwMode="auto">
            <a:xfrm>
              <a:off x="383" y="2878"/>
              <a:ext cx="8" cy="21"/>
            </a:xfrm>
            <a:custGeom>
              <a:avLst/>
              <a:gdLst>
                <a:gd name="T0" fmla="*/ 0 w 8"/>
                <a:gd name="T1" fmla="*/ 0 h 21"/>
                <a:gd name="T2" fmla="*/ 0 w 8"/>
                <a:gd name="T3" fmla="*/ 20 h 21"/>
                <a:gd name="T4" fmla="*/ 7 w 8"/>
                <a:gd name="T5" fmla="*/ 16 h 21"/>
                <a:gd name="T6" fmla="*/ 7 w 8"/>
                <a:gd name="T7" fmla="*/ 0 h 21"/>
                <a:gd name="T8" fmla="*/ 0 w 8"/>
                <a:gd name="T9" fmla="*/ 0 h 21"/>
                <a:gd name="T10" fmla="*/ 0 w 8"/>
                <a:gd name="T11" fmla="*/ 0 h 21"/>
                <a:gd name="T12" fmla="*/ 0 60000 65536"/>
                <a:gd name="T13" fmla="*/ 0 60000 65536"/>
                <a:gd name="T14" fmla="*/ 0 60000 65536"/>
                <a:gd name="T15" fmla="*/ 0 60000 65536"/>
                <a:gd name="T16" fmla="*/ 0 60000 65536"/>
                <a:gd name="T17" fmla="*/ 0 60000 65536"/>
                <a:gd name="T18" fmla="*/ 0 w 8"/>
                <a:gd name="T19" fmla="*/ 0 h 21"/>
                <a:gd name="T20" fmla="*/ 8 w 8"/>
                <a:gd name="T21" fmla="*/ 21 h 21"/>
              </a:gdLst>
              <a:ahLst/>
              <a:cxnLst>
                <a:cxn ang="T12">
                  <a:pos x="T0" y="T1"/>
                </a:cxn>
                <a:cxn ang="T13">
                  <a:pos x="T2" y="T3"/>
                </a:cxn>
                <a:cxn ang="T14">
                  <a:pos x="T4" y="T5"/>
                </a:cxn>
                <a:cxn ang="T15">
                  <a:pos x="T6" y="T7"/>
                </a:cxn>
                <a:cxn ang="T16">
                  <a:pos x="T8" y="T9"/>
                </a:cxn>
                <a:cxn ang="T17">
                  <a:pos x="T10" y="T11"/>
                </a:cxn>
              </a:cxnLst>
              <a:rect l="T18" t="T19" r="T20" b="T21"/>
              <a:pathLst>
                <a:path w="8" h="21">
                  <a:moveTo>
                    <a:pt x="0" y="0"/>
                  </a:moveTo>
                  <a:lnTo>
                    <a:pt x="0" y="20"/>
                  </a:lnTo>
                  <a:lnTo>
                    <a:pt x="7" y="16"/>
                  </a:lnTo>
                  <a:lnTo>
                    <a:pt x="7" y="0"/>
                  </a:lnTo>
                  <a:lnTo>
                    <a:pt x="0" y="0"/>
                  </a:lnTo>
                </a:path>
              </a:pathLst>
            </a:custGeom>
            <a:solidFill>
              <a:srgbClr val="824200"/>
            </a:solidFill>
            <a:ln w="9525">
              <a:noFill/>
              <a:round/>
              <a:headEnd/>
              <a:tailEnd/>
            </a:ln>
          </p:spPr>
          <p:txBody>
            <a:bodyPr lIns="0" tIns="0" rIns="0" bIns="0"/>
            <a:lstStyle/>
            <a:p>
              <a:endParaRPr lang="en-US"/>
            </a:p>
          </p:txBody>
        </p:sp>
        <p:sp>
          <p:nvSpPr>
            <p:cNvPr id="5211" name="Freeform 563"/>
            <p:cNvSpPr>
              <a:spLocks/>
            </p:cNvSpPr>
            <p:nvPr/>
          </p:nvSpPr>
          <p:spPr bwMode="auto">
            <a:xfrm>
              <a:off x="383" y="2693"/>
              <a:ext cx="8" cy="15"/>
            </a:xfrm>
            <a:custGeom>
              <a:avLst/>
              <a:gdLst>
                <a:gd name="T0" fmla="*/ 0 w 8"/>
                <a:gd name="T1" fmla="*/ 0 h 15"/>
                <a:gd name="T2" fmla="*/ 0 w 8"/>
                <a:gd name="T3" fmla="*/ 14 h 15"/>
                <a:gd name="T4" fmla="*/ 7 w 8"/>
                <a:gd name="T5" fmla="*/ 10 h 15"/>
                <a:gd name="T6" fmla="*/ 7 w 8"/>
                <a:gd name="T7" fmla="*/ 0 h 15"/>
                <a:gd name="T8" fmla="*/ 0 w 8"/>
                <a:gd name="T9" fmla="*/ 0 h 15"/>
                <a:gd name="T10" fmla="*/ 0 w 8"/>
                <a:gd name="T11" fmla="*/ 0 h 15"/>
                <a:gd name="T12" fmla="*/ 0 60000 65536"/>
                <a:gd name="T13" fmla="*/ 0 60000 65536"/>
                <a:gd name="T14" fmla="*/ 0 60000 65536"/>
                <a:gd name="T15" fmla="*/ 0 60000 65536"/>
                <a:gd name="T16" fmla="*/ 0 60000 65536"/>
                <a:gd name="T17" fmla="*/ 0 60000 65536"/>
                <a:gd name="T18" fmla="*/ 0 w 8"/>
                <a:gd name="T19" fmla="*/ 0 h 15"/>
                <a:gd name="T20" fmla="*/ 8 w 8"/>
                <a:gd name="T21" fmla="*/ 15 h 15"/>
              </a:gdLst>
              <a:ahLst/>
              <a:cxnLst>
                <a:cxn ang="T12">
                  <a:pos x="T0" y="T1"/>
                </a:cxn>
                <a:cxn ang="T13">
                  <a:pos x="T2" y="T3"/>
                </a:cxn>
                <a:cxn ang="T14">
                  <a:pos x="T4" y="T5"/>
                </a:cxn>
                <a:cxn ang="T15">
                  <a:pos x="T6" y="T7"/>
                </a:cxn>
                <a:cxn ang="T16">
                  <a:pos x="T8" y="T9"/>
                </a:cxn>
                <a:cxn ang="T17">
                  <a:pos x="T10" y="T11"/>
                </a:cxn>
              </a:cxnLst>
              <a:rect l="T18" t="T19" r="T20" b="T21"/>
              <a:pathLst>
                <a:path w="8" h="15">
                  <a:moveTo>
                    <a:pt x="0" y="0"/>
                  </a:moveTo>
                  <a:lnTo>
                    <a:pt x="0" y="14"/>
                  </a:lnTo>
                  <a:lnTo>
                    <a:pt x="7" y="10"/>
                  </a:lnTo>
                  <a:lnTo>
                    <a:pt x="7" y="0"/>
                  </a:lnTo>
                  <a:lnTo>
                    <a:pt x="0" y="0"/>
                  </a:lnTo>
                </a:path>
              </a:pathLst>
            </a:custGeom>
            <a:solidFill>
              <a:srgbClr val="824200"/>
            </a:solidFill>
            <a:ln w="9525">
              <a:noFill/>
              <a:round/>
              <a:headEnd/>
              <a:tailEnd/>
            </a:ln>
          </p:spPr>
          <p:txBody>
            <a:bodyPr lIns="0" tIns="0" rIns="0" bIns="0"/>
            <a:lstStyle/>
            <a:p>
              <a:endParaRPr lang="en-US"/>
            </a:p>
          </p:txBody>
        </p:sp>
        <p:sp>
          <p:nvSpPr>
            <p:cNvPr id="5212" name="Freeform 564"/>
            <p:cNvSpPr>
              <a:spLocks/>
            </p:cNvSpPr>
            <p:nvPr/>
          </p:nvSpPr>
          <p:spPr bwMode="auto">
            <a:xfrm>
              <a:off x="207" y="2677"/>
              <a:ext cx="278" cy="11"/>
            </a:xfrm>
            <a:custGeom>
              <a:avLst/>
              <a:gdLst>
                <a:gd name="T0" fmla="*/ 0 w 278"/>
                <a:gd name="T1" fmla="*/ 10 h 11"/>
                <a:gd name="T2" fmla="*/ 277 w 278"/>
                <a:gd name="T3" fmla="*/ 10 h 11"/>
                <a:gd name="T4" fmla="*/ 277 w 278"/>
                <a:gd name="T5" fmla="*/ 0 h 11"/>
                <a:gd name="T6" fmla="*/ 0 w 278"/>
                <a:gd name="T7" fmla="*/ 0 h 11"/>
                <a:gd name="T8" fmla="*/ 0 w 278"/>
                <a:gd name="T9" fmla="*/ 10 h 11"/>
                <a:gd name="T10" fmla="*/ 0 w 278"/>
                <a:gd name="T11" fmla="*/ 10 h 11"/>
                <a:gd name="T12" fmla="*/ 0 60000 65536"/>
                <a:gd name="T13" fmla="*/ 0 60000 65536"/>
                <a:gd name="T14" fmla="*/ 0 60000 65536"/>
                <a:gd name="T15" fmla="*/ 0 60000 65536"/>
                <a:gd name="T16" fmla="*/ 0 60000 65536"/>
                <a:gd name="T17" fmla="*/ 0 60000 65536"/>
                <a:gd name="T18" fmla="*/ 0 w 278"/>
                <a:gd name="T19" fmla="*/ 0 h 11"/>
                <a:gd name="T20" fmla="*/ 278 w 278"/>
                <a:gd name="T21" fmla="*/ 11 h 11"/>
              </a:gdLst>
              <a:ahLst/>
              <a:cxnLst>
                <a:cxn ang="T12">
                  <a:pos x="T0" y="T1"/>
                </a:cxn>
                <a:cxn ang="T13">
                  <a:pos x="T2" y="T3"/>
                </a:cxn>
                <a:cxn ang="T14">
                  <a:pos x="T4" y="T5"/>
                </a:cxn>
                <a:cxn ang="T15">
                  <a:pos x="T6" y="T7"/>
                </a:cxn>
                <a:cxn ang="T16">
                  <a:pos x="T8" y="T9"/>
                </a:cxn>
                <a:cxn ang="T17">
                  <a:pos x="T10" y="T11"/>
                </a:cxn>
              </a:cxnLst>
              <a:rect l="T18" t="T19" r="T20" b="T21"/>
              <a:pathLst>
                <a:path w="278" h="11">
                  <a:moveTo>
                    <a:pt x="0" y="10"/>
                  </a:moveTo>
                  <a:lnTo>
                    <a:pt x="277" y="10"/>
                  </a:lnTo>
                  <a:lnTo>
                    <a:pt x="277" y="0"/>
                  </a:lnTo>
                  <a:lnTo>
                    <a:pt x="0" y="0"/>
                  </a:lnTo>
                  <a:lnTo>
                    <a:pt x="0" y="10"/>
                  </a:lnTo>
                </a:path>
              </a:pathLst>
            </a:custGeom>
            <a:solidFill>
              <a:srgbClr val="F1F180"/>
            </a:solidFill>
            <a:ln w="9525">
              <a:noFill/>
              <a:round/>
              <a:headEnd/>
              <a:tailEnd/>
            </a:ln>
          </p:spPr>
          <p:txBody>
            <a:bodyPr lIns="0" tIns="0" rIns="0" bIns="0"/>
            <a:lstStyle/>
            <a:p>
              <a:endParaRPr lang="en-US"/>
            </a:p>
          </p:txBody>
        </p:sp>
        <p:sp>
          <p:nvSpPr>
            <p:cNvPr id="5213" name="Freeform 565"/>
            <p:cNvSpPr>
              <a:spLocks/>
            </p:cNvSpPr>
            <p:nvPr/>
          </p:nvSpPr>
          <p:spPr bwMode="auto">
            <a:xfrm>
              <a:off x="368" y="2687"/>
              <a:ext cx="12" cy="315"/>
            </a:xfrm>
            <a:custGeom>
              <a:avLst/>
              <a:gdLst>
                <a:gd name="T0" fmla="*/ 0 w 12"/>
                <a:gd name="T1" fmla="*/ 0 h 315"/>
                <a:gd name="T2" fmla="*/ 0 w 12"/>
                <a:gd name="T3" fmla="*/ 314 h 315"/>
                <a:gd name="T4" fmla="*/ 11 w 12"/>
                <a:gd name="T5" fmla="*/ 314 h 315"/>
                <a:gd name="T6" fmla="*/ 11 w 12"/>
                <a:gd name="T7" fmla="*/ 0 h 315"/>
                <a:gd name="T8" fmla="*/ 0 w 12"/>
                <a:gd name="T9" fmla="*/ 0 h 315"/>
                <a:gd name="T10" fmla="*/ 0 w 12"/>
                <a:gd name="T11" fmla="*/ 0 h 315"/>
                <a:gd name="T12" fmla="*/ 0 60000 65536"/>
                <a:gd name="T13" fmla="*/ 0 60000 65536"/>
                <a:gd name="T14" fmla="*/ 0 60000 65536"/>
                <a:gd name="T15" fmla="*/ 0 60000 65536"/>
                <a:gd name="T16" fmla="*/ 0 60000 65536"/>
                <a:gd name="T17" fmla="*/ 0 60000 65536"/>
                <a:gd name="T18" fmla="*/ 0 w 12"/>
                <a:gd name="T19" fmla="*/ 0 h 315"/>
                <a:gd name="T20" fmla="*/ 12 w 12"/>
                <a:gd name="T21" fmla="*/ 315 h 315"/>
              </a:gdLst>
              <a:ahLst/>
              <a:cxnLst>
                <a:cxn ang="T12">
                  <a:pos x="T0" y="T1"/>
                </a:cxn>
                <a:cxn ang="T13">
                  <a:pos x="T2" y="T3"/>
                </a:cxn>
                <a:cxn ang="T14">
                  <a:pos x="T4" y="T5"/>
                </a:cxn>
                <a:cxn ang="T15">
                  <a:pos x="T6" y="T7"/>
                </a:cxn>
                <a:cxn ang="T16">
                  <a:pos x="T8" y="T9"/>
                </a:cxn>
                <a:cxn ang="T17">
                  <a:pos x="T10" y="T11"/>
                </a:cxn>
              </a:cxnLst>
              <a:rect l="T18" t="T19" r="T20" b="T21"/>
              <a:pathLst>
                <a:path w="12" h="315">
                  <a:moveTo>
                    <a:pt x="0" y="0"/>
                  </a:moveTo>
                  <a:lnTo>
                    <a:pt x="0" y="314"/>
                  </a:lnTo>
                  <a:lnTo>
                    <a:pt x="11" y="314"/>
                  </a:lnTo>
                  <a:lnTo>
                    <a:pt x="11" y="0"/>
                  </a:lnTo>
                  <a:lnTo>
                    <a:pt x="0" y="0"/>
                  </a:lnTo>
                </a:path>
              </a:pathLst>
            </a:custGeom>
            <a:solidFill>
              <a:srgbClr val="F1F180"/>
            </a:solidFill>
            <a:ln w="9525">
              <a:noFill/>
              <a:round/>
              <a:headEnd/>
              <a:tailEnd/>
            </a:ln>
          </p:spPr>
          <p:txBody>
            <a:bodyPr lIns="0" tIns="0" rIns="0" bIns="0"/>
            <a:lstStyle/>
            <a:p>
              <a:endParaRPr lang="en-US"/>
            </a:p>
          </p:txBody>
        </p:sp>
        <p:sp>
          <p:nvSpPr>
            <p:cNvPr id="5214" name="Freeform 566"/>
            <p:cNvSpPr>
              <a:spLocks/>
            </p:cNvSpPr>
            <p:nvPr/>
          </p:nvSpPr>
          <p:spPr bwMode="auto">
            <a:xfrm>
              <a:off x="383" y="2691"/>
              <a:ext cx="102" cy="8"/>
            </a:xfrm>
            <a:custGeom>
              <a:avLst/>
              <a:gdLst>
                <a:gd name="T0" fmla="*/ 0 w 102"/>
                <a:gd name="T1" fmla="*/ 7 h 8"/>
                <a:gd name="T2" fmla="*/ 101 w 102"/>
                <a:gd name="T3" fmla="*/ 7 h 8"/>
                <a:gd name="T4" fmla="*/ 101 w 102"/>
                <a:gd name="T5" fmla="*/ 0 h 8"/>
                <a:gd name="T6" fmla="*/ 0 w 102"/>
                <a:gd name="T7" fmla="*/ 0 h 8"/>
                <a:gd name="T8" fmla="*/ 0 w 102"/>
                <a:gd name="T9" fmla="*/ 7 h 8"/>
                <a:gd name="T10" fmla="*/ 0 w 102"/>
                <a:gd name="T11" fmla="*/ 7 h 8"/>
                <a:gd name="T12" fmla="*/ 0 60000 65536"/>
                <a:gd name="T13" fmla="*/ 0 60000 65536"/>
                <a:gd name="T14" fmla="*/ 0 60000 65536"/>
                <a:gd name="T15" fmla="*/ 0 60000 65536"/>
                <a:gd name="T16" fmla="*/ 0 60000 65536"/>
                <a:gd name="T17" fmla="*/ 0 60000 65536"/>
                <a:gd name="T18" fmla="*/ 0 w 102"/>
                <a:gd name="T19" fmla="*/ 0 h 8"/>
                <a:gd name="T20" fmla="*/ 102 w 102"/>
                <a:gd name="T21" fmla="*/ 8 h 8"/>
              </a:gdLst>
              <a:ahLst/>
              <a:cxnLst>
                <a:cxn ang="T12">
                  <a:pos x="T0" y="T1"/>
                </a:cxn>
                <a:cxn ang="T13">
                  <a:pos x="T2" y="T3"/>
                </a:cxn>
                <a:cxn ang="T14">
                  <a:pos x="T4" y="T5"/>
                </a:cxn>
                <a:cxn ang="T15">
                  <a:pos x="T6" y="T7"/>
                </a:cxn>
                <a:cxn ang="T16">
                  <a:pos x="T8" y="T9"/>
                </a:cxn>
                <a:cxn ang="T17">
                  <a:pos x="T10" y="T11"/>
                </a:cxn>
              </a:cxnLst>
              <a:rect l="T18" t="T19" r="T20" b="T21"/>
              <a:pathLst>
                <a:path w="102" h="8">
                  <a:moveTo>
                    <a:pt x="0" y="7"/>
                  </a:moveTo>
                  <a:lnTo>
                    <a:pt x="101" y="7"/>
                  </a:lnTo>
                  <a:lnTo>
                    <a:pt x="101" y="0"/>
                  </a:lnTo>
                  <a:lnTo>
                    <a:pt x="0" y="0"/>
                  </a:lnTo>
                  <a:lnTo>
                    <a:pt x="0" y="7"/>
                  </a:lnTo>
                </a:path>
              </a:pathLst>
            </a:custGeom>
            <a:solidFill>
              <a:srgbClr val="824200"/>
            </a:solidFill>
            <a:ln w="9525">
              <a:noFill/>
              <a:round/>
              <a:headEnd/>
              <a:tailEnd/>
            </a:ln>
          </p:spPr>
          <p:txBody>
            <a:bodyPr lIns="0" tIns="0" rIns="0" bIns="0"/>
            <a:lstStyle/>
            <a:p>
              <a:endParaRPr lang="en-US"/>
            </a:p>
          </p:txBody>
        </p:sp>
        <p:sp>
          <p:nvSpPr>
            <p:cNvPr id="5215" name="Freeform 567"/>
            <p:cNvSpPr>
              <a:spLocks/>
            </p:cNvSpPr>
            <p:nvPr/>
          </p:nvSpPr>
          <p:spPr bwMode="auto">
            <a:xfrm>
              <a:off x="379" y="2687"/>
              <a:ext cx="5" cy="148"/>
            </a:xfrm>
            <a:custGeom>
              <a:avLst/>
              <a:gdLst>
                <a:gd name="T0" fmla="*/ 0 w 5"/>
                <a:gd name="T1" fmla="*/ 0 h 148"/>
                <a:gd name="T2" fmla="*/ 0 w 5"/>
                <a:gd name="T3" fmla="*/ 147 h 148"/>
                <a:gd name="T4" fmla="*/ 4 w 5"/>
                <a:gd name="T5" fmla="*/ 147 h 148"/>
                <a:gd name="T6" fmla="*/ 4 w 5"/>
                <a:gd name="T7" fmla="*/ 0 h 148"/>
                <a:gd name="T8" fmla="*/ 0 w 5"/>
                <a:gd name="T9" fmla="*/ 0 h 148"/>
                <a:gd name="T10" fmla="*/ 0 w 5"/>
                <a:gd name="T11" fmla="*/ 0 h 148"/>
                <a:gd name="T12" fmla="*/ 0 60000 65536"/>
                <a:gd name="T13" fmla="*/ 0 60000 65536"/>
                <a:gd name="T14" fmla="*/ 0 60000 65536"/>
                <a:gd name="T15" fmla="*/ 0 60000 65536"/>
                <a:gd name="T16" fmla="*/ 0 60000 65536"/>
                <a:gd name="T17" fmla="*/ 0 60000 65536"/>
                <a:gd name="T18" fmla="*/ 0 w 5"/>
                <a:gd name="T19" fmla="*/ 0 h 148"/>
                <a:gd name="T20" fmla="*/ 5 w 5"/>
                <a:gd name="T21" fmla="*/ 148 h 148"/>
              </a:gdLst>
              <a:ahLst/>
              <a:cxnLst>
                <a:cxn ang="T12">
                  <a:pos x="T0" y="T1"/>
                </a:cxn>
                <a:cxn ang="T13">
                  <a:pos x="T2" y="T3"/>
                </a:cxn>
                <a:cxn ang="T14">
                  <a:pos x="T4" y="T5"/>
                </a:cxn>
                <a:cxn ang="T15">
                  <a:pos x="T6" y="T7"/>
                </a:cxn>
                <a:cxn ang="T16">
                  <a:pos x="T8" y="T9"/>
                </a:cxn>
                <a:cxn ang="T17">
                  <a:pos x="T10" y="T11"/>
                </a:cxn>
              </a:cxnLst>
              <a:rect l="T18" t="T19" r="T20" b="T21"/>
              <a:pathLst>
                <a:path w="5" h="148">
                  <a:moveTo>
                    <a:pt x="0" y="0"/>
                  </a:moveTo>
                  <a:lnTo>
                    <a:pt x="0" y="147"/>
                  </a:lnTo>
                  <a:lnTo>
                    <a:pt x="4" y="147"/>
                  </a:lnTo>
                  <a:lnTo>
                    <a:pt x="4" y="0"/>
                  </a:lnTo>
                  <a:lnTo>
                    <a:pt x="0" y="0"/>
                  </a:lnTo>
                </a:path>
              </a:pathLst>
            </a:custGeom>
            <a:solidFill>
              <a:srgbClr val="622100"/>
            </a:solidFill>
            <a:ln w="9525">
              <a:noFill/>
              <a:round/>
              <a:headEnd/>
              <a:tailEnd/>
            </a:ln>
          </p:spPr>
          <p:txBody>
            <a:bodyPr lIns="0" tIns="0" rIns="0" bIns="0"/>
            <a:lstStyle/>
            <a:p>
              <a:endParaRPr lang="en-US"/>
            </a:p>
          </p:txBody>
        </p:sp>
        <p:sp>
          <p:nvSpPr>
            <p:cNvPr id="5216" name="Freeform 568"/>
            <p:cNvSpPr>
              <a:spLocks/>
            </p:cNvSpPr>
            <p:nvPr/>
          </p:nvSpPr>
          <p:spPr bwMode="auto">
            <a:xfrm>
              <a:off x="379" y="2864"/>
              <a:ext cx="5" cy="118"/>
            </a:xfrm>
            <a:custGeom>
              <a:avLst/>
              <a:gdLst>
                <a:gd name="T0" fmla="*/ 0 w 5"/>
                <a:gd name="T1" fmla="*/ 0 h 118"/>
                <a:gd name="T2" fmla="*/ 0 w 5"/>
                <a:gd name="T3" fmla="*/ 117 h 118"/>
                <a:gd name="T4" fmla="*/ 4 w 5"/>
                <a:gd name="T5" fmla="*/ 117 h 118"/>
                <a:gd name="T6" fmla="*/ 4 w 5"/>
                <a:gd name="T7" fmla="*/ 0 h 118"/>
                <a:gd name="T8" fmla="*/ 0 w 5"/>
                <a:gd name="T9" fmla="*/ 0 h 118"/>
                <a:gd name="T10" fmla="*/ 0 w 5"/>
                <a:gd name="T11" fmla="*/ 0 h 118"/>
                <a:gd name="T12" fmla="*/ 0 60000 65536"/>
                <a:gd name="T13" fmla="*/ 0 60000 65536"/>
                <a:gd name="T14" fmla="*/ 0 60000 65536"/>
                <a:gd name="T15" fmla="*/ 0 60000 65536"/>
                <a:gd name="T16" fmla="*/ 0 60000 65536"/>
                <a:gd name="T17" fmla="*/ 0 60000 65536"/>
                <a:gd name="T18" fmla="*/ 0 w 5"/>
                <a:gd name="T19" fmla="*/ 0 h 118"/>
                <a:gd name="T20" fmla="*/ 5 w 5"/>
                <a:gd name="T21" fmla="*/ 118 h 118"/>
              </a:gdLst>
              <a:ahLst/>
              <a:cxnLst>
                <a:cxn ang="T12">
                  <a:pos x="T0" y="T1"/>
                </a:cxn>
                <a:cxn ang="T13">
                  <a:pos x="T2" y="T3"/>
                </a:cxn>
                <a:cxn ang="T14">
                  <a:pos x="T4" y="T5"/>
                </a:cxn>
                <a:cxn ang="T15">
                  <a:pos x="T6" y="T7"/>
                </a:cxn>
                <a:cxn ang="T16">
                  <a:pos x="T8" y="T9"/>
                </a:cxn>
                <a:cxn ang="T17">
                  <a:pos x="T10" y="T11"/>
                </a:cxn>
              </a:cxnLst>
              <a:rect l="T18" t="T19" r="T20" b="T21"/>
              <a:pathLst>
                <a:path w="5" h="118">
                  <a:moveTo>
                    <a:pt x="0" y="0"/>
                  </a:moveTo>
                  <a:lnTo>
                    <a:pt x="0" y="117"/>
                  </a:lnTo>
                  <a:lnTo>
                    <a:pt x="4" y="117"/>
                  </a:lnTo>
                  <a:lnTo>
                    <a:pt x="4" y="0"/>
                  </a:lnTo>
                  <a:lnTo>
                    <a:pt x="0" y="0"/>
                  </a:lnTo>
                </a:path>
              </a:pathLst>
            </a:custGeom>
            <a:solidFill>
              <a:srgbClr val="622100"/>
            </a:solidFill>
            <a:ln w="9525">
              <a:noFill/>
              <a:round/>
              <a:headEnd/>
              <a:tailEnd/>
            </a:ln>
          </p:spPr>
          <p:txBody>
            <a:bodyPr lIns="0" tIns="0" rIns="0" bIns="0"/>
            <a:lstStyle/>
            <a:p>
              <a:endParaRPr lang="en-US"/>
            </a:p>
          </p:txBody>
        </p:sp>
        <p:sp>
          <p:nvSpPr>
            <p:cNvPr id="5217" name="Freeform 569"/>
            <p:cNvSpPr>
              <a:spLocks/>
            </p:cNvSpPr>
            <p:nvPr/>
          </p:nvSpPr>
          <p:spPr bwMode="auto">
            <a:xfrm>
              <a:off x="379" y="2981"/>
              <a:ext cx="107" cy="21"/>
            </a:xfrm>
            <a:custGeom>
              <a:avLst/>
              <a:gdLst>
                <a:gd name="T0" fmla="*/ 0 w 107"/>
                <a:gd name="T1" fmla="*/ 0 h 21"/>
                <a:gd name="T2" fmla="*/ 106 w 107"/>
                <a:gd name="T3" fmla="*/ 0 h 21"/>
                <a:gd name="T4" fmla="*/ 106 w 107"/>
                <a:gd name="T5" fmla="*/ 20 h 21"/>
                <a:gd name="T6" fmla="*/ 0 w 107"/>
                <a:gd name="T7" fmla="*/ 20 h 21"/>
                <a:gd name="T8" fmla="*/ 0 w 107"/>
                <a:gd name="T9" fmla="*/ 0 h 21"/>
                <a:gd name="T10" fmla="*/ 0 w 107"/>
                <a:gd name="T11" fmla="*/ 0 h 21"/>
                <a:gd name="T12" fmla="*/ 0 60000 65536"/>
                <a:gd name="T13" fmla="*/ 0 60000 65536"/>
                <a:gd name="T14" fmla="*/ 0 60000 65536"/>
                <a:gd name="T15" fmla="*/ 0 60000 65536"/>
                <a:gd name="T16" fmla="*/ 0 60000 65536"/>
                <a:gd name="T17" fmla="*/ 0 60000 65536"/>
                <a:gd name="T18" fmla="*/ 0 w 107"/>
                <a:gd name="T19" fmla="*/ 0 h 21"/>
                <a:gd name="T20" fmla="*/ 107 w 107"/>
                <a:gd name="T21" fmla="*/ 21 h 21"/>
              </a:gdLst>
              <a:ahLst/>
              <a:cxnLst>
                <a:cxn ang="T12">
                  <a:pos x="T0" y="T1"/>
                </a:cxn>
                <a:cxn ang="T13">
                  <a:pos x="T2" y="T3"/>
                </a:cxn>
                <a:cxn ang="T14">
                  <a:pos x="T4" y="T5"/>
                </a:cxn>
                <a:cxn ang="T15">
                  <a:pos x="T6" y="T7"/>
                </a:cxn>
                <a:cxn ang="T16">
                  <a:pos x="T8" y="T9"/>
                </a:cxn>
                <a:cxn ang="T17">
                  <a:pos x="T10" y="T11"/>
                </a:cxn>
              </a:cxnLst>
              <a:rect l="T18" t="T19" r="T20" b="T21"/>
              <a:pathLst>
                <a:path w="107" h="21">
                  <a:moveTo>
                    <a:pt x="0" y="0"/>
                  </a:moveTo>
                  <a:lnTo>
                    <a:pt x="106" y="0"/>
                  </a:lnTo>
                  <a:lnTo>
                    <a:pt x="106" y="20"/>
                  </a:lnTo>
                  <a:lnTo>
                    <a:pt x="0" y="20"/>
                  </a:lnTo>
                  <a:lnTo>
                    <a:pt x="0" y="0"/>
                  </a:lnTo>
                </a:path>
              </a:pathLst>
            </a:custGeom>
            <a:solidFill>
              <a:srgbClr val="F1F180"/>
            </a:solidFill>
            <a:ln w="9525">
              <a:noFill/>
              <a:round/>
              <a:headEnd/>
              <a:tailEnd/>
            </a:ln>
          </p:spPr>
          <p:txBody>
            <a:bodyPr lIns="0" tIns="0" rIns="0" bIns="0"/>
            <a:lstStyle/>
            <a:p>
              <a:endParaRPr lang="en-US"/>
            </a:p>
          </p:txBody>
        </p:sp>
        <p:sp>
          <p:nvSpPr>
            <p:cNvPr id="5218" name="Freeform 570"/>
            <p:cNvSpPr>
              <a:spLocks/>
            </p:cNvSpPr>
            <p:nvPr/>
          </p:nvSpPr>
          <p:spPr bwMode="auto">
            <a:xfrm>
              <a:off x="379" y="2975"/>
              <a:ext cx="103" cy="7"/>
            </a:xfrm>
            <a:custGeom>
              <a:avLst/>
              <a:gdLst>
                <a:gd name="T0" fmla="*/ 5 w 103"/>
                <a:gd name="T1" fmla="*/ 0 h 7"/>
                <a:gd name="T2" fmla="*/ 102 w 103"/>
                <a:gd name="T3" fmla="*/ 0 h 7"/>
                <a:gd name="T4" fmla="*/ 102 w 103"/>
                <a:gd name="T5" fmla="*/ 6 h 7"/>
                <a:gd name="T6" fmla="*/ 0 w 103"/>
                <a:gd name="T7" fmla="*/ 6 h 7"/>
                <a:gd name="T8" fmla="*/ 5 w 103"/>
                <a:gd name="T9" fmla="*/ 0 h 7"/>
                <a:gd name="T10" fmla="*/ 5 w 103"/>
                <a:gd name="T11" fmla="*/ 0 h 7"/>
                <a:gd name="T12" fmla="*/ 0 60000 65536"/>
                <a:gd name="T13" fmla="*/ 0 60000 65536"/>
                <a:gd name="T14" fmla="*/ 0 60000 65536"/>
                <a:gd name="T15" fmla="*/ 0 60000 65536"/>
                <a:gd name="T16" fmla="*/ 0 60000 65536"/>
                <a:gd name="T17" fmla="*/ 0 60000 65536"/>
                <a:gd name="T18" fmla="*/ 0 w 103"/>
                <a:gd name="T19" fmla="*/ 0 h 7"/>
                <a:gd name="T20" fmla="*/ 103 w 103"/>
                <a:gd name="T21" fmla="*/ 7 h 7"/>
              </a:gdLst>
              <a:ahLst/>
              <a:cxnLst>
                <a:cxn ang="T12">
                  <a:pos x="T0" y="T1"/>
                </a:cxn>
                <a:cxn ang="T13">
                  <a:pos x="T2" y="T3"/>
                </a:cxn>
                <a:cxn ang="T14">
                  <a:pos x="T4" y="T5"/>
                </a:cxn>
                <a:cxn ang="T15">
                  <a:pos x="T6" y="T7"/>
                </a:cxn>
                <a:cxn ang="T16">
                  <a:pos x="T8" y="T9"/>
                </a:cxn>
                <a:cxn ang="T17">
                  <a:pos x="T10" y="T11"/>
                </a:cxn>
              </a:cxnLst>
              <a:rect l="T18" t="T19" r="T20" b="T21"/>
              <a:pathLst>
                <a:path w="103" h="7">
                  <a:moveTo>
                    <a:pt x="5" y="0"/>
                  </a:moveTo>
                  <a:lnTo>
                    <a:pt x="102" y="0"/>
                  </a:lnTo>
                  <a:lnTo>
                    <a:pt x="102" y="6"/>
                  </a:lnTo>
                  <a:lnTo>
                    <a:pt x="0" y="6"/>
                  </a:lnTo>
                  <a:lnTo>
                    <a:pt x="5" y="0"/>
                  </a:lnTo>
                </a:path>
              </a:pathLst>
            </a:custGeom>
            <a:solidFill>
              <a:srgbClr val="FFFFD0"/>
            </a:solidFill>
            <a:ln w="9525">
              <a:noFill/>
              <a:round/>
              <a:headEnd/>
              <a:tailEnd/>
            </a:ln>
          </p:spPr>
          <p:txBody>
            <a:bodyPr lIns="0" tIns="0" rIns="0" bIns="0"/>
            <a:lstStyle/>
            <a:p>
              <a:endParaRPr lang="en-US"/>
            </a:p>
          </p:txBody>
        </p:sp>
        <p:sp>
          <p:nvSpPr>
            <p:cNvPr id="5219" name="Freeform 571"/>
            <p:cNvSpPr>
              <a:spLocks/>
            </p:cNvSpPr>
            <p:nvPr/>
          </p:nvSpPr>
          <p:spPr bwMode="auto">
            <a:xfrm>
              <a:off x="379" y="2828"/>
              <a:ext cx="100" cy="6"/>
            </a:xfrm>
            <a:custGeom>
              <a:avLst/>
              <a:gdLst>
                <a:gd name="T0" fmla="*/ 4 w 100"/>
                <a:gd name="T1" fmla="*/ 0 h 6"/>
                <a:gd name="T2" fmla="*/ 99 w 100"/>
                <a:gd name="T3" fmla="*/ 0 h 6"/>
                <a:gd name="T4" fmla="*/ 99 w 100"/>
                <a:gd name="T5" fmla="*/ 5 h 6"/>
                <a:gd name="T6" fmla="*/ 0 w 100"/>
                <a:gd name="T7" fmla="*/ 5 h 6"/>
                <a:gd name="T8" fmla="*/ 4 w 100"/>
                <a:gd name="T9" fmla="*/ 0 h 6"/>
                <a:gd name="T10" fmla="*/ 4 w 100"/>
                <a:gd name="T11" fmla="*/ 0 h 6"/>
                <a:gd name="T12" fmla="*/ 0 60000 65536"/>
                <a:gd name="T13" fmla="*/ 0 60000 65536"/>
                <a:gd name="T14" fmla="*/ 0 60000 65536"/>
                <a:gd name="T15" fmla="*/ 0 60000 65536"/>
                <a:gd name="T16" fmla="*/ 0 60000 65536"/>
                <a:gd name="T17" fmla="*/ 0 60000 65536"/>
                <a:gd name="T18" fmla="*/ 0 w 100"/>
                <a:gd name="T19" fmla="*/ 0 h 6"/>
                <a:gd name="T20" fmla="*/ 100 w 100"/>
                <a:gd name="T21" fmla="*/ 6 h 6"/>
              </a:gdLst>
              <a:ahLst/>
              <a:cxnLst>
                <a:cxn ang="T12">
                  <a:pos x="T0" y="T1"/>
                </a:cxn>
                <a:cxn ang="T13">
                  <a:pos x="T2" y="T3"/>
                </a:cxn>
                <a:cxn ang="T14">
                  <a:pos x="T4" y="T5"/>
                </a:cxn>
                <a:cxn ang="T15">
                  <a:pos x="T6" y="T7"/>
                </a:cxn>
                <a:cxn ang="T16">
                  <a:pos x="T8" y="T9"/>
                </a:cxn>
                <a:cxn ang="T17">
                  <a:pos x="T10" y="T11"/>
                </a:cxn>
              </a:cxnLst>
              <a:rect l="T18" t="T19" r="T20" b="T21"/>
              <a:pathLst>
                <a:path w="100" h="6">
                  <a:moveTo>
                    <a:pt x="4" y="0"/>
                  </a:moveTo>
                  <a:lnTo>
                    <a:pt x="99" y="0"/>
                  </a:lnTo>
                  <a:lnTo>
                    <a:pt x="99" y="5"/>
                  </a:lnTo>
                  <a:lnTo>
                    <a:pt x="0" y="5"/>
                  </a:lnTo>
                  <a:lnTo>
                    <a:pt x="4" y="0"/>
                  </a:lnTo>
                </a:path>
              </a:pathLst>
            </a:custGeom>
            <a:solidFill>
              <a:srgbClr val="FFFFD0"/>
            </a:solidFill>
            <a:ln w="9525">
              <a:noFill/>
              <a:round/>
              <a:headEnd/>
              <a:tailEnd/>
            </a:ln>
          </p:spPr>
          <p:txBody>
            <a:bodyPr lIns="0" tIns="0" rIns="0" bIns="0"/>
            <a:lstStyle/>
            <a:p>
              <a:endParaRPr lang="en-US"/>
            </a:p>
          </p:txBody>
        </p:sp>
        <p:sp>
          <p:nvSpPr>
            <p:cNvPr id="5220" name="Freeform 572"/>
            <p:cNvSpPr>
              <a:spLocks/>
            </p:cNvSpPr>
            <p:nvPr/>
          </p:nvSpPr>
          <p:spPr bwMode="auto">
            <a:xfrm>
              <a:off x="379" y="2687"/>
              <a:ext cx="102" cy="5"/>
            </a:xfrm>
            <a:custGeom>
              <a:avLst/>
              <a:gdLst>
                <a:gd name="T0" fmla="*/ 3 w 102"/>
                <a:gd name="T1" fmla="*/ 4 h 5"/>
                <a:gd name="T2" fmla="*/ 101 w 102"/>
                <a:gd name="T3" fmla="*/ 4 h 5"/>
                <a:gd name="T4" fmla="*/ 101 w 102"/>
                <a:gd name="T5" fmla="*/ 0 h 5"/>
                <a:gd name="T6" fmla="*/ 0 w 102"/>
                <a:gd name="T7" fmla="*/ 0 h 5"/>
                <a:gd name="T8" fmla="*/ 3 w 102"/>
                <a:gd name="T9" fmla="*/ 4 h 5"/>
                <a:gd name="T10" fmla="*/ 3 w 102"/>
                <a:gd name="T11" fmla="*/ 4 h 5"/>
                <a:gd name="T12" fmla="*/ 0 60000 65536"/>
                <a:gd name="T13" fmla="*/ 0 60000 65536"/>
                <a:gd name="T14" fmla="*/ 0 60000 65536"/>
                <a:gd name="T15" fmla="*/ 0 60000 65536"/>
                <a:gd name="T16" fmla="*/ 0 60000 65536"/>
                <a:gd name="T17" fmla="*/ 0 60000 65536"/>
                <a:gd name="T18" fmla="*/ 0 w 102"/>
                <a:gd name="T19" fmla="*/ 0 h 5"/>
                <a:gd name="T20" fmla="*/ 102 w 102"/>
                <a:gd name="T21" fmla="*/ 5 h 5"/>
              </a:gdLst>
              <a:ahLst/>
              <a:cxnLst>
                <a:cxn ang="T12">
                  <a:pos x="T0" y="T1"/>
                </a:cxn>
                <a:cxn ang="T13">
                  <a:pos x="T2" y="T3"/>
                </a:cxn>
                <a:cxn ang="T14">
                  <a:pos x="T4" y="T5"/>
                </a:cxn>
                <a:cxn ang="T15">
                  <a:pos x="T6" y="T7"/>
                </a:cxn>
                <a:cxn ang="T16">
                  <a:pos x="T8" y="T9"/>
                </a:cxn>
                <a:cxn ang="T17">
                  <a:pos x="T10" y="T11"/>
                </a:cxn>
              </a:cxnLst>
              <a:rect l="T18" t="T19" r="T20" b="T21"/>
              <a:pathLst>
                <a:path w="102" h="5">
                  <a:moveTo>
                    <a:pt x="3" y="4"/>
                  </a:moveTo>
                  <a:lnTo>
                    <a:pt x="101" y="4"/>
                  </a:lnTo>
                  <a:lnTo>
                    <a:pt x="101" y="0"/>
                  </a:lnTo>
                  <a:lnTo>
                    <a:pt x="0" y="0"/>
                  </a:lnTo>
                  <a:lnTo>
                    <a:pt x="3" y="4"/>
                  </a:lnTo>
                </a:path>
              </a:pathLst>
            </a:custGeom>
            <a:solidFill>
              <a:srgbClr val="622100"/>
            </a:solidFill>
            <a:ln w="9525">
              <a:noFill/>
              <a:round/>
              <a:headEnd/>
              <a:tailEnd/>
            </a:ln>
          </p:spPr>
          <p:txBody>
            <a:bodyPr lIns="0" tIns="0" rIns="0" bIns="0"/>
            <a:lstStyle/>
            <a:p>
              <a:endParaRPr lang="en-US"/>
            </a:p>
          </p:txBody>
        </p:sp>
        <p:sp>
          <p:nvSpPr>
            <p:cNvPr id="5221" name="Freeform 573"/>
            <p:cNvSpPr>
              <a:spLocks/>
            </p:cNvSpPr>
            <p:nvPr/>
          </p:nvSpPr>
          <p:spPr bwMode="auto">
            <a:xfrm>
              <a:off x="383" y="2827"/>
              <a:ext cx="101" cy="3"/>
            </a:xfrm>
            <a:custGeom>
              <a:avLst/>
              <a:gdLst>
                <a:gd name="T0" fmla="*/ 0 w 101"/>
                <a:gd name="T1" fmla="*/ 2 h 3"/>
                <a:gd name="T2" fmla="*/ 100 w 101"/>
                <a:gd name="T3" fmla="*/ 2 h 3"/>
                <a:gd name="T4" fmla="*/ 100 w 101"/>
                <a:gd name="T5" fmla="*/ 0 h 3"/>
                <a:gd name="T6" fmla="*/ 0 w 101"/>
                <a:gd name="T7" fmla="*/ 0 h 3"/>
                <a:gd name="T8" fmla="*/ 0 w 101"/>
                <a:gd name="T9" fmla="*/ 2 h 3"/>
                <a:gd name="T10" fmla="*/ 0 w 101"/>
                <a:gd name="T11" fmla="*/ 2 h 3"/>
                <a:gd name="T12" fmla="*/ 0 60000 65536"/>
                <a:gd name="T13" fmla="*/ 0 60000 65536"/>
                <a:gd name="T14" fmla="*/ 0 60000 65536"/>
                <a:gd name="T15" fmla="*/ 0 60000 65536"/>
                <a:gd name="T16" fmla="*/ 0 60000 65536"/>
                <a:gd name="T17" fmla="*/ 0 60000 65536"/>
                <a:gd name="T18" fmla="*/ 0 w 101"/>
                <a:gd name="T19" fmla="*/ 0 h 3"/>
                <a:gd name="T20" fmla="*/ 101 w 101"/>
                <a:gd name="T21" fmla="*/ 3 h 3"/>
              </a:gdLst>
              <a:ahLst/>
              <a:cxnLst>
                <a:cxn ang="T12">
                  <a:pos x="T0" y="T1"/>
                </a:cxn>
                <a:cxn ang="T13">
                  <a:pos x="T2" y="T3"/>
                </a:cxn>
                <a:cxn ang="T14">
                  <a:pos x="T4" y="T5"/>
                </a:cxn>
                <a:cxn ang="T15">
                  <a:pos x="T6" y="T7"/>
                </a:cxn>
                <a:cxn ang="T16">
                  <a:pos x="T8" y="T9"/>
                </a:cxn>
                <a:cxn ang="T17">
                  <a:pos x="T10" y="T11"/>
                </a:cxn>
              </a:cxnLst>
              <a:rect l="T18" t="T19" r="T20" b="T21"/>
              <a:pathLst>
                <a:path w="101" h="3">
                  <a:moveTo>
                    <a:pt x="0" y="2"/>
                  </a:moveTo>
                  <a:lnTo>
                    <a:pt x="100" y="2"/>
                  </a:lnTo>
                  <a:lnTo>
                    <a:pt x="100" y="0"/>
                  </a:lnTo>
                  <a:lnTo>
                    <a:pt x="0" y="0"/>
                  </a:lnTo>
                  <a:lnTo>
                    <a:pt x="0" y="2"/>
                  </a:lnTo>
                </a:path>
              </a:pathLst>
            </a:custGeom>
            <a:solidFill>
              <a:srgbClr val="D2B06A"/>
            </a:solidFill>
            <a:ln w="9525">
              <a:noFill/>
              <a:round/>
              <a:headEnd/>
              <a:tailEnd/>
            </a:ln>
          </p:spPr>
          <p:txBody>
            <a:bodyPr lIns="0" tIns="0" rIns="0" bIns="0"/>
            <a:lstStyle/>
            <a:p>
              <a:endParaRPr lang="en-US"/>
            </a:p>
          </p:txBody>
        </p:sp>
        <p:sp>
          <p:nvSpPr>
            <p:cNvPr id="5222" name="Freeform 574"/>
            <p:cNvSpPr>
              <a:spLocks/>
            </p:cNvSpPr>
            <p:nvPr/>
          </p:nvSpPr>
          <p:spPr bwMode="auto">
            <a:xfrm>
              <a:off x="379" y="2833"/>
              <a:ext cx="106" cy="54"/>
            </a:xfrm>
            <a:custGeom>
              <a:avLst/>
              <a:gdLst>
                <a:gd name="T0" fmla="*/ 0 w 106"/>
                <a:gd name="T1" fmla="*/ 0 h 54"/>
                <a:gd name="T2" fmla="*/ 105 w 106"/>
                <a:gd name="T3" fmla="*/ 0 h 54"/>
                <a:gd name="T4" fmla="*/ 105 w 106"/>
                <a:gd name="T5" fmla="*/ 53 h 54"/>
                <a:gd name="T6" fmla="*/ 0 w 106"/>
                <a:gd name="T7" fmla="*/ 53 h 54"/>
                <a:gd name="T8" fmla="*/ 0 w 106"/>
                <a:gd name="T9" fmla="*/ 0 h 54"/>
                <a:gd name="T10" fmla="*/ 0 w 106"/>
                <a:gd name="T11" fmla="*/ 0 h 54"/>
                <a:gd name="T12" fmla="*/ 0 60000 65536"/>
                <a:gd name="T13" fmla="*/ 0 60000 65536"/>
                <a:gd name="T14" fmla="*/ 0 60000 65536"/>
                <a:gd name="T15" fmla="*/ 0 60000 65536"/>
                <a:gd name="T16" fmla="*/ 0 60000 65536"/>
                <a:gd name="T17" fmla="*/ 0 60000 65536"/>
                <a:gd name="T18" fmla="*/ 0 w 106"/>
                <a:gd name="T19" fmla="*/ 0 h 54"/>
                <a:gd name="T20" fmla="*/ 106 w 106"/>
                <a:gd name="T21" fmla="*/ 54 h 54"/>
              </a:gdLst>
              <a:ahLst/>
              <a:cxnLst>
                <a:cxn ang="T12">
                  <a:pos x="T0" y="T1"/>
                </a:cxn>
                <a:cxn ang="T13">
                  <a:pos x="T2" y="T3"/>
                </a:cxn>
                <a:cxn ang="T14">
                  <a:pos x="T4" y="T5"/>
                </a:cxn>
                <a:cxn ang="T15">
                  <a:pos x="T6" y="T7"/>
                </a:cxn>
                <a:cxn ang="T16">
                  <a:pos x="T8" y="T9"/>
                </a:cxn>
                <a:cxn ang="T17">
                  <a:pos x="T10" y="T11"/>
                </a:cxn>
              </a:cxnLst>
              <a:rect l="T18" t="T19" r="T20" b="T21"/>
              <a:pathLst>
                <a:path w="106" h="54">
                  <a:moveTo>
                    <a:pt x="0" y="0"/>
                  </a:moveTo>
                  <a:lnTo>
                    <a:pt x="105" y="0"/>
                  </a:lnTo>
                  <a:lnTo>
                    <a:pt x="105" y="53"/>
                  </a:lnTo>
                  <a:lnTo>
                    <a:pt x="0" y="53"/>
                  </a:lnTo>
                  <a:lnTo>
                    <a:pt x="0" y="0"/>
                  </a:lnTo>
                </a:path>
              </a:pathLst>
            </a:custGeom>
            <a:solidFill>
              <a:srgbClr val="F1F180"/>
            </a:solidFill>
            <a:ln w="9525">
              <a:noFill/>
              <a:round/>
              <a:headEnd/>
              <a:tailEnd/>
            </a:ln>
          </p:spPr>
          <p:txBody>
            <a:bodyPr lIns="0" tIns="0" rIns="0" bIns="0"/>
            <a:lstStyle/>
            <a:p>
              <a:endParaRPr lang="en-US"/>
            </a:p>
          </p:txBody>
        </p:sp>
        <p:sp>
          <p:nvSpPr>
            <p:cNvPr id="5223" name="Freeform 575"/>
            <p:cNvSpPr>
              <a:spLocks/>
            </p:cNvSpPr>
            <p:nvPr/>
          </p:nvSpPr>
          <p:spPr bwMode="auto">
            <a:xfrm>
              <a:off x="469" y="2687"/>
              <a:ext cx="3" cy="148"/>
            </a:xfrm>
            <a:custGeom>
              <a:avLst/>
              <a:gdLst>
                <a:gd name="T0" fmla="*/ 0 w 3"/>
                <a:gd name="T1" fmla="*/ 0 h 148"/>
                <a:gd name="T2" fmla="*/ 0 w 3"/>
                <a:gd name="T3" fmla="*/ 147 h 148"/>
                <a:gd name="T4" fmla="*/ 2 w 3"/>
                <a:gd name="T5" fmla="*/ 147 h 148"/>
                <a:gd name="T6" fmla="*/ 2 w 3"/>
                <a:gd name="T7" fmla="*/ 0 h 148"/>
                <a:gd name="T8" fmla="*/ 0 w 3"/>
                <a:gd name="T9" fmla="*/ 0 h 148"/>
                <a:gd name="T10" fmla="*/ 0 w 3"/>
                <a:gd name="T11" fmla="*/ 0 h 148"/>
                <a:gd name="T12" fmla="*/ 0 60000 65536"/>
                <a:gd name="T13" fmla="*/ 0 60000 65536"/>
                <a:gd name="T14" fmla="*/ 0 60000 65536"/>
                <a:gd name="T15" fmla="*/ 0 60000 65536"/>
                <a:gd name="T16" fmla="*/ 0 60000 65536"/>
                <a:gd name="T17" fmla="*/ 0 60000 65536"/>
                <a:gd name="T18" fmla="*/ 0 w 3"/>
                <a:gd name="T19" fmla="*/ 0 h 148"/>
                <a:gd name="T20" fmla="*/ 3 w 3"/>
                <a:gd name="T21" fmla="*/ 148 h 148"/>
              </a:gdLst>
              <a:ahLst/>
              <a:cxnLst>
                <a:cxn ang="T12">
                  <a:pos x="T0" y="T1"/>
                </a:cxn>
                <a:cxn ang="T13">
                  <a:pos x="T2" y="T3"/>
                </a:cxn>
                <a:cxn ang="T14">
                  <a:pos x="T4" y="T5"/>
                </a:cxn>
                <a:cxn ang="T15">
                  <a:pos x="T6" y="T7"/>
                </a:cxn>
                <a:cxn ang="T16">
                  <a:pos x="T8" y="T9"/>
                </a:cxn>
                <a:cxn ang="T17">
                  <a:pos x="T10" y="T11"/>
                </a:cxn>
              </a:cxnLst>
              <a:rect l="T18" t="T19" r="T20" b="T21"/>
              <a:pathLst>
                <a:path w="3" h="148">
                  <a:moveTo>
                    <a:pt x="0" y="0"/>
                  </a:moveTo>
                  <a:lnTo>
                    <a:pt x="0" y="147"/>
                  </a:lnTo>
                  <a:lnTo>
                    <a:pt x="2" y="147"/>
                  </a:lnTo>
                  <a:lnTo>
                    <a:pt x="2" y="0"/>
                  </a:lnTo>
                  <a:lnTo>
                    <a:pt x="0" y="0"/>
                  </a:lnTo>
                </a:path>
              </a:pathLst>
            </a:custGeom>
            <a:solidFill>
              <a:srgbClr val="D2B06A"/>
            </a:solidFill>
            <a:ln w="9525">
              <a:noFill/>
              <a:round/>
              <a:headEnd/>
              <a:tailEnd/>
            </a:ln>
          </p:spPr>
          <p:txBody>
            <a:bodyPr lIns="0" tIns="0" rIns="0" bIns="0"/>
            <a:lstStyle/>
            <a:p>
              <a:endParaRPr lang="en-US"/>
            </a:p>
          </p:txBody>
        </p:sp>
        <p:sp>
          <p:nvSpPr>
            <p:cNvPr id="5224" name="Freeform 576"/>
            <p:cNvSpPr>
              <a:spLocks/>
            </p:cNvSpPr>
            <p:nvPr/>
          </p:nvSpPr>
          <p:spPr bwMode="auto">
            <a:xfrm>
              <a:off x="469" y="2886"/>
              <a:ext cx="3" cy="96"/>
            </a:xfrm>
            <a:custGeom>
              <a:avLst/>
              <a:gdLst>
                <a:gd name="T0" fmla="*/ 0 w 3"/>
                <a:gd name="T1" fmla="*/ 0 h 96"/>
                <a:gd name="T2" fmla="*/ 0 w 3"/>
                <a:gd name="T3" fmla="*/ 95 h 96"/>
                <a:gd name="T4" fmla="*/ 2 w 3"/>
                <a:gd name="T5" fmla="*/ 95 h 96"/>
                <a:gd name="T6" fmla="*/ 2 w 3"/>
                <a:gd name="T7" fmla="*/ 0 h 96"/>
                <a:gd name="T8" fmla="*/ 0 w 3"/>
                <a:gd name="T9" fmla="*/ 0 h 96"/>
                <a:gd name="T10" fmla="*/ 0 w 3"/>
                <a:gd name="T11" fmla="*/ 0 h 96"/>
                <a:gd name="T12" fmla="*/ 0 60000 65536"/>
                <a:gd name="T13" fmla="*/ 0 60000 65536"/>
                <a:gd name="T14" fmla="*/ 0 60000 65536"/>
                <a:gd name="T15" fmla="*/ 0 60000 65536"/>
                <a:gd name="T16" fmla="*/ 0 60000 65536"/>
                <a:gd name="T17" fmla="*/ 0 60000 65536"/>
                <a:gd name="T18" fmla="*/ 0 w 3"/>
                <a:gd name="T19" fmla="*/ 0 h 96"/>
                <a:gd name="T20" fmla="*/ 3 w 3"/>
                <a:gd name="T21" fmla="*/ 96 h 96"/>
              </a:gdLst>
              <a:ahLst/>
              <a:cxnLst>
                <a:cxn ang="T12">
                  <a:pos x="T0" y="T1"/>
                </a:cxn>
                <a:cxn ang="T13">
                  <a:pos x="T2" y="T3"/>
                </a:cxn>
                <a:cxn ang="T14">
                  <a:pos x="T4" y="T5"/>
                </a:cxn>
                <a:cxn ang="T15">
                  <a:pos x="T6" y="T7"/>
                </a:cxn>
                <a:cxn ang="T16">
                  <a:pos x="T8" y="T9"/>
                </a:cxn>
                <a:cxn ang="T17">
                  <a:pos x="T10" y="T11"/>
                </a:cxn>
              </a:cxnLst>
              <a:rect l="T18" t="T19" r="T20" b="T21"/>
              <a:pathLst>
                <a:path w="3" h="96">
                  <a:moveTo>
                    <a:pt x="0" y="0"/>
                  </a:moveTo>
                  <a:lnTo>
                    <a:pt x="0" y="95"/>
                  </a:lnTo>
                  <a:lnTo>
                    <a:pt x="2" y="95"/>
                  </a:lnTo>
                  <a:lnTo>
                    <a:pt x="2" y="0"/>
                  </a:lnTo>
                  <a:lnTo>
                    <a:pt x="0" y="0"/>
                  </a:lnTo>
                </a:path>
              </a:pathLst>
            </a:custGeom>
            <a:solidFill>
              <a:srgbClr val="D2B06A"/>
            </a:solidFill>
            <a:ln w="9525">
              <a:noFill/>
              <a:round/>
              <a:headEnd/>
              <a:tailEnd/>
            </a:ln>
          </p:spPr>
          <p:txBody>
            <a:bodyPr lIns="0" tIns="0" rIns="0" bIns="0"/>
            <a:lstStyle/>
            <a:p>
              <a:endParaRPr lang="en-US"/>
            </a:p>
          </p:txBody>
        </p:sp>
        <p:sp>
          <p:nvSpPr>
            <p:cNvPr id="5225" name="Freeform 577"/>
            <p:cNvSpPr>
              <a:spLocks/>
            </p:cNvSpPr>
            <p:nvPr/>
          </p:nvSpPr>
          <p:spPr bwMode="auto">
            <a:xfrm>
              <a:off x="383" y="2968"/>
              <a:ext cx="98" cy="8"/>
            </a:xfrm>
            <a:custGeom>
              <a:avLst/>
              <a:gdLst>
                <a:gd name="T0" fmla="*/ 0 w 98"/>
                <a:gd name="T1" fmla="*/ 7 h 8"/>
                <a:gd name="T2" fmla="*/ 97 w 98"/>
                <a:gd name="T3" fmla="*/ 7 h 8"/>
                <a:gd name="T4" fmla="*/ 97 w 98"/>
                <a:gd name="T5" fmla="*/ 0 h 8"/>
                <a:gd name="T6" fmla="*/ 0 w 98"/>
                <a:gd name="T7" fmla="*/ 0 h 8"/>
                <a:gd name="T8" fmla="*/ 0 w 98"/>
                <a:gd name="T9" fmla="*/ 7 h 8"/>
                <a:gd name="T10" fmla="*/ 0 w 98"/>
                <a:gd name="T11" fmla="*/ 7 h 8"/>
                <a:gd name="T12" fmla="*/ 0 60000 65536"/>
                <a:gd name="T13" fmla="*/ 0 60000 65536"/>
                <a:gd name="T14" fmla="*/ 0 60000 65536"/>
                <a:gd name="T15" fmla="*/ 0 60000 65536"/>
                <a:gd name="T16" fmla="*/ 0 60000 65536"/>
                <a:gd name="T17" fmla="*/ 0 60000 65536"/>
                <a:gd name="T18" fmla="*/ 0 w 98"/>
                <a:gd name="T19" fmla="*/ 0 h 8"/>
                <a:gd name="T20" fmla="*/ 98 w 98"/>
                <a:gd name="T21" fmla="*/ 8 h 8"/>
              </a:gdLst>
              <a:ahLst/>
              <a:cxnLst>
                <a:cxn ang="T12">
                  <a:pos x="T0" y="T1"/>
                </a:cxn>
                <a:cxn ang="T13">
                  <a:pos x="T2" y="T3"/>
                </a:cxn>
                <a:cxn ang="T14">
                  <a:pos x="T4" y="T5"/>
                </a:cxn>
                <a:cxn ang="T15">
                  <a:pos x="T6" y="T7"/>
                </a:cxn>
                <a:cxn ang="T16">
                  <a:pos x="T8" y="T9"/>
                </a:cxn>
                <a:cxn ang="T17">
                  <a:pos x="T10" y="T11"/>
                </a:cxn>
              </a:cxnLst>
              <a:rect l="T18" t="T19" r="T20" b="T21"/>
              <a:pathLst>
                <a:path w="98" h="8">
                  <a:moveTo>
                    <a:pt x="0" y="7"/>
                  </a:moveTo>
                  <a:lnTo>
                    <a:pt x="97" y="7"/>
                  </a:lnTo>
                  <a:lnTo>
                    <a:pt x="97" y="0"/>
                  </a:lnTo>
                  <a:lnTo>
                    <a:pt x="0" y="0"/>
                  </a:lnTo>
                  <a:lnTo>
                    <a:pt x="0" y="7"/>
                  </a:lnTo>
                </a:path>
              </a:pathLst>
            </a:custGeom>
            <a:solidFill>
              <a:srgbClr val="D2B06A"/>
            </a:solidFill>
            <a:ln w="9525">
              <a:noFill/>
              <a:round/>
              <a:headEnd/>
              <a:tailEnd/>
            </a:ln>
          </p:spPr>
          <p:txBody>
            <a:bodyPr lIns="0" tIns="0" rIns="0" bIns="0"/>
            <a:lstStyle/>
            <a:p>
              <a:endParaRPr lang="en-US"/>
            </a:p>
          </p:txBody>
        </p:sp>
        <p:sp>
          <p:nvSpPr>
            <p:cNvPr id="5226" name="Freeform 578"/>
            <p:cNvSpPr>
              <a:spLocks/>
            </p:cNvSpPr>
            <p:nvPr/>
          </p:nvSpPr>
          <p:spPr bwMode="auto">
            <a:xfrm>
              <a:off x="471" y="2677"/>
              <a:ext cx="15" cy="325"/>
            </a:xfrm>
            <a:custGeom>
              <a:avLst/>
              <a:gdLst>
                <a:gd name="T0" fmla="*/ 0 w 15"/>
                <a:gd name="T1" fmla="*/ 0 h 325"/>
                <a:gd name="T2" fmla="*/ 0 w 15"/>
                <a:gd name="T3" fmla="*/ 324 h 325"/>
                <a:gd name="T4" fmla="*/ 14 w 15"/>
                <a:gd name="T5" fmla="*/ 324 h 325"/>
                <a:gd name="T6" fmla="*/ 14 w 15"/>
                <a:gd name="T7" fmla="*/ 0 h 325"/>
                <a:gd name="T8" fmla="*/ 0 w 15"/>
                <a:gd name="T9" fmla="*/ 0 h 325"/>
                <a:gd name="T10" fmla="*/ 0 w 15"/>
                <a:gd name="T11" fmla="*/ 0 h 325"/>
                <a:gd name="T12" fmla="*/ 0 60000 65536"/>
                <a:gd name="T13" fmla="*/ 0 60000 65536"/>
                <a:gd name="T14" fmla="*/ 0 60000 65536"/>
                <a:gd name="T15" fmla="*/ 0 60000 65536"/>
                <a:gd name="T16" fmla="*/ 0 60000 65536"/>
                <a:gd name="T17" fmla="*/ 0 60000 65536"/>
                <a:gd name="T18" fmla="*/ 0 w 15"/>
                <a:gd name="T19" fmla="*/ 0 h 325"/>
                <a:gd name="T20" fmla="*/ 15 w 15"/>
                <a:gd name="T21" fmla="*/ 325 h 325"/>
              </a:gdLst>
              <a:ahLst/>
              <a:cxnLst>
                <a:cxn ang="T12">
                  <a:pos x="T0" y="T1"/>
                </a:cxn>
                <a:cxn ang="T13">
                  <a:pos x="T2" y="T3"/>
                </a:cxn>
                <a:cxn ang="T14">
                  <a:pos x="T4" y="T5"/>
                </a:cxn>
                <a:cxn ang="T15">
                  <a:pos x="T6" y="T7"/>
                </a:cxn>
                <a:cxn ang="T16">
                  <a:pos x="T8" y="T9"/>
                </a:cxn>
                <a:cxn ang="T17">
                  <a:pos x="T10" y="T11"/>
                </a:cxn>
              </a:cxnLst>
              <a:rect l="T18" t="T19" r="T20" b="T21"/>
              <a:pathLst>
                <a:path w="15" h="325">
                  <a:moveTo>
                    <a:pt x="0" y="0"/>
                  </a:moveTo>
                  <a:lnTo>
                    <a:pt x="0" y="324"/>
                  </a:lnTo>
                  <a:lnTo>
                    <a:pt x="14" y="324"/>
                  </a:lnTo>
                  <a:lnTo>
                    <a:pt x="14" y="0"/>
                  </a:lnTo>
                  <a:lnTo>
                    <a:pt x="0" y="0"/>
                  </a:lnTo>
                </a:path>
              </a:pathLst>
            </a:custGeom>
            <a:solidFill>
              <a:srgbClr val="F1F180"/>
            </a:solidFill>
            <a:ln w="9525">
              <a:noFill/>
              <a:round/>
              <a:headEnd/>
              <a:tailEnd/>
            </a:ln>
          </p:spPr>
          <p:txBody>
            <a:bodyPr lIns="0" tIns="0" rIns="0" bIns="0"/>
            <a:lstStyle/>
            <a:p>
              <a:endParaRPr lang="en-US"/>
            </a:p>
          </p:txBody>
        </p:sp>
        <p:sp>
          <p:nvSpPr>
            <p:cNvPr id="5227" name="Freeform 579"/>
            <p:cNvSpPr>
              <a:spLocks/>
            </p:cNvSpPr>
            <p:nvPr/>
          </p:nvSpPr>
          <p:spPr bwMode="auto">
            <a:xfrm>
              <a:off x="369" y="3000"/>
              <a:ext cx="117" cy="2"/>
            </a:xfrm>
            <a:custGeom>
              <a:avLst/>
              <a:gdLst>
                <a:gd name="T0" fmla="*/ 0 w 117"/>
                <a:gd name="T1" fmla="*/ 1 h 2"/>
                <a:gd name="T2" fmla="*/ 116 w 117"/>
                <a:gd name="T3" fmla="*/ 1 h 2"/>
                <a:gd name="T4" fmla="*/ 116 w 117"/>
                <a:gd name="T5" fmla="*/ 0 h 2"/>
                <a:gd name="T6" fmla="*/ 0 w 117"/>
                <a:gd name="T7" fmla="*/ 0 h 2"/>
                <a:gd name="T8" fmla="*/ 0 w 117"/>
                <a:gd name="T9" fmla="*/ 1 h 2"/>
                <a:gd name="T10" fmla="*/ 0 w 117"/>
                <a:gd name="T11" fmla="*/ 1 h 2"/>
                <a:gd name="T12" fmla="*/ 0 60000 65536"/>
                <a:gd name="T13" fmla="*/ 0 60000 65536"/>
                <a:gd name="T14" fmla="*/ 0 60000 65536"/>
                <a:gd name="T15" fmla="*/ 0 60000 65536"/>
                <a:gd name="T16" fmla="*/ 0 60000 65536"/>
                <a:gd name="T17" fmla="*/ 0 60000 65536"/>
                <a:gd name="T18" fmla="*/ 0 w 117"/>
                <a:gd name="T19" fmla="*/ 0 h 2"/>
                <a:gd name="T20" fmla="*/ 117 w 117"/>
                <a:gd name="T21" fmla="*/ 2 h 2"/>
              </a:gdLst>
              <a:ahLst/>
              <a:cxnLst>
                <a:cxn ang="T12">
                  <a:pos x="T0" y="T1"/>
                </a:cxn>
                <a:cxn ang="T13">
                  <a:pos x="T2" y="T3"/>
                </a:cxn>
                <a:cxn ang="T14">
                  <a:pos x="T4" y="T5"/>
                </a:cxn>
                <a:cxn ang="T15">
                  <a:pos x="T6" y="T7"/>
                </a:cxn>
                <a:cxn ang="T16">
                  <a:pos x="T8" y="T9"/>
                </a:cxn>
                <a:cxn ang="T17">
                  <a:pos x="T10" y="T11"/>
                </a:cxn>
              </a:cxnLst>
              <a:rect l="T18" t="T19" r="T20" b="T21"/>
              <a:pathLst>
                <a:path w="117" h="2">
                  <a:moveTo>
                    <a:pt x="0" y="1"/>
                  </a:moveTo>
                  <a:lnTo>
                    <a:pt x="116" y="1"/>
                  </a:lnTo>
                  <a:lnTo>
                    <a:pt x="116" y="0"/>
                  </a:lnTo>
                  <a:lnTo>
                    <a:pt x="0" y="0"/>
                  </a:lnTo>
                  <a:lnTo>
                    <a:pt x="0" y="1"/>
                  </a:lnTo>
                </a:path>
              </a:pathLst>
            </a:custGeom>
            <a:solidFill>
              <a:srgbClr val="D2B06A"/>
            </a:solidFill>
            <a:ln w="9525">
              <a:noFill/>
              <a:round/>
              <a:headEnd/>
              <a:tailEnd/>
            </a:ln>
          </p:spPr>
          <p:txBody>
            <a:bodyPr lIns="0" tIns="0" rIns="0" bIns="0"/>
            <a:lstStyle/>
            <a:p>
              <a:endParaRPr lang="en-US"/>
            </a:p>
          </p:txBody>
        </p:sp>
        <p:sp>
          <p:nvSpPr>
            <p:cNvPr id="5228" name="Text Box 580"/>
            <p:cNvSpPr txBox="1">
              <a:spLocks noChangeArrowheads="1"/>
            </p:cNvSpPr>
            <p:nvPr/>
          </p:nvSpPr>
          <p:spPr bwMode="auto">
            <a:xfrm>
              <a:off x="-12" y="2986"/>
              <a:ext cx="755" cy="258"/>
            </a:xfrm>
            <a:prstGeom prst="rect">
              <a:avLst/>
            </a:prstGeom>
            <a:noFill/>
            <a:ln w="9525">
              <a:noFill/>
              <a:miter lim="800000"/>
              <a:headEnd/>
              <a:tailEnd/>
            </a:ln>
          </p:spPr>
          <p:txBody>
            <a:bodyPr lIns="0" tIns="0" rIns="0" bIns="0"/>
            <a:lstStyle/>
            <a:p>
              <a:pPr algn="ctr" defTabSz="371475">
                <a:buClr>
                  <a:srgbClr val="FF0000"/>
                </a:buClr>
                <a:buSzPct val="90000"/>
                <a:buFont typeface="Monotype Sorts" pitchFamily="2" charset="2"/>
                <a:buNone/>
              </a:pPr>
              <a:r>
                <a:rPr lang="en-US" altLang="en-US" sz="1400" i="0">
                  <a:solidFill>
                    <a:srgbClr val="4000A2"/>
                  </a:solidFill>
                </a:rPr>
                <a:t>Unrestricted Access</a:t>
              </a:r>
              <a:endParaRPr lang="en-US" altLang="en-US" sz="1400" b="0" i="0">
                <a:solidFill>
                  <a:schemeClr val="tx1"/>
                </a:solidFill>
                <a:latin typeface="Times New Roman" pitchFamily="18" charset="0"/>
              </a:endParaRPr>
            </a:p>
          </p:txBody>
        </p:sp>
      </p:grpSp>
      <p:grpSp>
        <p:nvGrpSpPr>
          <p:cNvPr id="5133" name="Group 581"/>
          <p:cNvGrpSpPr>
            <a:grpSpLocks/>
          </p:cNvGrpSpPr>
          <p:nvPr/>
        </p:nvGrpSpPr>
        <p:grpSpPr bwMode="auto">
          <a:xfrm>
            <a:off x="1806575" y="1233488"/>
            <a:ext cx="514350" cy="769937"/>
            <a:chOff x="239" y="1628"/>
            <a:chExt cx="216" cy="385"/>
          </a:xfrm>
        </p:grpSpPr>
        <p:sp>
          <p:nvSpPr>
            <p:cNvPr id="5163" name="Freeform 582"/>
            <p:cNvSpPr>
              <a:spLocks/>
            </p:cNvSpPr>
            <p:nvPr/>
          </p:nvSpPr>
          <p:spPr bwMode="auto">
            <a:xfrm>
              <a:off x="273" y="1838"/>
              <a:ext cx="179" cy="165"/>
            </a:xfrm>
            <a:custGeom>
              <a:avLst/>
              <a:gdLst>
                <a:gd name="T0" fmla="*/ 57 w 179"/>
                <a:gd name="T1" fmla="*/ 26 h 165"/>
                <a:gd name="T2" fmla="*/ 48 w 179"/>
                <a:gd name="T3" fmla="*/ 35 h 165"/>
                <a:gd name="T4" fmla="*/ 45 w 179"/>
                <a:gd name="T5" fmla="*/ 45 h 165"/>
                <a:gd name="T6" fmla="*/ 30 w 179"/>
                <a:gd name="T7" fmla="*/ 57 h 165"/>
                <a:gd name="T8" fmla="*/ 26 w 179"/>
                <a:gd name="T9" fmla="*/ 64 h 165"/>
                <a:gd name="T10" fmla="*/ 13 w 179"/>
                <a:gd name="T11" fmla="*/ 69 h 165"/>
                <a:gd name="T12" fmla="*/ 2 w 179"/>
                <a:gd name="T13" fmla="*/ 82 h 165"/>
                <a:gd name="T14" fmla="*/ 0 w 179"/>
                <a:gd name="T15" fmla="*/ 90 h 165"/>
                <a:gd name="T16" fmla="*/ 8 w 179"/>
                <a:gd name="T17" fmla="*/ 122 h 165"/>
                <a:gd name="T18" fmla="*/ 18 w 179"/>
                <a:gd name="T19" fmla="*/ 149 h 165"/>
                <a:gd name="T20" fmla="*/ 24 w 179"/>
                <a:gd name="T21" fmla="*/ 157 h 165"/>
                <a:gd name="T22" fmla="*/ 36 w 179"/>
                <a:gd name="T23" fmla="*/ 164 h 165"/>
                <a:gd name="T24" fmla="*/ 50 w 179"/>
                <a:gd name="T25" fmla="*/ 164 h 165"/>
                <a:gd name="T26" fmla="*/ 64 w 179"/>
                <a:gd name="T27" fmla="*/ 157 h 165"/>
                <a:gd name="T28" fmla="*/ 83 w 179"/>
                <a:gd name="T29" fmla="*/ 148 h 165"/>
                <a:gd name="T30" fmla="*/ 134 w 179"/>
                <a:gd name="T31" fmla="*/ 162 h 165"/>
                <a:gd name="T32" fmla="*/ 162 w 179"/>
                <a:gd name="T33" fmla="*/ 135 h 165"/>
                <a:gd name="T34" fmla="*/ 170 w 179"/>
                <a:gd name="T35" fmla="*/ 122 h 165"/>
                <a:gd name="T36" fmla="*/ 175 w 179"/>
                <a:gd name="T37" fmla="*/ 112 h 165"/>
                <a:gd name="T38" fmla="*/ 178 w 179"/>
                <a:gd name="T39" fmla="*/ 92 h 165"/>
                <a:gd name="T40" fmla="*/ 175 w 179"/>
                <a:gd name="T41" fmla="*/ 75 h 165"/>
                <a:gd name="T42" fmla="*/ 168 w 179"/>
                <a:gd name="T43" fmla="*/ 53 h 165"/>
                <a:gd name="T44" fmla="*/ 158 w 179"/>
                <a:gd name="T45" fmla="*/ 37 h 165"/>
                <a:gd name="T46" fmla="*/ 152 w 179"/>
                <a:gd name="T47" fmla="*/ 21 h 165"/>
                <a:gd name="T48" fmla="*/ 145 w 179"/>
                <a:gd name="T49" fmla="*/ 8 h 165"/>
                <a:gd name="T50" fmla="*/ 134 w 179"/>
                <a:gd name="T51" fmla="*/ 0 h 165"/>
                <a:gd name="T52" fmla="*/ 78 w 179"/>
                <a:gd name="T53" fmla="*/ 30 h 165"/>
                <a:gd name="T54" fmla="*/ 62 w 179"/>
                <a:gd name="T55" fmla="*/ 26 h 165"/>
                <a:gd name="T56" fmla="*/ 57 w 179"/>
                <a:gd name="T57" fmla="*/ 26 h 165"/>
                <a:gd name="T58" fmla="*/ 57 w 179"/>
                <a:gd name="T59" fmla="*/ 26 h 165"/>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79"/>
                <a:gd name="T91" fmla="*/ 0 h 165"/>
                <a:gd name="T92" fmla="*/ 179 w 179"/>
                <a:gd name="T93" fmla="*/ 165 h 165"/>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79" h="165">
                  <a:moveTo>
                    <a:pt x="57" y="26"/>
                  </a:moveTo>
                  <a:lnTo>
                    <a:pt x="48" y="35"/>
                  </a:lnTo>
                  <a:lnTo>
                    <a:pt x="45" y="45"/>
                  </a:lnTo>
                  <a:lnTo>
                    <a:pt x="30" y="57"/>
                  </a:lnTo>
                  <a:lnTo>
                    <a:pt x="26" y="64"/>
                  </a:lnTo>
                  <a:lnTo>
                    <a:pt x="13" y="69"/>
                  </a:lnTo>
                  <a:lnTo>
                    <a:pt x="2" y="82"/>
                  </a:lnTo>
                  <a:lnTo>
                    <a:pt x="0" y="90"/>
                  </a:lnTo>
                  <a:lnTo>
                    <a:pt x="8" y="122"/>
                  </a:lnTo>
                  <a:lnTo>
                    <a:pt x="18" y="149"/>
                  </a:lnTo>
                  <a:lnTo>
                    <a:pt x="24" y="157"/>
                  </a:lnTo>
                  <a:lnTo>
                    <a:pt x="36" y="164"/>
                  </a:lnTo>
                  <a:lnTo>
                    <a:pt x="50" y="164"/>
                  </a:lnTo>
                  <a:lnTo>
                    <a:pt x="64" y="157"/>
                  </a:lnTo>
                  <a:lnTo>
                    <a:pt x="83" y="148"/>
                  </a:lnTo>
                  <a:lnTo>
                    <a:pt x="134" y="162"/>
                  </a:lnTo>
                  <a:lnTo>
                    <a:pt x="162" y="135"/>
                  </a:lnTo>
                  <a:lnTo>
                    <a:pt x="170" y="122"/>
                  </a:lnTo>
                  <a:lnTo>
                    <a:pt x="175" y="112"/>
                  </a:lnTo>
                  <a:lnTo>
                    <a:pt x="178" y="92"/>
                  </a:lnTo>
                  <a:lnTo>
                    <a:pt x="175" y="75"/>
                  </a:lnTo>
                  <a:lnTo>
                    <a:pt x="168" y="53"/>
                  </a:lnTo>
                  <a:lnTo>
                    <a:pt x="158" y="37"/>
                  </a:lnTo>
                  <a:lnTo>
                    <a:pt x="152" y="21"/>
                  </a:lnTo>
                  <a:lnTo>
                    <a:pt x="145" y="8"/>
                  </a:lnTo>
                  <a:lnTo>
                    <a:pt x="134" y="0"/>
                  </a:lnTo>
                  <a:lnTo>
                    <a:pt x="78" y="30"/>
                  </a:lnTo>
                  <a:lnTo>
                    <a:pt x="62" y="26"/>
                  </a:lnTo>
                  <a:lnTo>
                    <a:pt x="57" y="26"/>
                  </a:lnTo>
                </a:path>
              </a:pathLst>
            </a:custGeom>
            <a:solidFill>
              <a:srgbClr val="FFFFFF"/>
            </a:solidFill>
            <a:ln w="9207">
              <a:solidFill>
                <a:srgbClr val="FFFFFF"/>
              </a:solidFill>
              <a:round/>
              <a:headEnd/>
              <a:tailEnd/>
            </a:ln>
          </p:spPr>
          <p:txBody>
            <a:bodyPr lIns="0" tIns="0" rIns="0" bIns="0"/>
            <a:lstStyle/>
            <a:p>
              <a:endParaRPr lang="en-US"/>
            </a:p>
          </p:txBody>
        </p:sp>
        <p:sp>
          <p:nvSpPr>
            <p:cNvPr id="5164" name="Freeform 583"/>
            <p:cNvSpPr>
              <a:spLocks/>
            </p:cNvSpPr>
            <p:nvPr/>
          </p:nvSpPr>
          <p:spPr bwMode="auto">
            <a:xfrm>
              <a:off x="290" y="1942"/>
              <a:ext cx="74" cy="59"/>
            </a:xfrm>
            <a:custGeom>
              <a:avLst/>
              <a:gdLst>
                <a:gd name="T0" fmla="*/ 10 w 74"/>
                <a:gd name="T1" fmla="*/ 5 h 59"/>
                <a:gd name="T2" fmla="*/ 0 w 74"/>
                <a:gd name="T3" fmla="*/ 13 h 59"/>
                <a:gd name="T4" fmla="*/ 1 w 74"/>
                <a:gd name="T5" fmla="*/ 30 h 59"/>
                <a:gd name="T6" fmla="*/ 4 w 74"/>
                <a:gd name="T7" fmla="*/ 43 h 59"/>
                <a:gd name="T8" fmla="*/ 21 w 74"/>
                <a:gd name="T9" fmla="*/ 56 h 59"/>
                <a:gd name="T10" fmla="*/ 35 w 74"/>
                <a:gd name="T11" fmla="*/ 58 h 59"/>
                <a:gd name="T12" fmla="*/ 52 w 74"/>
                <a:gd name="T13" fmla="*/ 56 h 59"/>
                <a:gd name="T14" fmla="*/ 53 w 74"/>
                <a:gd name="T15" fmla="*/ 54 h 59"/>
                <a:gd name="T16" fmla="*/ 62 w 74"/>
                <a:gd name="T17" fmla="*/ 53 h 59"/>
                <a:gd name="T18" fmla="*/ 72 w 74"/>
                <a:gd name="T19" fmla="*/ 41 h 59"/>
                <a:gd name="T20" fmla="*/ 73 w 74"/>
                <a:gd name="T21" fmla="*/ 34 h 59"/>
                <a:gd name="T22" fmla="*/ 70 w 74"/>
                <a:gd name="T23" fmla="*/ 27 h 59"/>
                <a:gd name="T24" fmla="*/ 58 w 74"/>
                <a:gd name="T25" fmla="*/ 34 h 59"/>
                <a:gd name="T26" fmla="*/ 58 w 74"/>
                <a:gd name="T27" fmla="*/ 30 h 59"/>
                <a:gd name="T28" fmla="*/ 56 w 74"/>
                <a:gd name="T29" fmla="*/ 19 h 59"/>
                <a:gd name="T30" fmla="*/ 52 w 74"/>
                <a:gd name="T31" fmla="*/ 16 h 59"/>
                <a:gd name="T32" fmla="*/ 48 w 74"/>
                <a:gd name="T33" fmla="*/ 14 h 59"/>
                <a:gd name="T34" fmla="*/ 42 w 74"/>
                <a:gd name="T35" fmla="*/ 5 h 59"/>
                <a:gd name="T36" fmla="*/ 38 w 74"/>
                <a:gd name="T37" fmla="*/ 0 h 59"/>
                <a:gd name="T38" fmla="*/ 31 w 74"/>
                <a:gd name="T39" fmla="*/ 0 h 59"/>
                <a:gd name="T40" fmla="*/ 28 w 74"/>
                <a:gd name="T41" fmla="*/ 8 h 59"/>
                <a:gd name="T42" fmla="*/ 28 w 74"/>
                <a:gd name="T43" fmla="*/ 13 h 59"/>
                <a:gd name="T44" fmla="*/ 23 w 74"/>
                <a:gd name="T45" fmla="*/ 13 h 59"/>
                <a:gd name="T46" fmla="*/ 15 w 74"/>
                <a:gd name="T47" fmla="*/ 4 h 59"/>
                <a:gd name="T48" fmla="*/ 10 w 74"/>
                <a:gd name="T49" fmla="*/ 5 h 59"/>
                <a:gd name="T50" fmla="*/ 10 w 74"/>
                <a:gd name="T51" fmla="*/ 5 h 59"/>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74"/>
                <a:gd name="T79" fmla="*/ 0 h 59"/>
                <a:gd name="T80" fmla="*/ 74 w 74"/>
                <a:gd name="T81" fmla="*/ 59 h 59"/>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74" h="59">
                  <a:moveTo>
                    <a:pt x="10" y="5"/>
                  </a:moveTo>
                  <a:lnTo>
                    <a:pt x="0" y="13"/>
                  </a:lnTo>
                  <a:lnTo>
                    <a:pt x="1" y="30"/>
                  </a:lnTo>
                  <a:lnTo>
                    <a:pt x="4" y="43"/>
                  </a:lnTo>
                  <a:lnTo>
                    <a:pt x="21" y="56"/>
                  </a:lnTo>
                  <a:lnTo>
                    <a:pt x="35" y="58"/>
                  </a:lnTo>
                  <a:lnTo>
                    <a:pt x="52" y="56"/>
                  </a:lnTo>
                  <a:lnTo>
                    <a:pt x="53" y="54"/>
                  </a:lnTo>
                  <a:lnTo>
                    <a:pt x="62" y="53"/>
                  </a:lnTo>
                  <a:lnTo>
                    <a:pt x="72" y="41"/>
                  </a:lnTo>
                  <a:lnTo>
                    <a:pt x="73" y="34"/>
                  </a:lnTo>
                  <a:lnTo>
                    <a:pt x="70" y="27"/>
                  </a:lnTo>
                  <a:lnTo>
                    <a:pt x="58" y="34"/>
                  </a:lnTo>
                  <a:lnTo>
                    <a:pt x="58" y="30"/>
                  </a:lnTo>
                  <a:lnTo>
                    <a:pt x="56" y="19"/>
                  </a:lnTo>
                  <a:lnTo>
                    <a:pt x="52" y="16"/>
                  </a:lnTo>
                  <a:lnTo>
                    <a:pt x="48" y="14"/>
                  </a:lnTo>
                  <a:lnTo>
                    <a:pt x="42" y="5"/>
                  </a:lnTo>
                  <a:lnTo>
                    <a:pt x="38" y="0"/>
                  </a:lnTo>
                  <a:lnTo>
                    <a:pt x="31" y="0"/>
                  </a:lnTo>
                  <a:lnTo>
                    <a:pt x="28" y="8"/>
                  </a:lnTo>
                  <a:lnTo>
                    <a:pt x="28" y="13"/>
                  </a:lnTo>
                  <a:lnTo>
                    <a:pt x="23" y="13"/>
                  </a:lnTo>
                  <a:lnTo>
                    <a:pt x="15" y="4"/>
                  </a:lnTo>
                  <a:lnTo>
                    <a:pt x="10" y="5"/>
                  </a:lnTo>
                </a:path>
              </a:pathLst>
            </a:custGeom>
            <a:solidFill>
              <a:srgbClr val="FFE1B0"/>
            </a:solidFill>
            <a:ln w="9207">
              <a:solidFill>
                <a:srgbClr val="FFE1B0"/>
              </a:solidFill>
              <a:round/>
              <a:headEnd/>
              <a:tailEnd/>
            </a:ln>
          </p:spPr>
          <p:txBody>
            <a:bodyPr lIns="0" tIns="0" rIns="0" bIns="0"/>
            <a:lstStyle/>
            <a:p>
              <a:endParaRPr lang="en-US"/>
            </a:p>
          </p:txBody>
        </p:sp>
        <p:sp>
          <p:nvSpPr>
            <p:cNvPr id="5165" name="Freeform 584"/>
            <p:cNvSpPr>
              <a:spLocks/>
            </p:cNvSpPr>
            <p:nvPr/>
          </p:nvSpPr>
          <p:spPr bwMode="auto">
            <a:xfrm>
              <a:off x="290" y="1654"/>
              <a:ext cx="109" cy="233"/>
            </a:xfrm>
            <a:custGeom>
              <a:avLst/>
              <a:gdLst>
                <a:gd name="T0" fmla="*/ 42 w 109"/>
                <a:gd name="T1" fmla="*/ 2 h 233"/>
                <a:gd name="T2" fmla="*/ 23 w 109"/>
                <a:gd name="T3" fmla="*/ 23 h 233"/>
                <a:gd name="T4" fmla="*/ 13 w 109"/>
                <a:gd name="T5" fmla="*/ 85 h 233"/>
                <a:gd name="T6" fmla="*/ 5 w 109"/>
                <a:gd name="T7" fmla="*/ 92 h 233"/>
                <a:gd name="T8" fmla="*/ 0 w 109"/>
                <a:gd name="T9" fmla="*/ 101 h 233"/>
                <a:gd name="T10" fmla="*/ 1 w 109"/>
                <a:gd name="T11" fmla="*/ 111 h 233"/>
                <a:gd name="T12" fmla="*/ 15 w 109"/>
                <a:gd name="T13" fmla="*/ 131 h 233"/>
                <a:gd name="T14" fmla="*/ 20 w 109"/>
                <a:gd name="T15" fmla="*/ 141 h 233"/>
                <a:gd name="T16" fmla="*/ 24 w 109"/>
                <a:gd name="T17" fmla="*/ 142 h 233"/>
                <a:gd name="T18" fmla="*/ 26 w 109"/>
                <a:gd name="T19" fmla="*/ 166 h 233"/>
                <a:gd name="T20" fmla="*/ 32 w 109"/>
                <a:gd name="T21" fmla="*/ 185 h 233"/>
                <a:gd name="T22" fmla="*/ 37 w 109"/>
                <a:gd name="T23" fmla="*/ 191 h 233"/>
                <a:gd name="T24" fmla="*/ 41 w 109"/>
                <a:gd name="T25" fmla="*/ 206 h 233"/>
                <a:gd name="T26" fmla="*/ 49 w 109"/>
                <a:gd name="T27" fmla="*/ 213 h 233"/>
                <a:gd name="T28" fmla="*/ 56 w 109"/>
                <a:gd name="T29" fmla="*/ 229 h 233"/>
                <a:gd name="T30" fmla="*/ 62 w 109"/>
                <a:gd name="T31" fmla="*/ 232 h 233"/>
                <a:gd name="T32" fmla="*/ 76 w 109"/>
                <a:gd name="T33" fmla="*/ 228 h 233"/>
                <a:gd name="T34" fmla="*/ 92 w 109"/>
                <a:gd name="T35" fmla="*/ 218 h 233"/>
                <a:gd name="T36" fmla="*/ 95 w 109"/>
                <a:gd name="T37" fmla="*/ 206 h 233"/>
                <a:gd name="T38" fmla="*/ 106 w 109"/>
                <a:gd name="T39" fmla="*/ 177 h 233"/>
                <a:gd name="T40" fmla="*/ 108 w 109"/>
                <a:gd name="T41" fmla="*/ 159 h 233"/>
                <a:gd name="T42" fmla="*/ 105 w 109"/>
                <a:gd name="T43" fmla="*/ 145 h 233"/>
                <a:gd name="T44" fmla="*/ 100 w 109"/>
                <a:gd name="T45" fmla="*/ 141 h 233"/>
                <a:gd name="T46" fmla="*/ 98 w 109"/>
                <a:gd name="T47" fmla="*/ 145 h 233"/>
                <a:gd name="T48" fmla="*/ 97 w 109"/>
                <a:gd name="T49" fmla="*/ 136 h 233"/>
                <a:gd name="T50" fmla="*/ 93 w 109"/>
                <a:gd name="T51" fmla="*/ 125 h 233"/>
                <a:gd name="T52" fmla="*/ 100 w 109"/>
                <a:gd name="T53" fmla="*/ 108 h 233"/>
                <a:gd name="T54" fmla="*/ 104 w 109"/>
                <a:gd name="T55" fmla="*/ 91 h 233"/>
                <a:gd name="T56" fmla="*/ 103 w 109"/>
                <a:gd name="T57" fmla="*/ 81 h 233"/>
                <a:gd name="T58" fmla="*/ 98 w 109"/>
                <a:gd name="T59" fmla="*/ 76 h 233"/>
                <a:gd name="T60" fmla="*/ 91 w 109"/>
                <a:gd name="T61" fmla="*/ 76 h 233"/>
                <a:gd name="T62" fmla="*/ 84 w 109"/>
                <a:gd name="T63" fmla="*/ 79 h 233"/>
                <a:gd name="T64" fmla="*/ 86 w 109"/>
                <a:gd name="T65" fmla="*/ 52 h 233"/>
                <a:gd name="T66" fmla="*/ 69 w 109"/>
                <a:gd name="T67" fmla="*/ 4 h 233"/>
                <a:gd name="T68" fmla="*/ 47 w 109"/>
                <a:gd name="T69" fmla="*/ 0 h 233"/>
                <a:gd name="T70" fmla="*/ 42 w 109"/>
                <a:gd name="T71" fmla="*/ 2 h 233"/>
                <a:gd name="T72" fmla="*/ 42 w 109"/>
                <a:gd name="T73" fmla="*/ 2 h 233"/>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09"/>
                <a:gd name="T112" fmla="*/ 0 h 233"/>
                <a:gd name="T113" fmla="*/ 109 w 109"/>
                <a:gd name="T114" fmla="*/ 233 h 233"/>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09" h="233">
                  <a:moveTo>
                    <a:pt x="42" y="2"/>
                  </a:moveTo>
                  <a:lnTo>
                    <a:pt x="23" y="23"/>
                  </a:lnTo>
                  <a:lnTo>
                    <a:pt x="13" y="85"/>
                  </a:lnTo>
                  <a:lnTo>
                    <a:pt x="5" y="92"/>
                  </a:lnTo>
                  <a:lnTo>
                    <a:pt x="0" y="101"/>
                  </a:lnTo>
                  <a:lnTo>
                    <a:pt x="1" y="111"/>
                  </a:lnTo>
                  <a:lnTo>
                    <a:pt x="15" y="131"/>
                  </a:lnTo>
                  <a:lnTo>
                    <a:pt x="20" y="141"/>
                  </a:lnTo>
                  <a:lnTo>
                    <a:pt x="24" y="142"/>
                  </a:lnTo>
                  <a:lnTo>
                    <a:pt x="26" y="166"/>
                  </a:lnTo>
                  <a:lnTo>
                    <a:pt x="32" y="185"/>
                  </a:lnTo>
                  <a:lnTo>
                    <a:pt x="37" y="191"/>
                  </a:lnTo>
                  <a:lnTo>
                    <a:pt x="41" y="206"/>
                  </a:lnTo>
                  <a:lnTo>
                    <a:pt x="49" y="213"/>
                  </a:lnTo>
                  <a:lnTo>
                    <a:pt x="56" y="229"/>
                  </a:lnTo>
                  <a:lnTo>
                    <a:pt x="62" y="232"/>
                  </a:lnTo>
                  <a:lnTo>
                    <a:pt x="76" y="228"/>
                  </a:lnTo>
                  <a:lnTo>
                    <a:pt x="92" y="218"/>
                  </a:lnTo>
                  <a:lnTo>
                    <a:pt x="95" y="206"/>
                  </a:lnTo>
                  <a:lnTo>
                    <a:pt x="106" y="177"/>
                  </a:lnTo>
                  <a:lnTo>
                    <a:pt x="108" y="159"/>
                  </a:lnTo>
                  <a:lnTo>
                    <a:pt x="105" y="145"/>
                  </a:lnTo>
                  <a:lnTo>
                    <a:pt x="100" y="141"/>
                  </a:lnTo>
                  <a:lnTo>
                    <a:pt x="98" y="145"/>
                  </a:lnTo>
                  <a:lnTo>
                    <a:pt x="97" y="136"/>
                  </a:lnTo>
                  <a:lnTo>
                    <a:pt x="93" y="125"/>
                  </a:lnTo>
                  <a:lnTo>
                    <a:pt x="100" y="108"/>
                  </a:lnTo>
                  <a:lnTo>
                    <a:pt x="104" y="91"/>
                  </a:lnTo>
                  <a:lnTo>
                    <a:pt x="103" y="81"/>
                  </a:lnTo>
                  <a:lnTo>
                    <a:pt x="98" y="76"/>
                  </a:lnTo>
                  <a:lnTo>
                    <a:pt x="91" y="76"/>
                  </a:lnTo>
                  <a:lnTo>
                    <a:pt x="84" y="79"/>
                  </a:lnTo>
                  <a:lnTo>
                    <a:pt x="86" y="52"/>
                  </a:lnTo>
                  <a:lnTo>
                    <a:pt x="69" y="4"/>
                  </a:lnTo>
                  <a:lnTo>
                    <a:pt x="47" y="0"/>
                  </a:lnTo>
                  <a:lnTo>
                    <a:pt x="42" y="2"/>
                  </a:lnTo>
                </a:path>
              </a:pathLst>
            </a:custGeom>
            <a:solidFill>
              <a:srgbClr val="FFE1B0"/>
            </a:solidFill>
            <a:ln w="9207">
              <a:solidFill>
                <a:srgbClr val="FFE1B0"/>
              </a:solidFill>
              <a:round/>
              <a:headEnd/>
              <a:tailEnd/>
            </a:ln>
          </p:spPr>
          <p:txBody>
            <a:bodyPr lIns="0" tIns="0" rIns="0" bIns="0"/>
            <a:lstStyle/>
            <a:p>
              <a:endParaRPr lang="en-US"/>
            </a:p>
          </p:txBody>
        </p:sp>
        <p:sp>
          <p:nvSpPr>
            <p:cNvPr id="5166" name="Freeform 585"/>
            <p:cNvSpPr>
              <a:spLocks/>
            </p:cNvSpPr>
            <p:nvPr/>
          </p:nvSpPr>
          <p:spPr bwMode="auto">
            <a:xfrm>
              <a:off x="349" y="1725"/>
              <a:ext cx="16" cy="28"/>
            </a:xfrm>
            <a:custGeom>
              <a:avLst/>
              <a:gdLst>
                <a:gd name="T0" fmla="*/ 4 w 16"/>
                <a:gd name="T1" fmla="*/ 0 h 28"/>
                <a:gd name="T2" fmla="*/ 2 w 16"/>
                <a:gd name="T3" fmla="*/ 4 h 28"/>
                <a:gd name="T4" fmla="*/ 0 w 16"/>
                <a:gd name="T5" fmla="*/ 10 h 28"/>
                <a:gd name="T6" fmla="*/ 0 w 16"/>
                <a:gd name="T7" fmla="*/ 18 h 28"/>
                <a:gd name="T8" fmla="*/ 2 w 16"/>
                <a:gd name="T9" fmla="*/ 24 h 28"/>
                <a:gd name="T10" fmla="*/ 6 w 16"/>
                <a:gd name="T11" fmla="*/ 27 h 28"/>
                <a:gd name="T12" fmla="*/ 11 w 16"/>
                <a:gd name="T13" fmla="*/ 25 h 28"/>
                <a:gd name="T14" fmla="*/ 14 w 16"/>
                <a:gd name="T15" fmla="*/ 18 h 28"/>
                <a:gd name="T16" fmla="*/ 15 w 16"/>
                <a:gd name="T17" fmla="*/ 14 h 28"/>
                <a:gd name="T18" fmla="*/ 14 w 16"/>
                <a:gd name="T19" fmla="*/ 8 h 28"/>
                <a:gd name="T20" fmla="*/ 11 w 16"/>
                <a:gd name="T21" fmla="*/ 2 h 28"/>
                <a:gd name="T22" fmla="*/ 9 w 16"/>
                <a:gd name="T23" fmla="*/ 0 h 28"/>
                <a:gd name="T24" fmla="*/ 4 w 16"/>
                <a:gd name="T25" fmla="*/ 0 h 28"/>
                <a:gd name="T26" fmla="*/ 4 w 16"/>
                <a:gd name="T27" fmla="*/ 0 h 2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6"/>
                <a:gd name="T43" fmla="*/ 0 h 28"/>
                <a:gd name="T44" fmla="*/ 16 w 16"/>
                <a:gd name="T45" fmla="*/ 28 h 2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6" h="28">
                  <a:moveTo>
                    <a:pt x="4" y="0"/>
                  </a:moveTo>
                  <a:lnTo>
                    <a:pt x="2" y="4"/>
                  </a:lnTo>
                  <a:lnTo>
                    <a:pt x="0" y="10"/>
                  </a:lnTo>
                  <a:lnTo>
                    <a:pt x="0" y="18"/>
                  </a:lnTo>
                  <a:lnTo>
                    <a:pt x="2" y="24"/>
                  </a:lnTo>
                  <a:lnTo>
                    <a:pt x="6" y="27"/>
                  </a:lnTo>
                  <a:lnTo>
                    <a:pt x="11" y="25"/>
                  </a:lnTo>
                  <a:lnTo>
                    <a:pt x="14" y="18"/>
                  </a:lnTo>
                  <a:lnTo>
                    <a:pt x="15" y="14"/>
                  </a:lnTo>
                  <a:lnTo>
                    <a:pt x="14" y="8"/>
                  </a:lnTo>
                  <a:lnTo>
                    <a:pt x="11" y="2"/>
                  </a:lnTo>
                  <a:lnTo>
                    <a:pt x="9" y="0"/>
                  </a:lnTo>
                  <a:lnTo>
                    <a:pt x="4" y="0"/>
                  </a:lnTo>
                </a:path>
              </a:pathLst>
            </a:custGeom>
            <a:solidFill>
              <a:srgbClr val="FFFFFF"/>
            </a:solidFill>
            <a:ln w="9207">
              <a:solidFill>
                <a:srgbClr val="FFFFFF"/>
              </a:solidFill>
              <a:round/>
              <a:headEnd/>
              <a:tailEnd/>
            </a:ln>
          </p:spPr>
          <p:txBody>
            <a:bodyPr lIns="0" tIns="0" rIns="0" bIns="0"/>
            <a:lstStyle/>
            <a:p>
              <a:endParaRPr lang="en-US"/>
            </a:p>
          </p:txBody>
        </p:sp>
        <p:sp>
          <p:nvSpPr>
            <p:cNvPr id="5167" name="Freeform 586"/>
            <p:cNvSpPr>
              <a:spLocks/>
            </p:cNvSpPr>
            <p:nvPr/>
          </p:nvSpPr>
          <p:spPr bwMode="auto">
            <a:xfrm>
              <a:off x="323" y="1733"/>
              <a:ext cx="16" cy="24"/>
            </a:xfrm>
            <a:custGeom>
              <a:avLst/>
              <a:gdLst>
                <a:gd name="T0" fmla="*/ 12 w 16"/>
                <a:gd name="T1" fmla="*/ 2 h 24"/>
                <a:gd name="T2" fmla="*/ 7 w 16"/>
                <a:gd name="T3" fmla="*/ 0 h 24"/>
                <a:gd name="T4" fmla="*/ 4 w 16"/>
                <a:gd name="T5" fmla="*/ 0 h 24"/>
                <a:gd name="T6" fmla="*/ 0 w 16"/>
                <a:gd name="T7" fmla="*/ 6 h 24"/>
                <a:gd name="T8" fmla="*/ 0 w 16"/>
                <a:gd name="T9" fmla="*/ 14 h 24"/>
                <a:gd name="T10" fmla="*/ 2 w 16"/>
                <a:gd name="T11" fmla="*/ 21 h 24"/>
                <a:gd name="T12" fmla="*/ 8 w 16"/>
                <a:gd name="T13" fmla="*/ 23 h 24"/>
                <a:gd name="T14" fmla="*/ 13 w 16"/>
                <a:gd name="T15" fmla="*/ 21 h 24"/>
                <a:gd name="T16" fmla="*/ 15 w 16"/>
                <a:gd name="T17" fmla="*/ 16 h 24"/>
                <a:gd name="T18" fmla="*/ 14 w 16"/>
                <a:gd name="T19" fmla="*/ 8 h 24"/>
                <a:gd name="T20" fmla="*/ 12 w 16"/>
                <a:gd name="T21" fmla="*/ 2 h 24"/>
                <a:gd name="T22" fmla="*/ 12 w 16"/>
                <a:gd name="T23" fmla="*/ 2 h 2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6"/>
                <a:gd name="T37" fmla="*/ 0 h 24"/>
                <a:gd name="T38" fmla="*/ 16 w 16"/>
                <a:gd name="T39" fmla="*/ 24 h 2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6" h="24">
                  <a:moveTo>
                    <a:pt x="12" y="2"/>
                  </a:moveTo>
                  <a:lnTo>
                    <a:pt x="7" y="0"/>
                  </a:lnTo>
                  <a:lnTo>
                    <a:pt x="4" y="0"/>
                  </a:lnTo>
                  <a:lnTo>
                    <a:pt x="0" y="6"/>
                  </a:lnTo>
                  <a:lnTo>
                    <a:pt x="0" y="14"/>
                  </a:lnTo>
                  <a:lnTo>
                    <a:pt x="2" y="21"/>
                  </a:lnTo>
                  <a:lnTo>
                    <a:pt x="8" y="23"/>
                  </a:lnTo>
                  <a:lnTo>
                    <a:pt x="13" y="21"/>
                  </a:lnTo>
                  <a:lnTo>
                    <a:pt x="15" y="16"/>
                  </a:lnTo>
                  <a:lnTo>
                    <a:pt x="14" y="8"/>
                  </a:lnTo>
                  <a:lnTo>
                    <a:pt x="12" y="2"/>
                  </a:lnTo>
                </a:path>
              </a:pathLst>
            </a:custGeom>
            <a:solidFill>
              <a:srgbClr val="FFFFFF"/>
            </a:solidFill>
            <a:ln w="9207">
              <a:solidFill>
                <a:srgbClr val="FFFFFF"/>
              </a:solidFill>
              <a:round/>
              <a:headEnd/>
              <a:tailEnd/>
            </a:ln>
          </p:spPr>
          <p:txBody>
            <a:bodyPr lIns="0" tIns="0" rIns="0" bIns="0"/>
            <a:lstStyle/>
            <a:p>
              <a:endParaRPr lang="en-US"/>
            </a:p>
          </p:txBody>
        </p:sp>
        <p:sp>
          <p:nvSpPr>
            <p:cNvPr id="5168" name="Freeform 587"/>
            <p:cNvSpPr>
              <a:spLocks/>
            </p:cNvSpPr>
            <p:nvPr/>
          </p:nvSpPr>
          <p:spPr bwMode="auto">
            <a:xfrm>
              <a:off x="333" y="1884"/>
              <a:ext cx="15" cy="74"/>
            </a:xfrm>
            <a:custGeom>
              <a:avLst/>
              <a:gdLst>
                <a:gd name="T0" fmla="*/ 10 w 15"/>
                <a:gd name="T1" fmla="*/ 0 h 74"/>
                <a:gd name="T2" fmla="*/ 5 w 15"/>
                <a:gd name="T3" fmla="*/ 13 h 74"/>
                <a:gd name="T4" fmla="*/ 0 w 15"/>
                <a:gd name="T5" fmla="*/ 44 h 74"/>
                <a:gd name="T6" fmla="*/ 0 w 15"/>
                <a:gd name="T7" fmla="*/ 57 h 74"/>
                <a:gd name="T8" fmla="*/ 13 w 15"/>
                <a:gd name="T9" fmla="*/ 73 h 74"/>
                <a:gd name="T10" fmla="*/ 6 w 15"/>
                <a:gd name="T11" fmla="*/ 57 h 74"/>
                <a:gd name="T12" fmla="*/ 7 w 15"/>
                <a:gd name="T13" fmla="*/ 36 h 74"/>
                <a:gd name="T14" fmla="*/ 14 w 15"/>
                <a:gd name="T15" fmla="*/ 1 h 74"/>
                <a:gd name="T16" fmla="*/ 10 w 15"/>
                <a:gd name="T17" fmla="*/ 0 h 74"/>
                <a:gd name="T18" fmla="*/ 10 w 15"/>
                <a:gd name="T19" fmla="*/ 0 h 7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5"/>
                <a:gd name="T31" fmla="*/ 0 h 74"/>
                <a:gd name="T32" fmla="*/ 15 w 15"/>
                <a:gd name="T33" fmla="*/ 74 h 7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5" h="74">
                  <a:moveTo>
                    <a:pt x="10" y="0"/>
                  </a:moveTo>
                  <a:lnTo>
                    <a:pt x="5" y="13"/>
                  </a:lnTo>
                  <a:lnTo>
                    <a:pt x="0" y="44"/>
                  </a:lnTo>
                  <a:lnTo>
                    <a:pt x="0" y="57"/>
                  </a:lnTo>
                  <a:lnTo>
                    <a:pt x="13" y="73"/>
                  </a:lnTo>
                  <a:lnTo>
                    <a:pt x="6" y="57"/>
                  </a:lnTo>
                  <a:lnTo>
                    <a:pt x="7" y="36"/>
                  </a:lnTo>
                  <a:lnTo>
                    <a:pt x="14" y="1"/>
                  </a:lnTo>
                  <a:lnTo>
                    <a:pt x="10" y="0"/>
                  </a:lnTo>
                </a:path>
              </a:pathLst>
            </a:custGeom>
            <a:solidFill>
              <a:srgbClr val="FF0000"/>
            </a:solidFill>
            <a:ln w="9207">
              <a:solidFill>
                <a:srgbClr val="FF0000"/>
              </a:solidFill>
              <a:round/>
              <a:headEnd/>
              <a:tailEnd/>
            </a:ln>
          </p:spPr>
          <p:txBody>
            <a:bodyPr lIns="0" tIns="0" rIns="0" bIns="0"/>
            <a:lstStyle/>
            <a:p>
              <a:endParaRPr lang="en-US"/>
            </a:p>
          </p:txBody>
        </p:sp>
        <p:sp>
          <p:nvSpPr>
            <p:cNvPr id="5169" name="Freeform 588"/>
            <p:cNvSpPr>
              <a:spLocks/>
            </p:cNvSpPr>
            <p:nvPr/>
          </p:nvSpPr>
          <p:spPr bwMode="auto">
            <a:xfrm>
              <a:off x="294" y="1629"/>
              <a:ext cx="39" cy="19"/>
            </a:xfrm>
            <a:custGeom>
              <a:avLst/>
              <a:gdLst>
                <a:gd name="T0" fmla="*/ 38 w 39"/>
                <a:gd name="T1" fmla="*/ 5 h 19"/>
                <a:gd name="T2" fmla="*/ 27 w 39"/>
                <a:gd name="T3" fmla="*/ 1 h 19"/>
                <a:gd name="T4" fmla="*/ 22 w 39"/>
                <a:gd name="T5" fmla="*/ 0 h 19"/>
                <a:gd name="T6" fmla="*/ 13 w 39"/>
                <a:gd name="T7" fmla="*/ 1 h 19"/>
                <a:gd name="T8" fmla="*/ 7 w 39"/>
                <a:gd name="T9" fmla="*/ 7 h 19"/>
                <a:gd name="T10" fmla="*/ 2 w 39"/>
                <a:gd name="T11" fmla="*/ 13 h 19"/>
                <a:gd name="T12" fmla="*/ 0 w 39"/>
                <a:gd name="T13" fmla="*/ 18 h 19"/>
                <a:gd name="T14" fmla="*/ 9 w 39"/>
                <a:gd name="T15" fmla="*/ 11 h 19"/>
                <a:gd name="T16" fmla="*/ 16 w 39"/>
                <a:gd name="T17" fmla="*/ 7 h 19"/>
                <a:gd name="T18" fmla="*/ 26 w 39"/>
                <a:gd name="T19" fmla="*/ 5 h 19"/>
                <a:gd name="T20" fmla="*/ 33 w 39"/>
                <a:gd name="T21" fmla="*/ 5 h 19"/>
                <a:gd name="T22" fmla="*/ 38 w 39"/>
                <a:gd name="T23" fmla="*/ 9 h 19"/>
                <a:gd name="T24" fmla="*/ 38 w 39"/>
                <a:gd name="T25" fmla="*/ 5 h 19"/>
                <a:gd name="T26" fmla="*/ 38 w 39"/>
                <a:gd name="T27" fmla="*/ 5 h 1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9"/>
                <a:gd name="T43" fmla="*/ 0 h 19"/>
                <a:gd name="T44" fmla="*/ 39 w 39"/>
                <a:gd name="T45" fmla="*/ 19 h 1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9" h="19">
                  <a:moveTo>
                    <a:pt x="38" y="5"/>
                  </a:moveTo>
                  <a:lnTo>
                    <a:pt x="27" y="1"/>
                  </a:lnTo>
                  <a:lnTo>
                    <a:pt x="22" y="0"/>
                  </a:lnTo>
                  <a:lnTo>
                    <a:pt x="13" y="1"/>
                  </a:lnTo>
                  <a:lnTo>
                    <a:pt x="7" y="7"/>
                  </a:lnTo>
                  <a:lnTo>
                    <a:pt x="2" y="13"/>
                  </a:lnTo>
                  <a:lnTo>
                    <a:pt x="0" y="18"/>
                  </a:lnTo>
                  <a:lnTo>
                    <a:pt x="9" y="11"/>
                  </a:lnTo>
                  <a:lnTo>
                    <a:pt x="16" y="7"/>
                  </a:lnTo>
                  <a:lnTo>
                    <a:pt x="26" y="5"/>
                  </a:lnTo>
                  <a:lnTo>
                    <a:pt x="33" y="5"/>
                  </a:lnTo>
                  <a:lnTo>
                    <a:pt x="38" y="9"/>
                  </a:lnTo>
                  <a:lnTo>
                    <a:pt x="38" y="5"/>
                  </a:lnTo>
                </a:path>
              </a:pathLst>
            </a:custGeom>
            <a:solidFill>
              <a:srgbClr val="000000"/>
            </a:solidFill>
            <a:ln w="9207">
              <a:solidFill>
                <a:srgbClr val="000000"/>
              </a:solidFill>
              <a:round/>
              <a:headEnd/>
              <a:tailEnd/>
            </a:ln>
          </p:spPr>
          <p:txBody>
            <a:bodyPr lIns="0" tIns="0" rIns="0" bIns="0"/>
            <a:lstStyle/>
            <a:p>
              <a:endParaRPr lang="en-US"/>
            </a:p>
          </p:txBody>
        </p:sp>
        <p:sp>
          <p:nvSpPr>
            <p:cNvPr id="5170" name="Freeform 589"/>
            <p:cNvSpPr>
              <a:spLocks/>
            </p:cNvSpPr>
            <p:nvPr/>
          </p:nvSpPr>
          <p:spPr bwMode="auto">
            <a:xfrm>
              <a:off x="339" y="1628"/>
              <a:ext cx="18" cy="13"/>
            </a:xfrm>
            <a:custGeom>
              <a:avLst/>
              <a:gdLst>
                <a:gd name="T0" fmla="*/ 0 w 18"/>
                <a:gd name="T1" fmla="*/ 10 h 13"/>
                <a:gd name="T2" fmla="*/ 8 w 18"/>
                <a:gd name="T3" fmla="*/ 1 h 13"/>
                <a:gd name="T4" fmla="*/ 17 w 18"/>
                <a:gd name="T5" fmla="*/ 0 h 13"/>
                <a:gd name="T6" fmla="*/ 10 w 18"/>
                <a:gd name="T7" fmla="*/ 2 h 13"/>
                <a:gd name="T8" fmla="*/ 4 w 18"/>
                <a:gd name="T9" fmla="*/ 12 h 13"/>
                <a:gd name="T10" fmla="*/ 0 w 18"/>
                <a:gd name="T11" fmla="*/ 10 h 13"/>
                <a:gd name="T12" fmla="*/ 0 w 18"/>
                <a:gd name="T13" fmla="*/ 10 h 13"/>
                <a:gd name="T14" fmla="*/ 0 60000 65536"/>
                <a:gd name="T15" fmla="*/ 0 60000 65536"/>
                <a:gd name="T16" fmla="*/ 0 60000 65536"/>
                <a:gd name="T17" fmla="*/ 0 60000 65536"/>
                <a:gd name="T18" fmla="*/ 0 60000 65536"/>
                <a:gd name="T19" fmla="*/ 0 60000 65536"/>
                <a:gd name="T20" fmla="*/ 0 60000 65536"/>
                <a:gd name="T21" fmla="*/ 0 w 18"/>
                <a:gd name="T22" fmla="*/ 0 h 13"/>
                <a:gd name="T23" fmla="*/ 18 w 18"/>
                <a:gd name="T24" fmla="*/ 13 h 1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8" h="13">
                  <a:moveTo>
                    <a:pt x="0" y="10"/>
                  </a:moveTo>
                  <a:lnTo>
                    <a:pt x="8" y="1"/>
                  </a:lnTo>
                  <a:lnTo>
                    <a:pt x="17" y="0"/>
                  </a:lnTo>
                  <a:lnTo>
                    <a:pt x="10" y="2"/>
                  </a:lnTo>
                  <a:lnTo>
                    <a:pt x="4" y="12"/>
                  </a:lnTo>
                  <a:lnTo>
                    <a:pt x="0" y="10"/>
                  </a:lnTo>
                </a:path>
              </a:pathLst>
            </a:custGeom>
            <a:solidFill>
              <a:srgbClr val="000000"/>
            </a:solidFill>
            <a:ln w="9207">
              <a:solidFill>
                <a:srgbClr val="000000"/>
              </a:solidFill>
              <a:round/>
              <a:headEnd/>
              <a:tailEnd/>
            </a:ln>
          </p:spPr>
          <p:txBody>
            <a:bodyPr lIns="0" tIns="0" rIns="0" bIns="0"/>
            <a:lstStyle/>
            <a:p>
              <a:endParaRPr lang="en-US"/>
            </a:p>
          </p:txBody>
        </p:sp>
        <p:sp>
          <p:nvSpPr>
            <p:cNvPr id="5171" name="Freeform 590"/>
            <p:cNvSpPr>
              <a:spLocks/>
            </p:cNvSpPr>
            <p:nvPr/>
          </p:nvSpPr>
          <p:spPr bwMode="auto">
            <a:xfrm>
              <a:off x="296" y="1642"/>
              <a:ext cx="28" cy="54"/>
            </a:xfrm>
            <a:custGeom>
              <a:avLst/>
              <a:gdLst>
                <a:gd name="T0" fmla="*/ 3 w 28"/>
                <a:gd name="T1" fmla="*/ 12 h 54"/>
                <a:gd name="T2" fmla="*/ 9 w 28"/>
                <a:gd name="T3" fmla="*/ 3 h 54"/>
                <a:gd name="T4" fmla="*/ 15 w 28"/>
                <a:gd name="T5" fmla="*/ 0 h 54"/>
                <a:gd name="T6" fmla="*/ 22 w 28"/>
                <a:gd name="T7" fmla="*/ 0 h 54"/>
                <a:gd name="T8" fmla="*/ 27 w 28"/>
                <a:gd name="T9" fmla="*/ 1 h 54"/>
                <a:gd name="T10" fmla="*/ 17 w 28"/>
                <a:gd name="T11" fmla="*/ 7 h 54"/>
                <a:gd name="T12" fmla="*/ 7 w 28"/>
                <a:gd name="T13" fmla="*/ 17 h 54"/>
                <a:gd name="T14" fmla="*/ 3 w 28"/>
                <a:gd name="T15" fmla="*/ 30 h 54"/>
                <a:gd name="T16" fmla="*/ 3 w 28"/>
                <a:gd name="T17" fmla="*/ 41 h 54"/>
                <a:gd name="T18" fmla="*/ 3 w 28"/>
                <a:gd name="T19" fmla="*/ 53 h 54"/>
                <a:gd name="T20" fmla="*/ 0 w 28"/>
                <a:gd name="T21" fmla="*/ 41 h 54"/>
                <a:gd name="T22" fmla="*/ 2 w 28"/>
                <a:gd name="T23" fmla="*/ 28 h 54"/>
                <a:gd name="T24" fmla="*/ 5 w 28"/>
                <a:gd name="T25" fmla="*/ 17 h 54"/>
                <a:gd name="T26" fmla="*/ 3 w 28"/>
                <a:gd name="T27" fmla="*/ 16 h 54"/>
                <a:gd name="T28" fmla="*/ 3 w 28"/>
                <a:gd name="T29" fmla="*/ 12 h 54"/>
                <a:gd name="T30" fmla="*/ 3 w 28"/>
                <a:gd name="T31" fmla="*/ 12 h 5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8"/>
                <a:gd name="T49" fmla="*/ 0 h 54"/>
                <a:gd name="T50" fmla="*/ 28 w 28"/>
                <a:gd name="T51" fmla="*/ 54 h 54"/>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8" h="54">
                  <a:moveTo>
                    <a:pt x="3" y="12"/>
                  </a:moveTo>
                  <a:lnTo>
                    <a:pt x="9" y="3"/>
                  </a:lnTo>
                  <a:lnTo>
                    <a:pt x="15" y="0"/>
                  </a:lnTo>
                  <a:lnTo>
                    <a:pt x="22" y="0"/>
                  </a:lnTo>
                  <a:lnTo>
                    <a:pt x="27" y="1"/>
                  </a:lnTo>
                  <a:lnTo>
                    <a:pt x="17" y="7"/>
                  </a:lnTo>
                  <a:lnTo>
                    <a:pt x="7" y="17"/>
                  </a:lnTo>
                  <a:lnTo>
                    <a:pt x="3" y="30"/>
                  </a:lnTo>
                  <a:lnTo>
                    <a:pt x="3" y="41"/>
                  </a:lnTo>
                  <a:lnTo>
                    <a:pt x="3" y="53"/>
                  </a:lnTo>
                  <a:lnTo>
                    <a:pt x="0" y="41"/>
                  </a:lnTo>
                  <a:lnTo>
                    <a:pt x="2" y="28"/>
                  </a:lnTo>
                  <a:lnTo>
                    <a:pt x="5" y="17"/>
                  </a:lnTo>
                  <a:lnTo>
                    <a:pt x="3" y="16"/>
                  </a:lnTo>
                  <a:lnTo>
                    <a:pt x="3" y="12"/>
                  </a:lnTo>
                </a:path>
              </a:pathLst>
            </a:custGeom>
            <a:solidFill>
              <a:srgbClr val="000000"/>
            </a:solidFill>
            <a:ln w="9207">
              <a:solidFill>
                <a:srgbClr val="000000"/>
              </a:solidFill>
              <a:round/>
              <a:headEnd/>
              <a:tailEnd/>
            </a:ln>
          </p:spPr>
          <p:txBody>
            <a:bodyPr lIns="0" tIns="0" rIns="0" bIns="0"/>
            <a:lstStyle/>
            <a:p>
              <a:endParaRPr lang="en-US"/>
            </a:p>
          </p:txBody>
        </p:sp>
        <p:sp>
          <p:nvSpPr>
            <p:cNvPr id="5172" name="Freeform 591"/>
            <p:cNvSpPr>
              <a:spLocks/>
            </p:cNvSpPr>
            <p:nvPr/>
          </p:nvSpPr>
          <p:spPr bwMode="auto">
            <a:xfrm>
              <a:off x="299" y="1659"/>
              <a:ext cx="37" cy="79"/>
            </a:xfrm>
            <a:custGeom>
              <a:avLst/>
              <a:gdLst>
                <a:gd name="T0" fmla="*/ 36 w 37"/>
                <a:gd name="T1" fmla="*/ 0 h 79"/>
                <a:gd name="T2" fmla="*/ 30 w 37"/>
                <a:gd name="T3" fmla="*/ 2 h 79"/>
                <a:gd name="T4" fmla="*/ 22 w 37"/>
                <a:gd name="T5" fmla="*/ 11 h 79"/>
                <a:gd name="T6" fmla="*/ 19 w 37"/>
                <a:gd name="T7" fmla="*/ 20 h 79"/>
                <a:gd name="T8" fmla="*/ 17 w 37"/>
                <a:gd name="T9" fmla="*/ 32 h 79"/>
                <a:gd name="T10" fmla="*/ 11 w 37"/>
                <a:gd name="T11" fmla="*/ 42 h 79"/>
                <a:gd name="T12" fmla="*/ 4 w 37"/>
                <a:gd name="T13" fmla="*/ 51 h 79"/>
                <a:gd name="T14" fmla="*/ 0 w 37"/>
                <a:gd name="T15" fmla="*/ 55 h 79"/>
                <a:gd name="T16" fmla="*/ 11 w 37"/>
                <a:gd name="T17" fmla="*/ 48 h 79"/>
                <a:gd name="T18" fmla="*/ 8 w 37"/>
                <a:gd name="T19" fmla="*/ 56 h 79"/>
                <a:gd name="T20" fmla="*/ 4 w 37"/>
                <a:gd name="T21" fmla="*/ 62 h 79"/>
                <a:gd name="T22" fmla="*/ 8 w 37"/>
                <a:gd name="T23" fmla="*/ 60 h 79"/>
                <a:gd name="T24" fmla="*/ 6 w 37"/>
                <a:gd name="T25" fmla="*/ 71 h 79"/>
                <a:gd name="T26" fmla="*/ 8 w 37"/>
                <a:gd name="T27" fmla="*/ 78 h 79"/>
                <a:gd name="T28" fmla="*/ 9 w 37"/>
                <a:gd name="T29" fmla="*/ 65 h 79"/>
                <a:gd name="T30" fmla="*/ 11 w 37"/>
                <a:gd name="T31" fmla="*/ 56 h 79"/>
                <a:gd name="T32" fmla="*/ 17 w 37"/>
                <a:gd name="T33" fmla="*/ 51 h 79"/>
                <a:gd name="T34" fmla="*/ 14 w 37"/>
                <a:gd name="T35" fmla="*/ 47 h 79"/>
                <a:gd name="T36" fmla="*/ 19 w 37"/>
                <a:gd name="T37" fmla="*/ 40 h 79"/>
                <a:gd name="T38" fmla="*/ 21 w 37"/>
                <a:gd name="T39" fmla="*/ 28 h 79"/>
                <a:gd name="T40" fmla="*/ 24 w 37"/>
                <a:gd name="T41" fmla="*/ 16 h 79"/>
                <a:gd name="T42" fmla="*/ 31 w 37"/>
                <a:gd name="T43" fmla="*/ 11 h 79"/>
                <a:gd name="T44" fmla="*/ 36 w 37"/>
                <a:gd name="T45" fmla="*/ 0 h 79"/>
                <a:gd name="T46" fmla="*/ 36 w 37"/>
                <a:gd name="T47" fmla="*/ 0 h 79"/>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37"/>
                <a:gd name="T73" fmla="*/ 0 h 79"/>
                <a:gd name="T74" fmla="*/ 37 w 37"/>
                <a:gd name="T75" fmla="*/ 79 h 79"/>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37" h="79">
                  <a:moveTo>
                    <a:pt x="36" y="0"/>
                  </a:moveTo>
                  <a:lnTo>
                    <a:pt x="30" y="2"/>
                  </a:lnTo>
                  <a:lnTo>
                    <a:pt x="22" y="11"/>
                  </a:lnTo>
                  <a:lnTo>
                    <a:pt x="19" y="20"/>
                  </a:lnTo>
                  <a:lnTo>
                    <a:pt x="17" y="32"/>
                  </a:lnTo>
                  <a:lnTo>
                    <a:pt x="11" y="42"/>
                  </a:lnTo>
                  <a:lnTo>
                    <a:pt x="4" y="51"/>
                  </a:lnTo>
                  <a:lnTo>
                    <a:pt x="0" y="55"/>
                  </a:lnTo>
                  <a:lnTo>
                    <a:pt x="11" y="48"/>
                  </a:lnTo>
                  <a:lnTo>
                    <a:pt x="8" y="56"/>
                  </a:lnTo>
                  <a:lnTo>
                    <a:pt x="4" y="62"/>
                  </a:lnTo>
                  <a:lnTo>
                    <a:pt x="8" y="60"/>
                  </a:lnTo>
                  <a:lnTo>
                    <a:pt x="6" y="71"/>
                  </a:lnTo>
                  <a:lnTo>
                    <a:pt x="8" y="78"/>
                  </a:lnTo>
                  <a:lnTo>
                    <a:pt x="9" y="65"/>
                  </a:lnTo>
                  <a:lnTo>
                    <a:pt x="11" y="56"/>
                  </a:lnTo>
                  <a:lnTo>
                    <a:pt x="17" y="51"/>
                  </a:lnTo>
                  <a:lnTo>
                    <a:pt x="14" y="47"/>
                  </a:lnTo>
                  <a:lnTo>
                    <a:pt x="19" y="40"/>
                  </a:lnTo>
                  <a:lnTo>
                    <a:pt x="21" y="28"/>
                  </a:lnTo>
                  <a:lnTo>
                    <a:pt x="24" y="16"/>
                  </a:lnTo>
                  <a:lnTo>
                    <a:pt x="31" y="11"/>
                  </a:lnTo>
                  <a:lnTo>
                    <a:pt x="36" y="0"/>
                  </a:lnTo>
                </a:path>
              </a:pathLst>
            </a:custGeom>
            <a:solidFill>
              <a:srgbClr val="000000"/>
            </a:solidFill>
            <a:ln w="9207">
              <a:solidFill>
                <a:srgbClr val="000000"/>
              </a:solidFill>
              <a:round/>
              <a:headEnd/>
              <a:tailEnd/>
            </a:ln>
          </p:spPr>
          <p:txBody>
            <a:bodyPr lIns="0" tIns="0" rIns="0" bIns="0"/>
            <a:lstStyle/>
            <a:p>
              <a:endParaRPr lang="en-US"/>
            </a:p>
          </p:txBody>
        </p:sp>
        <p:sp>
          <p:nvSpPr>
            <p:cNvPr id="5173" name="Freeform 592"/>
            <p:cNvSpPr>
              <a:spLocks/>
            </p:cNvSpPr>
            <p:nvPr/>
          </p:nvSpPr>
          <p:spPr bwMode="auto">
            <a:xfrm>
              <a:off x="339" y="1661"/>
              <a:ext cx="47" cy="47"/>
            </a:xfrm>
            <a:custGeom>
              <a:avLst/>
              <a:gdLst>
                <a:gd name="T0" fmla="*/ 0 w 47"/>
                <a:gd name="T1" fmla="*/ 0 h 47"/>
                <a:gd name="T2" fmla="*/ 13 w 47"/>
                <a:gd name="T3" fmla="*/ 5 h 47"/>
                <a:gd name="T4" fmla="*/ 21 w 47"/>
                <a:gd name="T5" fmla="*/ 14 h 47"/>
                <a:gd name="T6" fmla="*/ 24 w 47"/>
                <a:gd name="T7" fmla="*/ 26 h 47"/>
                <a:gd name="T8" fmla="*/ 31 w 47"/>
                <a:gd name="T9" fmla="*/ 38 h 47"/>
                <a:gd name="T10" fmla="*/ 36 w 47"/>
                <a:gd name="T11" fmla="*/ 45 h 47"/>
                <a:gd name="T12" fmla="*/ 46 w 47"/>
                <a:gd name="T13" fmla="*/ 46 h 47"/>
                <a:gd name="T14" fmla="*/ 34 w 47"/>
                <a:gd name="T15" fmla="*/ 46 h 47"/>
                <a:gd name="T16" fmla="*/ 28 w 47"/>
                <a:gd name="T17" fmla="*/ 40 h 47"/>
                <a:gd name="T18" fmla="*/ 23 w 47"/>
                <a:gd name="T19" fmla="*/ 30 h 47"/>
                <a:gd name="T20" fmla="*/ 17 w 47"/>
                <a:gd name="T21" fmla="*/ 21 h 47"/>
                <a:gd name="T22" fmla="*/ 13 w 47"/>
                <a:gd name="T23" fmla="*/ 11 h 47"/>
                <a:gd name="T24" fmla="*/ 3 w 47"/>
                <a:gd name="T25" fmla="*/ 3 h 47"/>
                <a:gd name="T26" fmla="*/ 0 w 47"/>
                <a:gd name="T27" fmla="*/ 0 h 47"/>
                <a:gd name="T28" fmla="*/ 0 w 47"/>
                <a:gd name="T29" fmla="*/ 0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47"/>
                <a:gd name="T46" fmla="*/ 0 h 47"/>
                <a:gd name="T47" fmla="*/ 47 w 47"/>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47" h="47">
                  <a:moveTo>
                    <a:pt x="0" y="0"/>
                  </a:moveTo>
                  <a:lnTo>
                    <a:pt x="13" y="5"/>
                  </a:lnTo>
                  <a:lnTo>
                    <a:pt x="21" y="14"/>
                  </a:lnTo>
                  <a:lnTo>
                    <a:pt x="24" y="26"/>
                  </a:lnTo>
                  <a:lnTo>
                    <a:pt x="31" y="38"/>
                  </a:lnTo>
                  <a:lnTo>
                    <a:pt x="36" y="45"/>
                  </a:lnTo>
                  <a:lnTo>
                    <a:pt x="46" y="46"/>
                  </a:lnTo>
                  <a:lnTo>
                    <a:pt x="34" y="46"/>
                  </a:lnTo>
                  <a:lnTo>
                    <a:pt x="28" y="40"/>
                  </a:lnTo>
                  <a:lnTo>
                    <a:pt x="23" y="30"/>
                  </a:lnTo>
                  <a:lnTo>
                    <a:pt x="17" y="21"/>
                  </a:lnTo>
                  <a:lnTo>
                    <a:pt x="13" y="11"/>
                  </a:lnTo>
                  <a:lnTo>
                    <a:pt x="3" y="3"/>
                  </a:lnTo>
                  <a:lnTo>
                    <a:pt x="0" y="0"/>
                  </a:lnTo>
                </a:path>
              </a:pathLst>
            </a:custGeom>
            <a:solidFill>
              <a:srgbClr val="000000"/>
            </a:solidFill>
            <a:ln w="9207">
              <a:solidFill>
                <a:srgbClr val="000000"/>
              </a:solidFill>
              <a:round/>
              <a:headEnd/>
              <a:tailEnd/>
            </a:ln>
          </p:spPr>
          <p:txBody>
            <a:bodyPr lIns="0" tIns="0" rIns="0" bIns="0"/>
            <a:lstStyle/>
            <a:p>
              <a:endParaRPr lang="en-US"/>
            </a:p>
          </p:txBody>
        </p:sp>
        <p:sp>
          <p:nvSpPr>
            <p:cNvPr id="5174" name="Freeform 593"/>
            <p:cNvSpPr>
              <a:spLocks/>
            </p:cNvSpPr>
            <p:nvPr/>
          </p:nvSpPr>
          <p:spPr bwMode="auto">
            <a:xfrm>
              <a:off x="350" y="1636"/>
              <a:ext cx="38" cy="71"/>
            </a:xfrm>
            <a:custGeom>
              <a:avLst/>
              <a:gdLst>
                <a:gd name="T0" fmla="*/ 0 w 38"/>
                <a:gd name="T1" fmla="*/ 4 h 71"/>
                <a:gd name="T2" fmla="*/ 10 w 38"/>
                <a:gd name="T3" fmla="*/ 7 h 71"/>
                <a:gd name="T4" fmla="*/ 16 w 38"/>
                <a:gd name="T5" fmla="*/ 16 h 71"/>
                <a:gd name="T6" fmla="*/ 20 w 38"/>
                <a:gd name="T7" fmla="*/ 28 h 71"/>
                <a:gd name="T8" fmla="*/ 23 w 38"/>
                <a:gd name="T9" fmla="*/ 46 h 71"/>
                <a:gd name="T10" fmla="*/ 25 w 38"/>
                <a:gd name="T11" fmla="*/ 57 h 71"/>
                <a:gd name="T12" fmla="*/ 31 w 38"/>
                <a:gd name="T13" fmla="*/ 65 h 71"/>
                <a:gd name="T14" fmla="*/ 37 w 38"/>
                <a:gd name="T15" fmla="*/ 70 h 71"/>
                <a:gd name="T16" fmla="*/ 29 w 38"/>
                <a:gd name="T17" fmla="*/ 55 h 71"/>
                <a:gd name="T18" fmla="*/ 29 w 38"/>
                <a:gd name="T19" fmla="*/ 43 h 71"/>
                <a:gd name="T20" fmla="*/ 27 w 38"/>
                <a:gd name="T21" fmla="*/ 30 h 71"/>
                <a:gd name="T22" fmla="*/ 23 w 38"/>
                <a:gd name="T23" fmla="*/ 18 h 71"/>
                <a:gd name="T24" fmla="*/ 17 w 38"/>
                <a:gd name="T25" fmla="*/ 7 h 71"/>
                <a:gd name="T26" fmla="*/ 9 w 38"/>
                <a:gd name="T27" fmla="*/ 2 h 71"/>
                <a:gd name="T28" fmla="*/ 1 w 38"/>
                <a:gd name="T29" fmla="*/ 0 h 71"/>
                <a:gd name="T30" fmla="*/ 0 w 38"/>
                <a:gd name="T31" fmla="*/ 4 h 71"/>
                <a:gd name="T32" fmla="*/ 0 w 38"/>
                <a:gd name="T33" fmla="*/ 4 h 7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8"/>
                <a:gd name="T52" fmla="*/ 0 h 71"/>
                <a:gd name="T53" fmla="*/ 38 w 38"/>
                <a:gd name="T54" fmla="*/ 71 h 7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8" h="71">
                  <a:moveTo>
                    <a:pt x="0" y="4"/>
                  </a:moveTo>
                  <a:lnTo>
                    <a:pt x="10" y="7"/>
                  </a:lnTo>
                  <a:lnTo>
                    <a:pt x="16" y="16"/>
                  </a:lnTo>
                  <a:lnTo>
                    <a:pt x="20" y="28"/>
                  </a:lnTo>
                  <a:lnTo>
                    <a:pt x="23" y="46"/>
                  </a:lnTo>
                  <a:lnTo>
                    <a:pt x="25" y="57"/>
                  </a:lnTo>
                  <a:lnTo>
                    <a:pt x="31" y="65"/>
                  </a:lnTo>
                  <a:lnTo>
                    <a:pt x="37" y="70"/>
                  </a:lnTo>
                  <a:lnTo>
                    <a:pt x="29" y="55"/>
                  </a:lnTo>
                  <a:lnTo>
                    <a:pt x="29" y="43"/>
                  </a:lnTo>
                  <a:lnTo>
                    <a:pt x="27" y="30"/>
                  </a:lnTo>
                  <a:lnTo>
                    <a:pt x="23" y="18"/>
                  </a:lnTo>
                  <a:lnTo>
                    <a:pt x="17" y="7"/>
                  </a:lnTo>
                  <a:lnTo>
                    <a:pt x="9" y="2"/>
                  </a:lnTo>
                  <a:lnTo>
                    <a:pt x="1" y="0"/>
                  </a:lnTo>
                  <a:lnTo>
                    <a:pt x="0" y="4"/>
                  </a:lnTo>
                </a:path>
              </a:pathLst>
            </a:custGeom>
            <a:solidFill>
              <a:srgbClr val="000000"/>
            </a:solidFill>
            <a:ln w="9207">
              <a:solidFill>
                <a:srgbClr val="000000"/>
              </a:solidFill>
              <a:round/>
              <a:headEnd/>
              <a:tailEnd/>
            </a:ln>
          </p:spPr>
          <p:txBody>
            <a:bodyPr lIns="0" tIns="0" rIns="0" bIns="0"/>
            <a:lstStyle/>
            <a:p>
              <a:endParaRPr lang="en-US"/>
            </a:p>
          </p:txBody>
        </p:sp>
        <p:sp>
          <p:nvSpPr>
            <p:cNvPr id="5175" name="Freeform 594"/>
            <p:cNvSpPr>
              <a:spLocks/>
            </p:cNvSpPr>
            <p:nvPr/>
          </p:nvSpPr>
          <p:spPr bwMode="auto">
            <a:xfrm>
              <a:off x="288" y="1701"/>
              <a:ext cx="14" cy="17"/>
            </a:xfrm>
            <a:custGeom>
              <a:avLst/>
              <a:gdLst>
                <a:gd name="T0" fmla="*/ 11 w 14"/>
                <a:gd name="T1" fmla="*/ 0 h 17"/>
                <a:gd name="T2" fmla="*/ 0 w 14"/>
                <a:gd name="T3" fmla="*/ 3 h 17"/>
                <a:gd name="T4" fmla="*/ 6 w 14"/>
                <a:gd name="T5" fmla="*/ 9 h 17"/>
                <a:gd name="T6" fmla="*/ 0 w 14"/>
                <a:gd name="T7" fmla="*/ 13 h 17"/>
                <a:gd name="T8" fmla="*/ 2 w 14"/>
                <a:gd name="T9" fmla="*/ 14 h 17"/>
                <a:gd name="T10" fmla="*/ 13 w 14"/>
                <a:gd name="T11" fmla="*/ 16 h 17"/>
                <a:gd name="T12" fmla="*/ 6 w 14"/>
                <a:gd name="T13" fmla="*/ 14 h 17"/>
                <a:gd name="T14" fmla="*/ 13 w 14"/>
                <a:gd name="T15" fmla="*/ 10 h 17"/>
                <a:gd name="T16" fmla="*/ 7 w 14"/>
                <a:gd name="T17" fmla="*/ 5 h 17"/>
                <a:gd name="T18" fmla="*/ 11 w 14"/>
                <a:gd name="T19" fmla="*/ 3 h 17"/>
                <a:gd name="T20" fmla="*/ 11 w 14"/>
                <a:gd name="T21" fmla="*/ 0 h 17"/>
                <a:gd name="T22" fmla="*/ 11 w 14"/>
                <a:gd name="T23" fmla="*/ 0 h 1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4"/>
                <a:gd name="T37" fmla="*/ 0 h 17"/>
                <a:gd name="T38" fmla="*/ 14 w 14"/>
                <a:gd name="T39" fmla="*/ 17 h 17"/>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4" h="17">
                  <a:moveTo>
                    <a:pt x="11" y="0"/>
                  </a:moveTo>
                  <a:lnTo>
                    <a:pt x="0" y="3"/>
                  </a:lnTo>
                  <a:lnTo>
                    <a:pt x="6" y="9"/>
                  </a:lnTo>
                  <a:lnTo>
                    <a:pt x="0" y="13"/>
                  </a:lnTo>
                  <a:lnTo>
                    <a:pt x="2" y="14"/>
                  </a:lnTo>
                  <a:lnTo>
                    <a:pt x="13" y="16"/>
                  </a:lnTo>
                  <a:lnTo>
                    <a:pt x="6" y="14"/>
                  </a:lnTo>
                  <a:lnTo>
                    <a:pt x="13" y="10"/>
                  </a:lnTo>
                  <a:lnTo>
                    <a:pt x="7" y="5"/>
                  </a:lnTo>
                  <a:lnTo>
                    <a:pt x="11" y="3"/>
                  </a:lnTo>
                  <a:lnTo>
                    <a:pt x="11" y="0"/>
                  </a:lnTo>
                </a:path>
              </a:pathLst>
            </a:custGeom>
            <a:solidFill>
              <a:srgbClr val="000000"/>
            </a:solidFill>
            <a:ln w="9207">
              <a:solidFill>
                <a:srgbClr val="000000"/>
              </a:solidFill>
              <a:round/>
              <a:headEnd/>
              <a:tailEnd/>
            </a:ln>
          </p:spPr>
          <p:txBody>
            <a:bodyPr lIns="0" tIns="0" rIns="0" bIns="0"/>
            <a:lstStyle/>
            <a:p>
              <a:endParaRPr lang="en-US"/>
            </a:p>
          </p:txBody>
        </p:sp>
        <p:sp>
          <p:nvSpPr>
            <p:cNvPr id="5176" name="Freeform 595"/>
            <p:cNvSpPr>
              <a:spLocks/>
            </p:cNvSpPr>
            <p:nvPr/>
          </p:nvSpPr>
          <p:spPr bwMode="auto">
            <a:xfrm>
              <a:off x="295" y="1721"/>
              <a:ext cx="7" cy="19"/>
            </a:xfrm>
            <a:custGeom>
              <a:avLst/>
              <a:gdLst>
                <a:gd name="T0" fmla="*/ 0 w 7"/>
                <a:gd name="T1" fmla="*/ 0 h 19"/>
                <a:gd name="T2" fmla="*/ 0 w 7"/>
                <a:gd name="T3" fmla="*/ 9 h 19"/>
                <a:gd name="T4" fmla="*/ 3 w 7"/>
                <a:gd name="T5" fmla="*/ 14 h 19"/>
                <a:gd name="T6" fmla="*/ 6 w 7"/>
                <a:gd name="T7" fmla="*/ 18 h 19"/>
                <a:gd name="T8" fmla="*/ 4 w 7"/>
                <a:gd name="T9" fmla="*/ 11 h 19"/>
                <a:gd name="T10" fmla="*/ 6 w 7"/>
                <a:gd name="T11" fmla="*/ 2 h 19"/>
                <a:gd name="T12" fmla="*/ 0 w 7"/>
                <a:gd name="T13" fmla="*/ 0 h 19"/>
                <a:gd name="T14" fmla="*/ 0 w 7"/>
                <a:gd name="T15" fmla="*/ 0 h 19"/>
                <a:gd name="T16" fmla="*/ 0 60000 65536"/>
                <a:gd name="T17" fmla="*/ 0 60000 65536"/>
                <a:gd name="T18" fmla="*/ 0 60000 65536"/>
                <a:gd name="T19" fmla="*/ 0 60000 65536"/>
                <a:gd name="T20" fmla="*/ 0 60000 65536"/>
                <a:gd name="T21" fmla="*/ 0 60000 65536"/>
                <a:gd name="T22" fmla="*/ 0 60000 65536"/>
                <a:gd name="T23" fmla="*/ 0 60000 65536"/>
                <a:gd name="T24" fmla="*/ 0 w 7"/>
                <a:gd name="T25" fmla="*/ 0 h 19"/>
                <a:gd name="T26" fmla="*/ 7 w 7"/>
                <a:gd name="T27" fmla="*/ 19 h 1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 h="19">
                  <a:moveTo>
                    <a:pt x="0" y="0"/>
                  </a:moveTo>
                  <a:lnTo>
                    <a:pt x="0" y="9"/>
                  </a:lnTo>
                  <a:lnTo>
                    <a:pt x="3" y="14"/>
                  </a:lnTo>
                  <a:lnTo>
                    <a:pt x="6" y="18"/>
                  </a:lnTo>
                  <a:lnTo>
                    <a:pt x="4" y="11"/>
                  </a:lnTo>
                  <a:lnTo>
                    <a:pt x="6" y="2"/>
                  </a:lnTo>
                  <a:lnTo>
                    <a:pt x="0" y="0"/>
                  </a:lnTo>
                </a:path>
              </a:pathLst>
            </a:custGeom>
            <a:solidFill>
              <a:srgbClr val="000000"/>
            </a:solidFill>
            <a:ln w="9207">
              <a:solidFill>
                <a:srgbClr val="000000"/>
              </a:solidFill>
              <a:round/>
              <a:headEnd/>
              <a:tailEnd/>
            </a:ln>
          </p:spPr>
          <p:txBody>
            <a:bodyPr lIns="0" tIns="0" rIns="0" bIns="0"/>
            <a:lstStyle/>
            <a:p>
              <a:endParaRPr lang="en-US"/>
            </a:p>
          </p:txBody>
        </p:sp>
        <p:sp>
          <p:nvSpPr>
            <p:cNvPr id="5177" name="Freeform 596"/>
            <p:cNvSpPr>
              <a:spLocks/>
            </p:cNvSpPr>
            <p:nvPr/>
          </p:nvSpPr>
          <p:spPr bwMode="auto">
            <a:xfrm>
              <a:off x="288" y="1737"/>
              <a:ext cx="80" cy="180"/>
            </a:xfrm>
            <a:custGeom>
              <a:avLst/>
              <a:gdLst>
                <a:gd name="T0" fmla="*/ 15 w 80"/>
                <a:gd name="T1" fmla="*/ 0 h 180"/>
                <a:gd name="T2" fmla="*/ 2 w 80"/>
                <a:gd name="T3" fmla="*/ 9 h 180"/>
                <a:gd name="T4" fmla="*/ 3 w 80"/>
                <a:gd name="T5" fmla="*/ 28 h 180"/>
                <a:gd name="T6" fmla="*/ 15 w 80"/>
                <a:gd name="T7" fmla="*/ 45 h 180"/>
                <a:gd name="T8" fmla="*/ 19 w 80"/>
                <a:gd name="T9" fmla="*/ 53 h 180"/>
                <a:gd name="T10" fmla="*/ 23 w 80"/>
                <a:gd name="T11" fmla="*/ 58 h 180"/>
                <a:gd name="T12" fmla="*/ 25 w 80"/>
                <a:gd name="T13" fmla="*/ 79 h 180"/>
                <a:gd name="T14" fmla="*/ 32 w 80"/>
                <a:gd name="T15" fmla="*/ 100 h 180"/>
                <a:gd name="T16" fmla="*/ 37 w 80"/>
                <a:gd name="T17" fmla="*/ 114 h 180"/>
                <a:gd name="T18" fmla="*/ 39 w 80"/>
                <a:gd name="T19" fmla="*/ 125 h 180"/>
                <a:gd name="T20" fmla="*/ 30 w 80"/>
                <a:gd name="T21" fmla="*/ 141 h 180"/>
                <a:gd name="T22" fmla="*/ 26 w 80"/>
                <a:gd name="T23" fmla="*/ 160 h 180"/>
                <a:gd name="T24" fmla="*/ 22 w 80"/>
                <a:gd name="T25" fmla="*/ 172 h 180"/>
                <a:gd name="T26" fmla="*/ 28 w 80"/>
                <a:gd name="T27" fmla="*/ 167 h 180"/>
                <a:gd name="T28" fmla="*/ 33 w 80"/>
                <a:gd name="T29" fmla="*/ 153 h 180"/>
                <a:gd name="T30" fmla="*/ 41 w 80"/>
                <a:gd name="T31" fmla="*/ 133 h 180"/>
                <a:gd name="T32" fmla="*/ 48 w 80"/>
                <a:gd name="T33" fmla="*/ 133 h 180"/>
                <a:gd name="T34" fmla="*/ 57 w 80"/>
                <a:gd name="T35" fmla="*/ 137 h 180"/>
                <a:gd name="T36" fmla="*/ 63 w 80"/>
                <a:gd name="T37" fmla="*/ 149 h 180"/>
                <a:gd name="T38" fmla="*/ 64 w 80"/>
                <a:gd name="T39" fmla="*/ 127 h 180"/>
                <a:gd name="T40" fmla="*/ 74 w 80"/>
                <a:gd name="T41" fmla="*/ 120 h 180"/>
                <a:gd name="T42" fmla="*/ 79 w 80"/>
                <a:gd name="T43" fmla="*/ 114 h 180"/>
                <a:gd name="T44" fmla="*/ 66 w 80"/>
                <a:gd name="T45" fmla="*/ 118 h 180"/>
                <a:gd name="T46" fmla="*/ 54 w 80"/>
                <a:gd name="T47" fmla="*/ 122 h 180"/>
                <a:gd name="T48" fmla="*/ 44 w 80"/>
                <a:gd name="T49" fmla="*/ 117 h 180"/>
                <a:gd name="T50" fmla="*/ 41 w 80"/>
                <a:gd name="T51" fmla="*/ 104 h 180"/>
                <a:gd name="T52" fmla="*/ 30 w 80"/>
                <a:gd name="T53" fmla="*/ 86 h 180"/>
                <a:gd name="T54" fmla="*/ 28 w 80"/>
                <a:gd name="T55" fmla="*/ 55 h 180"/>
                <a:gd name="T56" fmla="*/ 22 w 80"/>
                <a:gd name="T57" fmla="*/ 52 h 180"/>
                <a:gd name="T58" fmla="*/ 15 w 80"/>
                <a:gd name="T59" fmla="*/ 41 h 180"/>
                <a:gd name="T60" fmla="*/ 8 w 80"/>
                <a:gd name="T61" fmla="*/ 30 h 180"/>
                <a:gd name="T62" fmla="*/ 7 w 80"/>
                <a:gd name="T63" fmla="*/ 16 h 180"/>
                <a:gd name="T64" fmla="*/ 11 w 80"/>
                <a:gd name="T65" fmla="*/ 6 h 180"/>
                <a:gd name="T66" fmla="*/ 17 w 80"/>
                <a:gd name="T67" fmla="*/ 2 h 180"/>
                <a:gd name="T68" fmla="*/ 20 w 80"/>
                <a:gd name="T69" fmla="*/ 0 h 18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80"/>
                <a:gd name="T106" fmla="*/ 0 h 180"/>
                <a:gd name="T107" fmla="*/ 80 w 80"/>
                <a:gd name="T108" fmla="*/ 180 h 18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80" h="180">
                  <a:moveTo>
                    <a:pt x="20" y="0"/>
                  </a:moveTo>
                  <a:lnTo>
                    <a:pt x="15" y="0"/>
                  </a:lnTo>
                  <a:lnTo>
                    <a:pt x="8" y="2"/>
                  </a:lnTo>
                  <a:lnTo>
                    <a:pt x="2" y="9"/>
                  </a:lnTo>
                  <a:lnTo>
                    <a:pt x="0" y="18"/>
                  </a:lnTo>
                  <a:lnTo>
                    <a:pt x="3" y="28"/>
                  </a:lnTo>
                  <a:lnTo>
                    <a:pt x="8" y="36"/>
                  </a:lnTo>
                  <a:lnTo>
                    <a:pt x="15" y="45"/>
                  </a:lnTo>
                  <a:lnTo>
                    <a:pt x="17" y="49"/>
                  </a:lnTo>
                  <a:lnTo>
                    <a:pt x="19" y="53"/>
                  </a:lnTo>
                  <a:lnTo>
                    <a:pt x="22" y="58"/>
                  </a:lnTo>
                  <a:lnTo>
                    <a:pt x="23" y="58"/>
                  </a:lnTo>
                  <a:lnTo>
                    <a:pt x="25" y="70"/>
                  </a:lnTo>
                  <a:lnTo>
                    <a:pt x="25" y="79"/>
                  </a:lnTo>
                  <a:lnTo>
                    <a:pt x="28" y="90"/>
                  </a:lnTo>
                  <a:lnTo>
                    <a:pt x="32" y="100"/>
                  </a:lnTo>
                  <a:lnTo>
                    <a:pt x="35" y="106"/>
                  </a:lnTo>
                  <a:lnTo>
                    <a:pt x="37" y="114"/>
                  </a:lnTo>
                  <a:lnTo>
                    <a:pt x="41" y="120"/>
                  </a:lnTo>
                  <a:lnTo>
                    <a:pt x="39" y="125"/>
                  </a:lnTo>
                  <a:lnTo>
                    <a:pt x="33" y="131"/>
                  </a:lnTo>
                  <a:lnTo>
                    <a:pt x="30" y="141"/>
                  </a:lnTo>
                  <a:lnTo>
                    <a:pt x="28" y="151"/>
                  </a:lnTo>
                  <a:lnTo>
                    <a:pt x="26" y="160"/>
                  </a:lnTo>
                  <a:lnTo>
                    <a:pt x="23" y="167"/>
                  </a:lnTo>
                  <a:lnTo>
                    <a:pt x="22" y="172"/>
                  </a:lnTo>
                  <a:lnTo>
                    <a:pt x="23" y="179"/>
                  </a:lnTo>
                  <a:lnTo>
                    <a:pt x="28" y="167"/>
                  </a:lnTo>
                  <a:lnTo>
                    <a:pt x="33" y="162"/>
                  </a:lnTo>
                  <a:lnTo>
                    <a:pt x="33" y="153"/>
                  </a:lnTo>
                  <a:lnTo>
                    <a:pt x="35" y="143"/>
                  </a:lnTo>
                  <a:lnTo>
                    <a:pt x="41" y="133"/>
                  </a:lnTo>
                  <a:lnTo>
                    <a:pt x="42" y="129"/>
                  </a:lnTo>
                  <a:lnTo>
                    <a:pt x="48" y="133"/>
                  </a:lnTo>
                  <a:lnTo>
                    <a:pt x="54" y="137"/>
                  </a:lnTo>
                  <a:lnTo>
                    <a:pt x="57" y="137"/>
                  </a:lnTo>
                  <a:lnTo>
                    <a:pt x="59" y="143"/>
                  </a:lnTo>
                  <a:lnTo>
                    <a:pt x="63" y="149"/>
                  </a:lnTo>
                  <a:lnTo>
                    <a:pt x="62" y="134"/>
                  </a:lnTo>
                  <a:lnTo>
                    <a:pt x="64" y="127"/>
                  </a:lnTo>
                  <a:lnTo>
                    <a:pt x="68" y="124"/>
                  </a:lnTo>
                  <a:lnTo>
                    <a:pt x="74" y="120"/>
                  </a:lnTo>
                  <a:lnTo>
                    <a:pt x="79" y="117"/>
                  </a:lnTo>
                  <a:lnTo>
                    <a:pt x="79" y="114"/>
                  </a:lnTo>
                  <a:lnTo>
                    <a:pt x="74" y="114"/>
                  </a:lnTo>
                  <a:lnTo>
                    <a:pt x="66" y="118"/>
                  </a:lnTo>
                  <a:lnTo>
                    <a:pt x="61" y="122"/>
                  </a:lnTo>
                  <a:lnTo>
                    <a:pt x="54" y="122"/>
                  </a:lnTo>
                  <a:lnTo>
                    <a:pt x="48" y="120"/>
                  </a:lnTo>
                  <a:lnTo>
                    <a:pt x="44" y="117"/>
                  </a:lnTo>
                  <a:lnTo>
                    <a:pt x="41" y="109"/>
                  </a:lnTo>
                  <a:lnTo>
                    <a:pt x="41" y="104"/>
                  </a:lnTo>
                  <a:lnTo>
                    <a:pt x="34" y="97"/>
                  </a:lnTo>
                  <a:lnTo>
                    <a:pt x="30" y="86"/>
                  </a:lnTo>
                  <a:lnTo>
                    <a:pt x="28" y="72"/>
                  </a:lnTo>
                  <a:lnTo>
                    <a:pt x="28" y="55"/>
                  </a:lnTo>
                  <a:lnTo>
                    <a:pt x="25" y="53"/>
                  </a:lnTo>
                  <a:lnTo>
                    <a:pt x="22" y="52"/>
                  </a:lnTo>
                  <a:lnTo>
                    <a:pt x="19" y="45"/>
                  </a:lnTo>
                  <a:lnTo>
                    <a:pt x="15" y="41"/>
                  </a:lnTo>
                  <a:lnTo>
                    <a:pt x="11" y="36"/>
                  </a:lnTo>
                  <a:lnTo>
                    <a:pt x="8" y="30"/>
                  </a:lnTo>
                  <a:lnTo>
                    <a:pt x="6" y="25"/>
                  </a:lnTo>
                  <a:lnTo>
                    <a:pt x="7" y="16"/>
                  </a:lnTo>
                  <a:lnTo>
                    <a:pt x="8" y="12"/>
                  </a:lnTo>
                  <a:lnTo>
                    <a:pt x="11" y="6"/>
                  </a:lnTo>
                  <a:lnTo>
                    <a:pt x="15" y="2"/>
                  </a:lnTo>
                  <a:lnTo>
                    <a:pt x="17" y="2"/>
                  </a:lnTo>
                  <a:lnTo>
                    <a:pt x="20" y="0"/>
                  </a:lnTo>
                </a:path>
              </a:pathLst>
            </a:custGeom>
            <a:solidFill>
              <a:srgbClr val="000000"/>
            </a:solidFill>
            <a:ln w="9207">
              <a:solidFill>
                <a:srgbClr val="000000"/>
              </a:solidFill>
              <a:round/>
              <a:headEnd/>
              <a:tailEnd/>
            </a:ln>
          </p:spPr>
          <p:txBody>
            <a:bodyPr lIns="0" tIns="0" rIns="0" bIns="0"/>
            <a:lstStyle/>
            <a:p>
              <a:endParaRPr lang="en-US"/>
            </a:p>
          </p:txBody>
        </p:sp>
        <p:sp>
          <p:nvSpPr>
            <p:cNvPr id="5178" name="Freeform 597"/>
            <p:cNvSpPr>
              <a:spLocks/>
            </p:cNvSpPr>
            <p:nvPr/>
          </p:nvSpPr>
          <p:spPr bwMode="auto">
            <a:xfrm>
              <a:off x="295" y="1747"/>
              <a:ext cx="20" cy="23"/>
            </a:xfrm>
            <a:custGeom>
              <a:avLst/>
              <a:gdLst>
                <a:gd name="T0" fmla="*/ 1 w 20"/>
                <a:gd name="T1" fmla="*/ 9 h 23"/>
                <a:gd name="T2" fmla="*/ 0 w 20"/>
                <a:gd name="T3" fmla="*/ 2 h 23"/>
                <a:gd name="T4" fmla="*/ 4 w 20"/>
                <a:gd name="T5" fmla="*/ 0 h 23"/>
                <a:gd name="T6" fmla="*/ 8 w 20"/>
                <a:gd name="T7" fmla="*/ 0 h 23"/>
                <a:gd name="T8" fmla="*/ 13 w 20"/>
                <a:gd name="T9" fmla="*/ 6 h 23"/>
                <a:gd name="T10" fmla="*/ 18 w 20"/>
                <a:gd name="T11" fmla="*/ 9 h 23"/>
                <a:gd name="T12" fmla="*/ 19 w 20"/>
                <a:gd name="T13" fmla="*/ 15 h 23"/>
                <a:gd name="T14" fmla="*/ 15 w 20"/>
                <a:gd name="T15" fmla="*/ 16 h 23"/>
                <a:gd name="T16" fmla="*/ 13 w 20"/>
                <a:gd name="T17" fmla="*/ 13 h 23"/>
                <a:gd name="T18" fmla="*/ 12 w 20"/>
                <a:gd name="T19" fmla="*/ 15 h 23"/>
                <a:gd name="T20" fmla="*/ 10 w 20"/>
                <a:gd name="T21" fmla="*/ 18 h 23"/>
                <a:gd name="T22" fmla="*/ 10 w 20"/>
                <a:gd name="T23" fmla="*/ 22 h 23"/>
                <a:gd name="T24" fmla="*/ 8 w 20"/>
                <a:gd name="T25" fmla="*/ 20 h 23"/>
                <a:gd name="T26" fmla="*/ 8 w 20"/>
                <a:gd name="T27" fmla="*/ 16 h 23"/>
                <a:gd name="T28" fmla="*/ 10 w 20"/>
                <a:gd name="T29" fmla="*/ 11 h 23"/>
                <a:gd name="T30" fmla="*/ 8 w 20"/>
                <a:gd name="T31" fmla="*/ 8 h 23"/>
                <a:gd name="T32" fmla="*/ 8 w 20"/>
                <a:gd name="T33" fmla="*/ 5 h 23"/>
                <a:gd name="T34" fmla="*/ 4 w 20"/>
                <a:gd name="T35" fmla="*/ 2 h 23"/>
                <a:gd name="T36" fmla="*/ 4 w 20"/>
                <a:gd name="T37" fmla="*/ 8 h 23"/>
                <a:gd name="T38" fmla="*/ 4 w 20"/>
                <a:gd name="T39" fmla="*/ 9 h 23"/>
                <a:gd name="T40" fmla="*/ 1 w 20"/>
                <a:gd name="T41" fmla="*/ 9 h 23"/>
                <a:gd name="T42" fmla="*/ 1 w 20"/>
                <a:gd name="T43" fmla="*/ 9 h 23"/>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0"/>
                <a:gd name="T67" fmla="*/ 0 h 23"/>
                <a:gd name="T68" fmla="*/ 20 w 20"/>
                <a:gd name="T69" fmla="*/ 23 h 23"/>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0" h="23">
                  <a:moveTo>
                    <a:pt x="1" y="9"/>
                  </a:moveTo>
                  <a:lnTo>
                    <a:pt x="0" y="2"/>
                  </a:lnTo>
                  <a:lnTo>
                    <a:pt x="4" y="0"/>
                  </a:lnTo>
                  <a:lnTo>
                    <a:pt x="8" y="0"/>
                  </a:lnTo>
                  <a:lnTo>
                    <a:pt x="13" y="6"/>
                  </a:lnTo>
                  <a:lnTo>
                    <a:pt x="18" y="9"/>
                  </a:lnTo>
                  <a:lnTo>
                    <a:pt x="19" y="15"/>
                  </a:lnTo>
                  <a:lnTo>
                    <a:pt x="15" y="16"/>
                  </a:lnTo>
                  <a:lnTo>
                    <a:pt x="13" y="13"/>
                  </a:lnTo>
                  <a:lnTo>
                    <a:pt x="12" y="15"/>
                  </a:lnTo>
                  <a:lnTo>
                    <a:pt x="10" y="18"/>
                  </a:lnTo>
                  <a:lnTo>
                    <a:pt x="10" y="22"/>
                  </a:lnTo>
                  <a:lnTo>
                    <a:pt x="8" y="20"/>
                  </a:lnTo>
                  <a:lnTo>
                    <a:pt x="8" y="16"/>
                  </a:lnTo>
                  <a:lnTo>
                    <a:pt x="10" y="11"/>
                  </a:lnTo>
                  <a:lnTo>
                    <a:pt x="8" y="8"/>
                  </a:lnTo>
                  <a:lnTo>
                    <a:pt x="8" y="5"/>
                  </a:lnTo>
                  <a:lnTo>
                    <a:pt x="4" y="2"/>
                  </a:lnTo>
                  <a:lnTo>
                    <a:pt x="4" y="8"/>
                  </a:lnTo>
                  <a:lnTo>
                    <a:pt x="4" y="9"/>
                  </a:lnTo>
                  <a:lnTo>
                    <a:pt x="1" y="9"/>
                  </a:lnTo>
                </a:path>
              </a:pathLst>
            </a:custGeom>
            <a:solidFill>
              <a:srgbClr val="000000"/>
            </a:solidFill>
            <a:ln w="9207">
              <a:solidFill>
                <a:srgbClr val="000000"/>
              </a:solidFill>
              <a:round/>
              <a:headEnd/>
              <a:tailEnd/>
            </a:ln>
          </p:spPr>
          <p:txBody>
            <a:bodyPr lIns="0" tIns="0" rIns="0" bIns="0"/>
            <a:lstStyle/>
            <a:p>
              <a:endParaRPr lang="en-US"/>
            </a:p>
          </p:txBody>
        </p:sp>
        <p:sp>
          <p:nvSpPr>
            <p:cNvPr id="5179" name="Freeform 598"/>
            <p:cNvSpPr>
              <a:spLocks/>
            </p:cNvSpPr>
            <p:nvPr/>
          </p:nvSpPr>
          <p:spPr bwMode="auto">
            <a:xfrm>
              <a:off x="311" y="1767"/>
              <a:ext cx="6" cy="23"/>
            </a:xfrm>
            <a:custGeom>
              <a:avLst/>
              <a:gdLst>
                <a:gd name="T0" fmla="*/ 2 w 6"/>
                <a:gd name="T1" fmla="*/ 0 h 23"/>
                <a:gd name="T2" fmla="*/ 0 w 6"/>
                <a:gd name="T3" fmla="*/ 6 h 23"/>
                <a:gd name="T4" fmla="*/ 2 w 6"/>
                <a:gd name="T5" fmla="*/ 14 h 23"/>
                <a:gd name="T6" fmla="*/ 5 w 6"/>
                <a:gd name="T7" fmla="*/ 20 h 23"/>
                <a:gd name="T8" fmla="*/ 5 w 6"/>
                <a:gd name="T9" fmla="*/ 22 h 23"/>
                <a:gd name="T10" fmla="*/ 5 w 6"/>
                <a:gd name="T11" fmla="*/ 14 h 23"/>
                <a:gd name="T12" fmla="*/ 5 w 6"/>
                <a:gd name="T13" fmla="*/ 2 h 23"/>
                <a:gd name="T14" fmla="*/ 2 w 6"/>
                <a:gd name="T15" fmla="*/ 0 h 23"/>
                <a:gd name="T16" fmla="*/ 2 w 6"/>
                <a:gd name="T17" fmla="*/ 0 h 2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
                <a:gd name="T28" fmla="*/ 0 h 23"/>
                <a:gd name="T29" fmla="*/ 6 w 6"/>
                <a:gd name="T30" fmla="*/ 23 h 2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 h="23">
                  <a:moveTo>
                    <a:pt x="2" y="0"/>
                  </a:moveTo>
                  <a:lnTo>
                    <a:pt x="0" y="6"/>
                  </a:lnTo>
                  <a:lnTo>
                    <a:pt x="2" y="14"/>
                  </a:lnTo>
                  <a:lnTo>
                    <a:pt x="5" y="20"/>
                  </a:lnTo>
                  <a:lnTo>
                    <a:pt x="5" y="22"/>
                  </a:lnTo>
                  <a:lnTo>
                    <a:pt x="5" y="14"/>
                  </a:lnTo>
                  <a:lnTo>
                    <a:pt x="5" y="2"/>
                  </a:lnTo>
                  <a:lnTo>
                    <a:pt x="2" y="0"/>
                  </a:lnTo>
                </a:path>
              </a:pathLst>
            </a:custGeom>
            <a:solidFill>
              <a:srgbClr val="000000"/>
            </a:solidFill>
            <a:ln w="9207">
              <a:solidFill>
                <a:srgbClr val="000000"/>
              </a:solidFill>
              <a:round/>
              <a:headEnd/>
              <a:tailEnd/>
            </a:ln>
          </p:spPr>
          <p:txBody>
            <a:bodyPr lIns="0" tIns="0" rIns="0" bIns="0"/>
            <a:lstStyle/>
            <a:p>
              <a:endParaRPr lang="en-US"/>
            </a:p>
          </p:txBody>
        </p:sp>
        <p:sp>
          <p:nvSpPr>
            <p:cNvPr id="5180" name="Freeform 599"/>
            <p:cNvSpPr>
              <a:spLocks/>
            </p:cNvSpPr>
            <p:nvPr/>
          </p:nvSpPr>
          <p:spPr bwMode="auto">
            <a:xfrm>
              <a:off x="321" y="1721"/>
              <a:ext cx="15" cy="32"/>
            </a:xfrm>
            <a:custGeom>
              <a:avLst/>
              <a:gdLst>
                <a:gd name="T0" fmla="*/ 1 w 15"/>
                <a:gd name="T1" fmla="*/ 31 h 32"/>
                <a:gd name="T2" fmla="*/ 0 w 15"/>
                <a:gd name="T3" fmla="*/ 18 h 32"/>
                <a:gd name="T4" fmla="*/ 1 w 15"/>
                <a:gd name="T5" fmla="*/ 11 h 32"/>
                <a:gd name="T6" fmla="*/ 6 w 15"/>
                <a:gd name="T7" fmla="*/ 3 h 32"/>
                <a:gd name="T8" fmla="*/ 11 w 15"/>
                <a:gd name="T9" fmla="*/ 0 h 32"/>
                <a:gd name="T10" fmla="*/ 14 w 15"/>
                <a:gd name="T11" fmla="*/ 2 h 32"/>
                <a:gd name="T12" fmla="*/ 14 w 15"/>
                <a:gd name="T13" fmla="*/ 4 h 32"/>
                <a:gd name="T14" fmla="*/ 9 w 15"/>
                <a:gd name="T15" fmla="*/ 9 h 32"/>
                <a:gd name="T16" fmla="*/ 6 w 15"/>
                <a:gd name="T17" fmla="*/ 14 h 32"/>
                <a:gd name="T18" fmla="*/ 4 w 15"/>
                <a:gd name="T19" fmla="*/ 18 h 32"/>
                <a:gd name="T20" fmla="*/ 2 w 15"/>
                <a:gd name="T21" fmla="*/ 25 h 32"/>
                <a:gd name="T22" fmla="*/ 1 w 15"/>
                <a:gd name="T23" fmla="*/ 31 h 32"/>
                <a:gd name="T24" fmla="*/ 1 w 15"/>
                <a:gd name="T25" fmla="*/ 31 h 3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5"/>
                <a:gd name="T40" fmla="*/ 0 h 32"/>
                <a:gd name="T41" fmla="*/ 15 w 15"/>
                <a:gd name="T42" fmla="*/ 32 h 3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5" h="32">
                  <a:moveTo>
                    <a:pt x="1" y="31"/>
                  </a:moveTo>
                  <a:lnTo>
                    <a:pt x="0" y="18"/>
                  </a:lnTo>
                  <a:lnTo>
                    <a:pt x="1" y="11"/>
                  </a:lnTo>
                  <a:lnTo>
                    <a:pt x="6" y="3"/>
                  </a:lnTo>
                  <a:lnTo>
                    <a:pt x="11" y="0"/>
                  </a:lnTo>
                  <a:lnTo>
                    <a:pt x="14" y="2"/>
                  </a:lnTo>
                  <a:lnTo>
                    <a:pt x="14" y="4"/>
                  </a:lnTo>
                  <a:lnTo>
                    <a:pt x="9" y="9"/>
                  </a:lnTo>
                  <a:lnTo>
                    <a:pt x="6" y="14"/>
                  </a:lnTo>
                  <a:lnTo>
                    <a:pt x="4" y="18"/>
                  </a:lnTo>
                  <a:lnTo>
                    <a:pt x="2" y="25"/>
                  </a:lnTo>
                  <a:lnTo>
                    <a:pt x="1" y="31"/>
                  </a:lnTo>
                </a:path>
              </a:pathLst>
            </a:custGeom>
            <a:solidFill>
              <a:srgbClr val="000000"/>
            </a:solidFill>
            <a:ln w="9207">
              <a:solidFill>
                <a:srgbClr val="000000"/>
              </a:solidFill>
              <a:round/>
              <a:headEnd/>
              <a:tailEnd/>
            </a:ln>
          </p:spPr>
          <p:txBody>
            <a:bodyPr lIns="0" tIns="0" rIns="0" bIns="0"/>
            <a:lstStyle/>
            <a:p>
              <a:endParaRPr lang="en-US"/>
            </a:p>
          </p:txBody>
        </p:sp>
        <p:sp>
          <p:nvSpPr>
            <p:cNvPr id="5181" name="Freeform 600"/>
            <p:cNvSpPr>
              <a:spLocks/>
            </p:cNvSpPr>
            <p:nvPr/>
          </p:nvSpPr>
          <p:spPr bwMode="auto">
            <a:xfrm>
              <a:off x="329" y="1742"/>
              <a:ext cx="2" cy="8"/>
            </a:xfrm>
            <a:custGeom>
              <a:avLst/>
              <a:gdLst>
                <a:gd name="T0" fmla="*/ 0 w 2"/>
                <a:gd name="T1" fmla="*/ 1 h 8"/>
                <a:gd name="T2" fmla="*/ 0 w 2"/>
                <a:gd name="T3" fmla="*/ 7 h 8"/>
                <a:gd name="T4" fmla="*/ 1 w 2"/>
                <a:gd name="T5" fmla="*/ 5 h 8"/>
                <a:gd name="T6" fmla="*/ 0 w 2"/>
                <a:gd name="T7" fmla="*/ 0 h 8"/>
                <a:gd name="T8" fmla="*/ 1 w 2"/>
                <a:gd name="T9" fmla="*/ 0 h 8"/>
                <a:gd name="T10" fmla="*/ 0 w 2"/>
                <a:gd name="T11" fmla="*/ 1 h 8"/>
                <a:gd name="T12" fmla="*/ 0 w 2"/>
                <a:gd name="T13" fmla="*/ 1 h 8"/>
                <a:gd name="T14" fmla="*/ 0 60000 65536"/>
                <a:gd name="T15" fmla="*/ 0 60000 65536"/>
                <a:gd name="T16" fmla="*/ 0 60000 65536"/>
                <a:gd name="T17" fmla="*/ 0 60000 65536"/>
                <a:gd name="T18" fmla="*/ 0 60000 65536"/>
                <a:gd name="T19" fmla="*/ 0 60000 65536"/>
                <a:gd name="T20" fmla="*/ 0 60000 65536"/>
                <a:gd name="T21" fmla="*/ 0 w 2"/>
                <a:gd name="T22" fmla="*/ 0 h 8"/>
                <a:gd name="T23" fmla="*/ 2 w 2"/>
                <a:gd name="T24" fmla="*/ 8 h 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 h="8">
                  <a:moveTo>
                    <a:pt x="0" y="1"/>
                  </a:moveTo>
                  <a:lnTo>
                    <a:pt x="0" y="7"/>
                  </a:lnTo>
                  <a:lnTo>
                    <a:pt x="1" y="5"/>
                  </a:lnTo>
                  <a:lnTo>
                    <a:pt x="0" y="0"/>
                  </a:lnTo>
                  <a:lnTo>
                    <a:pt x="1" y="0"/>
                  </a:lnTo>
                  <a:lnTo>
                    <a:pt x="0" y="1"/>
                  </a:lnTo>
                </a:path>
              </a:pathLst>
            </a:custGeom>
            <a:solidFill>
              <a:srgbClr val="000000"/>
            </a:solidFill>
            <a:ln w="9207">
              <a:solidFill>
                <a:srgbClr val="000000"/>
              </a:solidFill>
              <a:round/>
              <a:headEnd/>
              <a:tailEnd/>
            </a:ln>
          </p:spPr>
          <p:txBody>
            <a:bodyPr lIns="0" tIns="0" rIns="0" bIns="0"/>
            <a:lstStyle/>
            <a:p>
              <a:endParaRPr lang="en-US"/>
            </a:p>
          </p:txBody>
        </p:sp>
        <p:sp>
          <p:nvSpPr>
            <p:cNvPr id="5182" name="Freeform 601"/>
            <p:cNvSpPr>
              <a:spLocks/>
            </p:cNvSpPr>
            <p:nvPr/>
          </p:nvSpPr>
          <p:spPr bwMode="auto">
            <a:xfrm>
              <a:off x="330" y="1733"/>
              <a:ext cx="9" cy="24"/>
            </a:xfrm>
            <a:custGeom>
              <a:avLst/>
              <a:gdLst>
                <a:gd name="T0" fmla="*/ 4 w 9"/>
                <a:gd name="T1" fmla="*/ 0 h 24"/>
                <a:gd name="T2" fmla="*/ 6 w 9"/>
                <a:gd name="T3" fmla="*/ 6 h 24"/>
                <a:gd name="T4" fmla="*/ 6 w 9"/>
                <a:gd name="T5" fmla="*/ 16 h 24"/>
                <a:gd name="T6" fmla="*/ 5 w 9"/>
                <a:gd name="T7" fmla="*/ 20 h 24"/>
                <a:gd name="T8" fmla="*/ 3 w 9"/>
                <a:gd name="T9" fmla="*/ 22 h 24"/>
                <a:gd name="T10" fmla="*/ 0 w 9"/>
                <a:gd name="T11" fmla="*/ 22 h 24"/>
                <a:gd name="T12" fmla="*/ 4 w 9"/>
                <a:gd name="T13" fmla="*/ 23 h 24"/>
                <a:gd name="T14" fmla="*/ 7 w 9"/>
                <a:gd name="T15" fmla="*/ 20 h 24"/>
                <a:gd name="T16" fmla="*/ 8 w 9"/>
                <a:gd name="T17" fmla="*/ 14 h 24"/>
                <a:gd name="T18" fmla="*/ 8 w 9"/>
                <a:gd name="T19" fmla="*/ 6 h 24"/>
                <a:gd name="T20" fmla="*/ 6 w 9"/>
                <a:gd name="T21" fmla="*/ 2 h 24"/>
                <a:gd name="T22" fmla="*/ 4 w 9"/>
                <a:gd name="T23" fmla="*/ 0 h 24"/>
                <a:gd name="T24" fmla="*/ 4 w 9"/>
                <a:gd name="T25" fmla="*/ 0 h 2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9"/>
                <a:gd name="T40" fmla="*/ 0 h 24"/>
                <a:gd name="T41" fmla="*/ 9 w 9"/>
                <a:gd name="T42" fmla="*/ 24 h 2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9" h="24">
                  <a:moveTo>
                    <a:pt x="4" y="0"/>
                  </a:moveTo>
                  <a:lnTo>
                    <a:pt x="6" y="6"/>
                  </a:lnTo>
                  <a:lnTo>
                    <a:pt x="6" y="16"/>
                  </a:lnTo>
                  <a:lnTo>
                    <a:pt x="5" y="20"/>
                  </a:lnTo>
                  <a:lnTo>
                    <a:pt x="3" y="22"/>
                  </a:lnTo>
                  <a:lnTo>
                    <a:pt x="0" y="22"/>
                  </a:lnTo>
                  <a:lnTo>
                    <a:pt x="4" y="23"/>
                  </a:lnTo>
                  <a:lnTo>
                    <a:pt x="7" y="20"/>
                  </a:lnTo>
                  <a:lnTo>
                    <a:pt x="8" y="14"/>
                  </a:lnTo>
                  <a:lnTo>
                    <a:pt x="8" y="6"/>
                  </a:lnTo>
                  <a:lnTo>
                    <a:pt x="6" y="2"/>
                  </a:lnTo>
                  <a:lnTo>
                    <a:pt x="4" y="0"/>
                  </a:lnTo>
                </a:path>
              </a:pathLst>
            </a:custGeom>
            <a:solidFill>
              <a:srgbClr val="000000"/>
            </a:solidFill>
            <a:ln w="9207">
              <a:solidFill>
                <a:srgbClr val="000000"/>
              </a:solidFill>
              <a:round/>
              <a:headEnd/>
              <a:tailEnd/>
            </a:ln>
          </p:spPr>
          <p:txBody>
            <a:bodyPr lIns="0" tIns="0" rIns="0" bIns="0"/>
            <a:lstStyle/>
            <a:p>
              <a:endParaRPr lang="en-US"/>
            </a:p>
          </p:txBody>
        </p:sp>
        <p:sp>
          <p:nvSpPr>
            <p:cNvPr id="5183" name="Freeform 602"/>
            <p:cNvSpPr>
              <a:spLocks/>
            </p:cNvSpPr>
            <p:nvPr/>
          </p:nvSpPr>
          <p:spPr bwMode="auto">
            <a:xfrm>
              <a:off x="325" y="1760"/>
              <a:ext cx="12" cy="8"/>
            </a:xfrm>
            <a:custGeom>
              <a:avLst/>
              <a:gdLst>
                <a:gd name="T0" fmla="*/ 0 w 12"/>
                <a:gd name="T1" fmla="*/ 0 h 8"/>
                <a:gd name="T2" fmla="*/ 10 w 12"/>
                <a:gd name="T3" fmla="*/ 2 h 8"/>
                <a:gd name="T4" fmla="*/ 11 w 12"/>
                <a:gd name="T5" fmla="*/ 7 h 8"/>
                <a:gd name="T6" fmla="*/ 4 w 12"/>
                <a:gd name="T7" fmla="*/ 7 h 8"/>
                <a:gd name="T8" fmla="*/ 0 w 12"/>
                <a:gd name="T9" fmla="*/ 0 h 8"/>
                <a:gd name="T10" fmla="*/ 0 w 12"/>
                <a:gd name="T11" fmla="*/ 0 h 8"/>
                <a:gd name="T12" fmla="*/ 0 60000 65536"/>
                <a:gd name="T13" fmla="*/ 0 60000 65536"/>
                <a:gd name="T14" fmla="*/ 0 60000 65536"/>
                <a:gd name="T15" fmla="*/ 0 60000 65536"/>
                <a:gd name="T16" fmla="*/ 0 60000 65536"/>
                <a:gd name="T17" fmla="*/ 0 60000 65536"/>
                <a:gd name="T18" fmla="*/ 0 w 12"/>
                <a:gd name="T19" fmla="*/ 0 h 8"/>
                <a:gd name="T20" fmla="*/ 12 w 12"/>
                <a:gd name="T21" fmla="*/ 8 h 8"/>
              </a:gdLst>
              <a:ahLst/>
              <a:cxnLst>
                <a:cxn ang="T12">
                  <a:pos x="T0" y="T1"/>
                </a:cxn>
                <a:cxn ang="T13">
                  <a:pos x="T2" y="T3"/>
                </a:cxn>
                <a:cxn ang="T14">
                  <a:pos x="T4" y="T5"/>
                </a:cxn>
                <a:cxn ang="T15">
                  <a:pos x="T6" y="T7"/>
                </a:cxn>
                <a:cxn ang="T16">
                  <a:pos x="T8" y="T9"/>
                </a:cxn>
                <a:cxn ang="T17">
                  <a:pos x="T10" y="T11"/>
                </a:cxn>
              </a:cxnLst>
              <a:rect l="T18" t="T19" r="T20" b="T21"/>
              <a:pathLst>
                <a:path w="12" h="8">
                  <a:moveTo>
                    <a:pt x="0" y="0"/>
                  </a:moveTo>
                  <a:lnTo>
                    <a:pt x="10" y="2"/>
                  </a:lnTo>
                  <a:lnTo>
                    <a:pt x="11" y="7"/>
                  </a:lnTo>
                  <a:lnTo>
                    <a:pt x="4" y="7"/>
                  </a:lnTo>
                  <a:lnTo>
                    <a:pt x="0" y="0"/>
                  </a:lnTo>
                </a:path>
              </a:pathLst>
            </a:custGeom>
            <a:solidFill>
              <a:srgbClr val="000000"/>
            </a:solidFill>
            <a:ln w="9207">
              <a:solidFill>
                <a:srgbClr val="000000"/>
              </a:solidFill>
              <a:round/>
              <a:headEnd/>
              <a:tailEnd/>
            </a:ln>
          </p:spPr>
          <p:txBody>
            <a:bodyPr lIns="0" tIns="0" rIns="0" bIns="0"/>
            <a:lstStyle/>
            <a:p>
              <a:endParaRPr lang="en-US"/>
            </a:p>
          </p:txBody>
        </p:sp>
        <p:sp>
          <p:nvSpPr>
            <p:cNvPr id="5184" name="Freeform 603"/>
            <p:cNvSpPr>
              <a:spLocks/>
            </p:cNvSpPr>
            <p:nvPr/>
          </p:nvSpPr>
          <p:spPr bwMode="auto">
            <a:xfrm>
              <a:off x="318" y="1698"/>
              <a:ext cx="17" cy="31"/>
            </a:xfrm>
            <a:custGeom>
              <a:avLst/>
              <a:gdLst>
                <a:gd name="T0" fmla="*/ 15 w 17"/>
                <a:gd name="T1" fmla="*/ 0 h 31"/>
                <a:gd name="T2" fmla="*/ 11 w 17"/>
                <a:gd name="T3" fmla="*/ 1 h 31"/>
                <a:gd name="T4" fmla="*/ 11 w 17"/>
                <a:gd name="T5" fmla="*/ 5 h 31"/>
                <a:gd name="T6" fmla="*/ 7 w 17"/>
                <a:gd name="T7" fmla="*/ 3 h 31"/>
                <a:gd name="T8" fmla="*/ 5 w 17"/>
                <a:gd name="T9" fmla="*/ 6 h 31"/>
                <a:gd name="T10" fmla="*/ 5 w 17"/>
                <a:gd name="T11" fmla="*/ 12 h 31"/>
                <a:gd name="T12" fmla="*/ 2 w 17"/>
                <a:gd name="T13" fmla="*/ 12 h 31"/>
                <a:gd name="T14" fmla="*/ 4 w 17"/>
                <a:gd name="T15" fmla="*/ 17 h 31"/>
                <a:gd name="T16" fmla="*/ 0 w 17"/>
                <a:gd name="T17" fmla="*/ 17 h 31"/>
                <a:gd name="T18" fmla="*/ 2 w 17"/>
                <a:gd name="T19" fmla="*/ 21 h 31"/>
                <a:gd name="T20" fmla="*/ 0 w 17"/>
                <a:gd name="T21" fmla="*/ 25 h 31"/>
                <a:gd name="T22" fmla="*/ 0 w 17"/>
                <a:gd name="T23" fmla="*/ 30 h 31"/>
                <a:gd name="T24" fmla="*/ 5 w 17"/>
                <a:gd name="T25" fmla="*/ 21 h 31"/>
                <a:gd name="T26" fmla="*/ 9 w 17"/>
                <a:gd name="T27" fmla="*/ 23 h 31"/>
                <a:gd name="T28" fmla="*/ 11 w 17"/>
                <a:gd name="T29" fmla="*/ 13 h 31"/>
                <a:gd name="T30" fmla="*/ 15 w 17"/>
                <a:gd name="T31" fmla="*/ 13 h 31"/>
                <a:gd name="T32" fmla="*/ 16 w 17"/>
                <a:gd name="T33" fmla="*/ 9 h 31"/>
                <a:gd name="T34" fmla="*/ 16 w 17"/>
                <a:gd name="T35" fmla="*/ 3 h 31"/>
                <a:gd name="T36" fmla="*/ 15 w 17"/>
                <a:gd name="T37" fmla="*/ 0 h 31"/>
                <a:gd name="T38" fmla="*/ 15 w 17"/>
                <a:gd name="T39" fmla="*/ 0 h 3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7"/>
                <a:gd name="T61" fmla="*/ 0 h 31"/>
                <a:gd name="T62" fmla="*/ 17 w 17"/>
                <a:gd name="T63" fmla="*/ 31 h 3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7" h="31">
                  <a:moveTo>
                    <a:pt x="15" y="0"/>
                  </a:moveTo>
                  <a:lnTo>
                    <a:pt x="11" y="1"/>
                  </a:lnTo>
                  <a:lnTo>
                    <a:pt x="11" y="5"/>
                  </a:lnTo>
                  <a:lnTo>
                    <a:pt x="7" y="3"/>
                  </a:lnTo>
                  <a:lnTo>
                    <a:pt x="5" y="6"/>
                  </a:lnTo>
                  <a:lnTo>
                    <a:pt x="5" y="12"/>
                  </a:lnTo>
                  <a:lnTo>
                    <a:pt x="2" y="12"/>
                  </a:lnTo>
                  <a:lnTo>
                    <a:pt x="4" y="17"/>
                  </a:lnTo>
                  <a:lnTo>
                    <a:pt x="0" y="17"/>
                  </a:lnTo>
                  <a:lnTo>
                    <a:pt x="2" y="21"/>
                  </a:lnTo>
                  <a:lnTo>
                    <a:pt x="0" y="25"/>
                  </a:lnTo>
                  <a:lnTo>
                    <a:pt x="0" y="30"/>
                  </a:lnTo>
                  <a:lnTo>
                    <a:pt x="5" y="21"/>
                  </a:lnTo>
                  <a:lnTo>
                    <a:pt x="9" y="23"/>
                  </a:lnTo>
                  <a:lnTo>
                    <a:pt x="11" y="13"/>
                  </a:lnTo>
                  <a:lnTo>
                    <a:pt x="15" y="13"/>
                  </a:lnTo>
                  <a:lnTo>
                    <a:pt x="16" y="9"/>
                  </a:lnTo>
                  <a:lnTo>
                    <a:pt x="16" y="3"/>
                  </a:lnTo>
                  <a:lnTo>
                    <a:pt x="15" y="0"/>
                  </a:lnTo>
                </a:path>
              </a:pathLst>
            </a:custGeom>
            <a:solidFill>
              <a:srgbClr val="000000"/>
            </a:solidFill>
            <a:ln w="9207">
              <a:solidFill>
                <a:srgbClr val="000000"/>
              </a:solidFill>
              <a:round/>
              <a:headEnd/>
              <a:tailEnd/>
            </a:ln>
          </p:spPr>
          <p:txBody>
            <a:bodyPr lIns="0" tIns="0" rIns="0" bIns="0"/>
            <a:lstStyle/>
            <a:p>
              <a:endParaRPr lang="en-US"/>
            </a:p>
          </p:txBody>
        </p:sp>
        <p:sp>
          <p:nvSpPr>
            <p:cNvPr id="5185" name="Freeform 604"/>
            <p:cNvSpPr>
              <a:spLocks/>
            </p:cNvSpPr>
            <p:nvPr/>
          </p:nvSpPr>
          <p:spPr bwMode="auto">
            <a:xfrm>
              <a:off x="345" y="1693"/>
              <a:ext cx="18" cy="19"/>
            </a:xfrm>
            <a:custGeom>
              <a:avLst/>
              <a:gdLst>
                <a:gd name="T0" fmla="*/ 0 w 18"/>
                <a:gd name="T1" fmla="*/ 0 h 19"/>
                <a:gd name="T2" fmla="*/ 0 w 18"/>
                <a:gd name="T3" fmla="*/ 10 h 19"/>
                <a:gd name="T4" fmla="*/ 4 w 18"/>
                <a:gd name="T5" fmla="*/ 11 h 19"/>
                <a:gd name="T6" fmla="*/ 7 w 18"/>
                <a:gd name="T7" fmla="*/ 14 h 19"/>
                <a:gd name="T8" fmla="*/ 7 w 18"/>
                <a:gd name="T9" fmla="*/ 13 h 19"/>
                <a:gd name="T10" fmla="*/ 11 w 18"/>
                <a:gd name="T11" fmla="*/ 17 h 19"/>
                <a:gd name="T12" fmla="*/ 15 w 18"/>
                <a:gd name="T13" fmla="*/ 17 h 19"/>
                <a:gd name="T14" fmla="*/ 17 w 18"/>
                <a:gd name="T15" fmla="*/ 18 h 19"/>
                <a:gd name="T16" fmla="*/ 15 w 18"/>
                <a:gd name="T17" fmla="*/ 10 h 19"/>
                <a:gd name="T18" fmla="*/ 11 w 18"/>
                <a:gd name="T19" fmla="*/ 11 h 19"/>
                <a:gd name="T20" fmla="*/ 13 w 18"/>
                <a:gd name="T21" fmla="*/ 5 h 19"/>
                <a:gd name="T22" fmla="*/ 10 w 18"/>
                <a:gd name="T23" fmla="*/ 5 h 19"/>
                <a:gd name="T24" fmla="*/ 7 w 18"/>
                <a:gd name="T25" fmla="*/ 2 h 19"/>
                <a:gd name="T26" fmla="*/ 5 w 18"/>
                <a:gd name="T27" fmla="*/ 5 h 19"/>
                <a:gd name="T28" fmla="*/ 4 w 18"/>
                <a:gd name="T29" fmla="*/ 0 h 19"/>
                <a:gd name="T30" fmla="*/ 4 w 18"/>
                <a:gd name="T31" fmla="*/ 2 h 19"/>
                <a:gd name="T32" fmla="*/ 0 w 18"/>
                <a:gd name="T33" fmla="*/ 0 h 19"/>
                <a:gd name="T34" fmla="*/ 0 w 18"/>
                <a:gd name="T35" fmla="*/ 0 h 1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8"/>
                <a:gd name="T55" fmla="*/ 0 h 19"/>
                <a:gd name="T56" fmla="*/ 18 w 18"/>
                <a:gd name="T57" fmla="*/ 19 h 1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8" h="19">
                  <a:moveTo>
                    <a:pt x="0" y="0"/>
                  </a:moveTo>
                  <a:lnTo>
                    <a:pt x="0" y="10"/>
                  </a:lnTo>
                  <a:lnTo>
                    <a:pt x="4" y="11"/>
                  </a:lnTo>
                  <a:lnTo>
                    <a:pt x="7" y="14"/>
                  </a:lnTo>
                  <a:lnTo>
                    <a:pt x="7" y="13"/>
                  </a:lnTo>
                  <a:lnTo>
                    <a:pt x="11" y="17"/>
                  </a:lnTo>
                  <a:lnTo>
                    <a:pt x="15" y="17"/>
                  </a:lnTo>
                  <a:lnTo>
                    <a:pt x="17" y="18"/>
                  </a:lnTo>
                  <a:lnTo>
                    <a:pt x="15" y="10"/>
                  </a:lnTo>
                  <a:lnTo>
                    <a:pt x="11" y="11"/>
                  </a:lnTo>
                  <a:lnTo>
                    <a:pt x="13" y="5"/>
                  </a:lnTo>
                  <a:lnTo>
                    <a:pt x="10" y="5"/>
                  </a:lnTo>
                  <a:lnTo>
                    <a:pt x="7" y="2"/>
                  </a:lnTo>
                  <a:lnTo>
                    <a:pt x="5" y="5"/>
                  </a:lnTo>
                  <a:lnTo>
                    <a:pt x="4" y="0"/>
                  </a:lnTo>
                  <a:lnTo>
                    <a:pt x="4" y="2"/>
                  </a:lnTo>
                  <a:lnTo>
                    <a:pt x="0" y="0"/>
                  </a:lnTo>
                </a:path>
              </a:pathLst>
            </a:custGeom>
            <a:solidFill>
              <a:srgbClr val="000000"/>
            </a:solidFill>
            <a:ln w="9207">
              <a:solidFill>
                <a:srgbClr val="000000"/>
              </a:solidFill>
              <a:round/>
              <a:headEnd/>
              <a:tailEnd/>
            </a:ln>
          </p:spPr>
          <p:txBody>
            <a:bodyPr lIns="0" tIns="0" rIns="0" bIns="0"/>
            <a:lstStyle/>
            <a:p>
              <a:endParaRPr lang="en-US"/>
            </a:p>
          </p:txBody>
        </p:sp>
        <p:sp>
          <p:nvSpPr>
            <p:cNvPr id="5186" name="Freeform 605"/>
            <p:cNvSpPr>
              <a:spLocks/>
            </p:cNvSpPr>
            <p:nvPr/>
          </p:nvSpPr>
          <p:spPr bwMode="auto">
            <a:xfrm>
              <a:off x="347" y="1715"/>
              <a:ext cx="12" cy="21"/>
            </a:xfrm>
            <a:custGeom>
              <a:avLst/>
              <a:gdLst>
                <a:gd name="T0" fmla="*/ 4 w 12"/>
                <a:gd name="T1" fmla="*/ 0 h 21"/>
                <a:gd name="T2" fmla="*/ 0 w 12"/>
                <a:gd name="T3" fmla="*/ 2 h 21"/>
                <a:gd name="T4" fmla="*/ 4 w 12"/>
                <a:gd name="T5" fmla="*/ 9 h 21"/>
                <a:gd name="T6" fmla="*/ 2 w 12"/>
                <a:gd name="T7" fmla="*/ 15 h 21"/>
                <a:gd name="T8" fmla="*/ 3 w 12"/>
                <a:gd name="T9" fmla="*/ 20 h 21"/>
                <a:gd name="T10" fmla="*/ 5 w 12"/>
                <a:gd name="T11" fmla="*/ 13 h 21"/>
                <a:gd name="T12" fmla="*/ 11 w 12"/>
                <a:gd name="T13" fmla="*/ 10 h 21"/>
                <a:gd name="T14" fmla="*/ 7 w 12"/>
                <a:gd name="T15" fmla="*/ 4 h 21"/>
                <a:gd name="T16" fmla="*/ 4 w 12"/>
                <a:gd name="T17" fmla="*/ 0 h 21"/>
                <a:gd name="T18" fmla="*/ 4 w 12"/>
                <a:gd name="T19" fmla="*/ 0 h 2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2"/>
                <a:gd name="T31" fmla="*/ 0 h 21"/>
                <a:gd name="T32" fmla="*/ 12 w 12"/>
                <a:gd name="T33" fmla="*/ 21 h 2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2" h="21">
                  <a:moveTo>
                    <a:pt x="4" y="0"/>
                  </a:moveTo>
                  <a:lnTo>
                    <a:pt x="0" y="2"/>
                  </a:lnTo>
                  <a:lnTo>
                    <a:pt x="4" y="9"/>
                  </a:lnTo>
                  <a:lnTo>
                    <a:pt x="2" y="15"/>
                  </a:lnTo>
                  <a:lnTo>
                    <a:pt x="3" y="20"/>
                  </a:lnTo>
                  <a:lnTo>
                    <a:pt x="5" y="13"/>
                  </a:lnTo>
                  <a:lnTo>
                    <a:pt x="11" y="10"/>
                  </a:lnTo>
                  <a:lnTo>
                    <a:pt x="7" y="4"/>
                  </a:lnTo>
                  <a:lnTo>
                    <a:pt x="4" y="0"/>
                  </a:lnTo>
                </a:path>
              </a:pathLst>
            </a:custGeom>
            <a:solidFill>
              <a:srgbClr val="000000"/>
            </a:solidFill>
            <a:ln w="9207">
              <a:solidFill>
                <a:srgbClr val="000000"/>
              </a:solidFill>
              <a:round/>
              <a:headEnd/>
              <a:tailEnd/>
            </a:ln>
          </p:spPr>
          <p:txBody>
            <a:bodyPr lIns="0" tIns="0" rIns="0" bIns="0"/>
            <a:lstStyle/>
            <a:p>
              <a:endParaRPr lang="en-US"/>
            </a:p>
          </p:txBody>
        </p:sp>
        <p:sp>
          <p:nvSpPr>
            <p:cNvPr id="5187" name="Freeform 606"/>
            <p:cNvSpPr>
              <a:spLocks/>
            </p:cNvSpPr>
            <p:nvPr/>
          </p:nvSpPr>
          <p:spPr bwMode="auto">
            <a:xfrm>
              <a:off x="352" y="1735"/>
              <a:ext cx="5" cy="5"/>
            </a:xfrm>
            <a:custGeom>
              <a:avLst/>
              <a:gdLst>
                <a:gd name="T0" fmla="*/ 0 w 5"/>
                <a:gd name="T1" fmla="*/ 0 h 5"/>
                <a:gd name="T2" fmla="*/ 2 w 5"/>
                <a:gd name="T3" fmla="*/ 4 h 5"/>
                <a:gd name="T4" fmla="*/ 4 w 5"/>
                <a:gd name="T5" fmla="*/ 4 h 5"/>
                <a:gd name="T6" fmla="*/ 3 w 5"/>
                <a:gd name="T7" fmla="*/ 0 h 5"/>
                <a:gd name="T8" fmla="*/ 0 w 5"/>
                <a:gd name="T9" fmla="*/ 0 h 5"/>
                <a:gd name="T10" fmla="*/ 0 w 5"/>
                <a:gd name="T11" fmla="*/ 0 h 5"/>
                <a:gd name="T12" fmla="*/ 0 60000 65536"/>
                <a:gd name="T13" fmla="*/ 0 60000 65536"/>
                <a:gd name="T14" fmla="*/ 0 60000 65536"/>
                <a:gd name="T15" fmla="*/ 0 60000 65536"/>
                <a:gd name="T16" fmla="*/ 0 60000 65536"/>
                <a:gd name="T17" fmla="*/ 0 60000 65536"/>
                <a:gd name="T18" fmla="*/ 0 w 5"/>
                <a:gd name="T19" fmla="*/ 0 h 5"/>
                <a:gd name="T20" fmla="*/ 5 w 5"/>
                <a:gd name="T21" fmla="*/ 5 h 5"/>
              </a:gdLst>
              <a:ahLst/>
              <a:cxnLst>
                <a:cxn ang="T12">
                  <a:pos x="T0" y="T1"/>
                </a:cxn>
                <a:cxn ang="T13">
                  <a:pos x="T2" y="T3"/>
                </a:cxn>
                <a:cxn ang="T14">
                  <a:pos x="T4" y="T5"/>
                </a:cxn>
                <a:cxn ang="T15">
                  <a:pos x="T6" y="T7"/>
                </a:cxn>
                <a:cxn ang="T16">
                  <a:pos x="T8" y="T9"/>
                </a:cxn>
                <a:cxn ang="T17">
                  <a:pos x="T10" y="T11"/>
                </a:cxn>
              </a:cxnLst>
              <a:rect l="T18" t="T19" r="T20" b="T21"/>
              <a:pathLst>
                <a:path w="5" h="5">
                  <a:moveTo>
                    <a:pt x="0" y="0"/>
                  </a:moveTo>
                  <a:lnTo>
                    <a:pt x="2" y="4"/>
                  </a:lnTo>
                  <a:lnTo>
                    <a:pt x="4" y="4"/>
                  </a:lnTo>
                  <a:lnTo>
                    <a:pt x="3" y="0"/>
                  </a:lnTo>
                  <a:lnTo>
                    <a:pt x="0" y="0"/>
                  </a:lnTo>
                </a:path>
              </a:pathLst>
            </a:custGeom>
            <a:solidFill>
              <a:srgbClr val="000000"/>
            </a:solidFill>
            <a:ln w="9207">
              <a:solidFill>
                <a:srgbClr val="000000"/>
              </a:solidFill>
              <a:round/>
              <a:headEnd/>
              <a:tailEnd/>
            </a:ln>
          </p:spPr>
          <p:txBody>
            <a:bodyPr lIns="0" tIns="0" rIns="0" bIns="0"/>
            <a:lstStyle/>
            <a:p>
              <a:endParaRPr lang="en-US"/>
            </a:p>
          </p:txBody>
        </p:sp>
        <p:sp>
          <p:nvSpPr>
            <p:cNvPr id="5188" name="Freeform 607"/>
            <p:cNvSpPr>
              <a:spLocks/>
            </p:cNvSpPr>
            <p:nvPr/>
          </p:nvSpPr>
          <p:spPr bwMode="auto">
            <a:xfrm>
              <a:off x="355" y="1737"/>
              <a:ext cx="12" cy="16"/>
            </a:xfrm>
            <a:custGeom>
              <a:avLst/>
              <a:gdLst>
                <a:gd name="T0" fmla="*/ 8 w 12"/>
                <a:gd name="T1" fmla="*/ 0 h 16"/>
                <a:gd name="T2" fmla="*/ 7 w 12"/>
                <a:gd name="T3" fmla="*/ 6 h 16"/>
                <a:gd name="T4" fmla="*/ 5 w 12"/>
                <a:gd name="T5" fmla="*/ 9 h 16"/>
                <a:gd name="T6" fmla="*/ 3 w 12"/>
                <a:gd name="T7" fmla="*/ 10 h 16"/>
                <a:gd name="T8" fmla="*/ 0 w 12"/>
                <a:gd name="T9" fmla="*/ 10 h 16"/>
                <a:gd name="T10" fmla="*/ 4 w 12"/>
                <a:gd name="T11" fmla="*/ 15 h 16"/>
                <a:gd name="T12" fmla="*/ 7 w 12"/>
                <a:gd name="T13" fmla="*/ 12 h 16"/>
                <a:gd name="T14" fmla="*/ 10 w 12"/>
                <a:gd name="T15" fmla="*/ 9 h 16"/>
                <a:gd name="T16" fmla="*/ 11 w 12"/>
                <a:gd name="T17" fmla="*/ 2 h 16"/>
                <a:gd name="T18" fmla="*/ 11 w 12"/>
                <a:gd name="T19" fmla="*/ 2 h 16"/>
                <a:gd name="T20" fmla="*/ 8 w 12"/>
                <a:gd name="T21" fmla="*/ 0 h 16"/>
                <a:gd name="T22" fmla="*/ 8 w 12"/>
                <a:gd name="T23" fmla="*/ 0 h 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2"/>
                <a:gd name="T37" fmla="*/ 0 h 16"/>
                <a:gd name="T38" fmla="*/ 12 w 12"/>
                <a:gd name="T39" fmla="*/ 16 h 1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2" h="16">
                  <a:moveTo>
                    <a:pt x="8" y="0"/>
                  </a:moveTo>
                  <a:lnTo>
                    <a:pt x="7" y="6"/>
                  </a:lnTo>
                  <a:lnTo>
                    <a:pt x="5" y="9"/>
                  </a:lnTo>
                  <a:lnTo>
                    <a:pt x="3" y="10"/>
                  </a:lnTo>
                  <a:lnTo>
                    <a:pt x="0" y="10"/>
                  </a:lnTo>
                  <a:lnTo>
                    <a:pt x="4" y="15"/>
                  </a:lnTo>
                  <a:lnTo>
                    <a:pt x="7" y="12"/>
                  </a:lnTo>
                  <a:lnTo>
                    <a:pt x="10" y="9"/>
                  </a:lnTo>
                  <a:lnTo>
                    <a:pt x="11" y="2"/>
                  </a:lnTo>
                  <a:lnTo>
                    <a:pt x="8" y="0"/>
                  </a:lnTo>
                </a:path>
              </a:pathLst>
            </a:custGeom>
            <a:solidFill>
              <a:srgbClr val="000000"/>
            </a:solidFill>
            <a:ln w="9207">
              <a:solidFill>
                <a:srgbClr val="000000"/>
              </a:solidFill>
              <a:round/>
              <a:headEnd/>
              <a:tailEnd/>
            </a:ln>
          </p:spPr>
          <p:txBody>
            <a:bodyPr lIns="0" tIns="0" rIns="0" bIns="0"/>
            <a:lstStyle/>
            <a:p>
              <a:endParaRPr lang="en-US"/>
            </a:p>
          </p:txBody>
        </p:sp>
        <p:sp>
          <p:nvSpPr>
            <p:cNvPr id="5189" name="Freeform 608"/>
            <p:cNvSpPr>
              <a:spLocks/>
            </p:cNvSpPr>
            <p:nvPr/>
          </p:nvSpPr>
          <p:spPr bwMode="auto">
            <a:xfrm>
              <a:off x="347" y="1739"/>
              <a:ext cx="17" cy="36"/>
            </a:xfrm>
            <a:custGeom>
              <a:avLst/>
              <a:gdLst>
                <a:gd name="T0" fmla="*/ 0 w 17"/>
                <a:gd name="T1" fmla="*/ 0 h 36"/>
                <a:gd name="T2" fmla="*/ 5 w 17"/>
                <a:gd name="T3" fmla="*/ 13 h 36"/>
                <a:gd name="T4" fmla="*/ 5 w 17"/>
                <a:gd name="T5" fmla="*/ 21 h 36"/>
                <a:gd name="T6" fmla="*/ 7 w 17"/>
                <a:gd name="T7" fmla="*/ 30 h 36"/>
                <a:gd name="T8" fmla="*/ 7 w 17"/>
                <a:gd name="T9" fmla="*/ 35 h 36"/>
                <a:gd name="T10" fmla="*/ 9 w 17"/>
                <a:gd name="T11" fmla="*/ 23 h 36"/>
                <a:gd name="T12" fmla="*/ 13 w 17"/>
                <a:gd name="T13" fmla="*/ 23 h 36"/>
                <a:gd name="T14" fmla="*/ 16 w 17"/>
                <a:gd name="T15" fmla="*/ 14 h 36"/>
                <a:gd name="T16" fmla="*/ 9 w 17"/>
                <a:gd name="T17" fmla="*/ 16 h 36"/>
                <a:gd name="T18" fmla="*/ 5 w 17"/>
                <a:gd name="T19" fmla="*/ 8 h 36"/>
                <a:gd name="T20" fmla="*/ 3 w 17"/>
                <a:gd name="T21" fmla="*/ 0 h 36"/>
                <a:gd name="T22" fmla="*/ 0 w 17"/>
                <a:gd name="T23" fmla="*/ 0 h 36"/>
                <a:gd name="T24" fmla="*/ 0 w 17"/>
                <a:gd name="T25" fmla="*/ 0 h 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36"/>
                <a:gd name="T41" fmla="*/ 17 w 17"/>
                <a:gd name="T42" fmla="*/ 36 h 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36">
                  <a:moveTo>
                    <a:pt x="0" y="0"/>
                  </a:moveTo>
                  <a:lnTo>
                    <a:pt x="5" y="13"/>
                  </a:lnTo>
                  <a:lnTo>
                    <a:pt x="5" y="21"/>
                  </a:lnTo>
                  <a:lnTo>
                    <a:pt x="7" y="30"/>
                  </a:lnTo>
                  <a:lnTo>
                    <a:pt x="7" y="35"/>
                  </a:lnTo>
                  <a:lnTo>
                    <a:pt x="9" y="23"/>
                  </a:lnTo>
                  <a:lnTo>
                    <a:pt x="13" y="23"/>
                  </a:lnTo>
                  <a:lnTo>
                    <a:pt x="16" y="14"/>
                  </a:lnTo>
                  <a:lnTo>
                    <a:pt x="9" y="16"/>
                  </a:lnTo>
                  <a:lnTo>
                    <a:pt x="5" y="8"/>
                  </a:lnTo>
                  <a:lnTo>
                    <a:pt x="3" y="0"/>
                  </a:lnTo>
                  <a:lnTo>
                    <a:pt x="0" y="0"/>
                  </a:lnTo>
                </a:path>
              </a:pathLst>
            </a:custGeom>
            <a:solidFill>
              <a:srgbClr val="000000"/>
            </a:solidFill>
            <a:ln w="9207">
              <a:solidFill>
                <a:srgbClr val="000000"/>
              </a:solidFill>
              <a:round/>
              <a:headEnd/>
              <a:tailEnd/>
            </a:ln>
          </p:spPr>
          <p:txBody>
            <a:bodyPr lIns="0" tIns="0" rIns="0" bIns="0"/>
            <a:lstStyle/>
            <a:p>
              <a:endParaRPr lang="en-US"/>
            </a:p>
          </p:txBody>
        </p:sp>
        <p:sp>
          <p:nvSpPr>
            <p:cNvPr id="5190" name="Freeform 609"/>
            <p:cNvSpPr>
              <a:spLocks/>
            </p:cNvSpPr>
            <p:nvPr/>
          </p:nvSpPr>
          <p:spPr bwMode="auto">
            <a:xfrm>
              <a:off x="320" y="1781"/>
              <a:ext cx="56" cy="49"/>
            </a:xfrm>
            <a:custGeom>
              <a:avLst/>
              <a:gdLst>
                <a:gd name="T0" fmla="*/ 9 w 56"/>
                <a:gd name="T1" fmla="*/ 5 h 49"/>
                <a:gd name="T2" fmla="*/ 3 w 56"/>
                <a:gd name="T3" fmla="*/ 9 h 49"/>
                <a:gd name="T4" fmla="*/ 0 w 56"/>
                <a:gd name="T5" fmla="*/ 14 h 49"/>
                <a:gd name="T6" fmla="*/ 1 w 56"/>
                <a:gd name="T7" fmla="*/ 22 h 49"/>
                <a:gd name="T8" fmla="*/ 5 w 56"/>
                <a:gd name="T9" fmla="*/ 28 h 49"/>
                <a:gd name="T10" fmla="*/ 9 w 56"/>
                <a:gd name="T11" fmla="*/ 28 h 49"/>
                <a:gd name="T12" fmla="*/ 13 w 56"/>
                <a:gd name="T13" fmla="*/ 35 h 49"/>
                <a:gd name="T14" fmla="*/ 18 w 56"/>
                <a:gd name="T15" fmla="*/ 42 h 49"/>
                <a:gd name="T16" fmla="*/ 23 w 56"/>
                <a:gd name="T17" fmla="*/ 48 h 49"/>
                <a:gd name="T18" fmla="*/ 31 w 56"/>
                <a:gd name="T19" fmla="*/ 48 h 49"/>
                <a:gd name="T20" fmla="*/ 34 w 56"/>
                <a:gd name="T21" fmla="*/ 44 h 49"/>
                <a:gd name="T22" fmla="*/ 35 w 56"/>
                <a:gd name="T23" fmla="*/ 42 h 49"/>
                <a:gd name="T24" fmla="*/ 39 w 56"/>
                <a:gd name="T25" fmla="*/ 40 h 49"/>
                <a:gd name="T26" fmla="*/ 43 w 56"/>
                <a:gd name="T27" fmla="*/ 35 h 49"/>
                <a:gd name="T28" fmla="*/ 46 w 56"/>
                <a:gd name="T29" fmla="*/ 31 h 49"/>
                <a:gd name="T30" fmla="*/ 49 w 56"/>
                <a:gd name="T31" fmla="*/ 28 h 49"/>
                <a:gd name="T32" fmla="*/ 49 w 56"/>
                <a:gd name="T33" fmla="*/ 22 h 49"/>
                <a:gd name="T34" fmla="*/ 49 w 56"/>
                <a:gd name="T35" fmla="*/ 17 h 49"/>
                <a:gd name="T36" fmla="*/ 53 w 56"/>
                <a:gd name="T37" fmla="*/ 14 h 49"/>
                <a:gd name="T38" fmla="*/ 55 w 56"/>
                <a:gd name="T39" fmla="*/ 8 h 49"/>
                <a:gd name="T40" fmla="*/ 55 w 56"/>
                <a:gd name="T41" fmla="*/ 5 h 49"/>
                <a:gd name="T42" fmla="*/ 53 w 56"/>
                <a:gd name="T43" fmla="*/ 1 h 49"/>
                <a:gd name="T44" fmla="*/ 50 w 56"/>
                <a:gd name="T45" fmla="*/ 0 h 49"/>
                <a:gd name="T46" fmla="*/ 51 w 56"/>
                <a:gd name="T47" fmla="*/ 5 h 49"/>
                <a:gd name="T48" fmla="*/ 50 w 56"/>
                <a:gd name="T49" fmla="*/ 9 h 49"/>
                <a:gd name="T50" fmla="*/ 49 w 56"/>
                <a:gd name="T51" fmla="*/ 11 h 49"/>
                <a:gd name="T52" fmla="*/ 45 w 56"/>
                <a:gd name="T53" fmla="*/ 14 h 49"/>
                <a:gd name="T54" fmla="*/ 46 w 56"/>
                <a:gd name="T55" fmla="*/ 18 h 49"/>
                <a:gd name="T56" fmla="*/ 40 w 56"/>
                <a:gd name="T57" fmla="*/ 30 h 49"/>
                <a:gd name="T58" fmla="*/ 36 w 56"/>
                <a:gd name="T59" fmla="*/ 33 h 49"/>
                <a:gd name="T60" fmla="*/ 31 w 56"/>
                <a:gd name="T61" fmla="*/ 35 h 49"/>
                <a:gd name="T62" fmla="*/ 27 w 56"/>
                <a:gd name="T63" fmla="*/ 35 h 49"/>
                <a:gd name="T64" fmla="*/ 22 w 56"/>
                <a:gd name="T65" fmla="*/ 33 h 49"/>
                <a:gd name="T66" fmla="*/ 18 w 56"/>
                <a:gd name="T67" fmla="*/ 30 h 49"/>
                <a:gd name="T68" fmla="*/ 17 w 56"/>
                <a:gd name="T69" fmla="*/ 26 h 49"/>
                <a:gd name="T70" fmla="*/ 16 w 56"/>
                <a:gd name="T71" fmla="*/ 22 h 49"/>
                <a:gd name="T72" fmla="*/ 13 w 56"/>
                <a:gd name="T73" fmla="*/ 23 h 49"/>
                <a:gd name="T74" fmla="*/ 9 w 56"/>
                <a:gd name="T75" fmla="*/ 23 h 49"/>
                <a:gd name="T76" fmla="*/ 5 w 56"/>
                <a:gd name="T77" fmla="*/ 22 h 49"/>
                <a:gd name="T78" fmla="*/ 3 w 56"/>
                <a:gd name="T79" fmla="*/ 18 h 49"/>
                <a:gd name="T80" fmla="*/ 5 w 56"/>
                <a:gd name="T81" fmla="*/ 14 h 49"/>
                <a:gd name="T82" fmla="*/ 10 w 56"/>
                <a:gd name="T83" fmla="*/ 8 h 49"/>
                <a:gd name="T84" fmla="*/ 9 w 56"/>
                <a:gd name="T85" fmla="*/ 6 h 49"/>
                <a:gd name="T86" fmla="*/ 9 w 56"/>
                <a:gd name="T87" fmla="*/ 5 h 49"/>
                <a:gd name="T88" fmla="*/ 9 w 56"/>
                <a:gd name="T89" fmla="*/ 5 h 49"/>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56"/>
                <a:gd name="T136" fmla="*/ 0 h 49"/>
                <a:gd name="T137" fmla="*/ 56 w 56"/>
                <a:gd name="T138" fmla="*/ 49 h 49"/>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56" h="49">
                  <a:moveTo>
                    <a:pt x="9" y="5"/>
                  </a:moveTo>
                  <a:lnTo>
                    <a:pt x="3" y="9"/>
                  </a:lnTo>
                  <a:lnTo>
                    <a:pt x="0" y="14"/>
                  </a:lnTo>
                  <a:lnTo>
                    <a:pt x="1" y="22"/>
                  </a:lnTo>
                  <a:lnTo>
                    <a:pt x="5" y="28"/>
                  </a:lnTo>
                  <a:lnTo>
                    <a:pt x="9" y="28"/>
                  </a:lnTo>
                  <a:lnTo>
                    <a:pt x="13" y="35"/>
                  </a:lnTo>
                  <a:lnTo>
                    <a:pt x="18" y="42"/>
                  </a:lnTo>
                  <a:lnTo>
                    <a:pt x="23" y="48"/>
                  </a:lnTo>
                  <a:lnTo>
                    <a:pt x="31" y="48"/>
                  </a:lnTo>
                  <a:lnTo>
                    <a:pt x="34" y="44"/>
                  </a:lnTo>
                  <a:lnTo>
                    <a:pt x="35" y="42"/>
                  </a:lnTo>
                  <a:lnTo>
                    <a:pt x="39" y="40"/>
                  </a:lnTo>
                  <a:lnTo>
                    <a:pt x="43" y="35"/>
                  </a:lnTo>
                  <a:lnTo>
                    <a:pt x="46" y="31"/>
                  </a:lnTo>
                  <a:lnTo>
                    <a:pt x="49" y="28"/>
                  </a:lnTo>
                  <a:lnTo>
                    <a:pt x="49" y="22"/>
                  </a:lnTo>
                  <a:lnTo>
                    <a:pt x="49" y="17"/>
                  </a:lnTo>
                  <a:lnTo>
                    <a:pt x="53" y="14"/>
                  </a:lnTo>
                  <a:lnTo>
                    <a:pt x="55" y="8"/>
                  </a:lnTo>
                  <a:lnTo>
                    <a:pt x="55" y="5"/>
                  </a:lnTo>
                  <a:lnTo>
                    <a:pt x="53" y="1"/>
                  </a:lnTo>
                  <a:lnTo>
                    <a:pt x="50" y="0"/>
                  </a:lnTo>
                  <a:lnTo>
                    <a:pt x="51" y="5"/>
                  </a:lnTo>
                  <a:lnTo>
                    <a:pt x="50" y="9"/>
                  </a:lnTo>
                  <a:lnTo>
                    <a:pt x="49" y="11"/>
                  </a:lnTo>
                  <a:lnTo>
                    <a:pt x="45" y="14"/>
                  </a:lnTo>
                  <a:lnTo>
                    <a:pt x="46" y="18"/>
                  </a:lnTo>
                  <a:lnTo>
                    <a:pt x="40" y="30"/>
                  </a:lnTo>
                  <a:lnTo>
                    <a:pt x="36" y="33"/>
                  </a:lnTo>
                  <a:lnTo>
                    <a:pt x="31" y="35"/>
                  </a:lnTo>
                  <a:lnTo>
                    <a:pt x="27" y="35"/>
                  </a:lnTo>
                  <a:lnTo>
                    <a:pt x="22" y="33"/>
                  </a:lnTo>
                  <a:lnTo>
                    <a:pt x="18" y="30"/>
                  </a:lnTo>
                  <a:lnTo>
                    <a:pt x="17" y="26"/>
                  </a:lnTo>
                  <a:lnTo>
                    <a:pt x="16" y="22"/>
                  </a:lnTo>
                  <a:lnTo>
                    <a:pt x="13" y="23"/>
                  </a:lnTo>
                  <a:lnTo>
                    <a:pt x="9" y="23"/>
                  </a:lnTo>
                  <a:lnTo>
                    <a:pt x="5" y="22"/>
                  </a:lnTo>
                  <a:lnTo>
                    <a:pt x="3" y="18"/>
                  </a:lnTo>
                  <a:lnTo>
                    <a:pt x="5" y="14"/>
                  </a:lnTo>
                  <a:lnTo>
                    <a:pt x="10" y="8"/>
                  </a:lnTo>
                  <a:lnTo>
                    <a:pt x="9" y="6"/>
                  </a:lnTo>
                  <a:lnTo>
                    <a:pt x="9" y="5"/>
                  </a:lnTo>
                </a:path>
              </a:pathLst>
            </a:custGeom>
            <a:solidFill>
              <a:srgbClr val="000000"/>
            </a:solidFill>
            <a:ln w="9207">
              <a:solidFill>
                <a:srgbClr val="000000"/>
              </a:solidFill>
              <a:round/>
              <a:headEnd/>
              <a:tailEnd/>
            </a:ln>
          </p:spPr>
          <p:txBody>
            <a:bodyPr lIns="0" tIns="0" rIns="0" bIns="0"/>
            <a:lstStyle/>
            <a:p>
              <a:endParaRPr lang="en-US"/>
            </a:p>
          </p:txBody>
        </p:sp>
        <p:sp>
          <p:nvSpPr>
            <p:cNvPr id="5191" name="Freeform 610"/>
            <p:cNvSpPr>
              <a:spLocks/>
            </p:cNvSpPr>
            <p:nvPr/>
          </p:nvSpPr>
          <p:spPr bwMode="auto">
            <a:xfrm>
              <a:off x="337" y="1760"/>
              <a:ext cx="82" cy="140"/>
            </a:xfrm>
            <a:custGeom>
              <a:avLst/>
              <a:gdLst>
                <a:gd name="T0" fmla="*/ 15 w 82"/>
                <a:gd name="T1" fmla="*/ 72 h 140"/>
                <a:gd name="T2" fmla="*/ 0 w 82"/>
                <a:gd name="T3" fmla="*/ 81 h 140"/>
                <a:gd name="T4" fmla="*/ 12 w 82"/>
                <a:gd name="T5" fmla="*/ 77 h 140"/>
                <a:gd name="T6" fmla="*/ 30 w 82"/>
                <a:gd name="T7" fmla="*/ 86 h 140"/>
                <a:gd name="T8" fmla="*/ 32 w 82"/>
                <a:gd name="T9" fmla="*/ 67 h 140"/>
                <a:gd name="T10" fmla="*/ 38 w 82"/>
                <a:gd name="T11" fmla="*/ 57 h 140"/>
                <a:gd name="T12" fmla="*/ 42 w 82"/>
                <a:gd name="T13" fmla="*/ 77 h 140"/>
                <a:gd name="T14" fmla="*/ 41 w 82"/>
                <a:gd name="T15" fmla="*/ 88 h 140"/>
                <a:gd name="T16" fmla="*/ 44 w 82"/>
                <a:gd name="T17" fmla="*/ 69 h 140"/>
                <a:gd name="T18" fmla="*/ 43 w 82"/>
                <a:gd name="T19" fmla="*/ 57 h 140"/>
                <a:gd name="T20" fmla="*/ 51 w 82"/>
                <a:gd name="T21" fmla="*/ 49 h 140"/>
                <a:gd name="T22" fmla="*/ 51 w 82"/>
                <a:gd name="T23" fmla="*/ 65 h 140"/>
                <a:gd name="T24" fmla="*/ 51 w 82"/>
                <a:gd name="T25" fmla="*/ 79 h 140"/>
                <a:gd name="T26" fmla="*/ 55 w 82"/>
                <a:gd name="T27" fmla="*/ 57 h 140"/>
                <a:gd name="T28" fmla="*/ 52 w 82"/>
                <a:gd name="T29" fmla="*/ 43 h 140"/>
                <a:gd name="T30" fmla="*/ 57 w 82"/>
                <a:gd name="T31" fmla="*/ 38 h 140"/>
                <a:gd name="T32" fmla="*/ 58 w 82"/>
                <a:gd name="T33" fmla="*/ 49 h 140"/>
                <a:gd name="T34" fmla="*/ 58 w 82"/>
                <a:gd name="T35" fmla="*/ 63 h 140"/>
                <a:gd name="T36" fmla="*/ 52 w 82"/>
                <a:gd name="T37" fmla="*/ 81 h 140"/>
                <a:gd name="T38" fmla="*/ 46 w 82"/>
                <a:gd name="T39" fmla="*/ 95 h 140"/>
                <a:gd name="T40" fmla="*/ 36 w 82"/>
                <a:gd name="T41" fmla="*/ 104 h 140"/>
                <a:gd name="T42" fmla="*/ 30 w 82"/>
                <a:gd name="T43" fmla="*/ 111 h 140"/>
                <a:gd name="T44" fmla="*/ 23 w 82"/>
                <a:gd name="T45" fmla="*/ 120 h 140"/>
                <a:gd name="T46" fmla="*/ 14 w 82"/>
                <a:gd name="T47" fmla="*/ 128 h 140"/>
                <a:gd name="T48" fmla="*/ 28 w 82"/>
                <a:gd name="T49" fmla="*/ 135 h 140"/>
                <a:gd name="T50" fmla="*/ 50 w 82"/>
                <a:gd name="T51" fmla="*/ 118 h 140"/>
                <a:gd name="T52" fmla="*/ 43 w 82"/>
                <a:gd name="T53" fmla="*/ 120 h 140"/>
                <a:gd name="T54" fmla="*/ 23 w 82"/>
                <a:gd name="T55" fmla="*/ 132 h 140"/>
                <a:gd name="T56" fmla="*/ 19 w 82"/>
                <a:gd name="T57" fmla="*/ 126 h 140"/>
                <a:gd name="T58" fmla="*/ 40 w 82"/>
                <a:gd name="T59" fmla="*/ 115 h 140"/>
                <a:gd name="T60" fmla="*/ 48 w 82"/>
                <a:gd name="T61" fmla="*/ 108 h 140"/>
                <a:gd name="T62" fmla="*/ 52 w 82"/>
                <a:gd name="T63" fmla="*/ 108 h 140"/>
                <a:gd name="T64" fmla="*/ 47 w 82"/>
                <a:gd name="T65" fmla="*/ 102 h 140"/>
                <a:gd name="T66" fmla="*/ 62 w 82"/>
                <a:gd name="T67" fmla="*/ 94 h 140"/>
                <a:gd name="T68" fmla="*/ 74 w 82"/>
                <a:gd name="T69" fmla="*/ 85 h 140"/>
                <a:gd name="T70" fmla="*/ 71 w 82"/>
                <a:gd name="T71" fmla="*/ 74 h 140"/>
                <a:gd name="T72" fmla="*/ 61 w 82"/>
                <a:gd name="T73" fmla="*/ 69 h 140"/>
                <a:gd name="T74" fmla="*/ 61 w 82"/>
                <a:gd name="T75" fmla="*/ 43 h 140"/>
                <a:gd name="T76" fmla="*/ 56 w 82"/>
                <a:gd name="T77" fmla="*/ 35 h 140"/>
                <a:gd name="T78" fmla="*/ 51 w 82"/>
                <a:gd name="T79" fmla="*/ 30 h 140"/>
                <a:gd name="T80" fmla="*/ 47 w 82"/>
                <a:gd name="T81" fmla="*/ 18 h 140"/>
                <a:gd name="T82" fmla="*/ 42 w 82"/>
                <a:gd name="T83" fmla="*/ 5 h 140"/>
                <a:gd name="T84" fmla="*/ 38 w 82"/>
                <a:gd name="T85" fmla="*/ 0 h 140"/>
                <a:gd name="T86" fmla="*/ 42 w 82"/>
                <a:gd name="T87" fmla="*/ 13 h 140"/>
                <a:gd name="T88" fmla="*/ 48 w 82"/>
                <a:gd name="T89" fmla="*/ 30 h 140"/>
                <a:gd name="T90" fmla="*/ 44 w 82"/>
                <a:gd name="T91" fmla="*/ 39 h 140"/>
                <a:gd name="T92" fmla="*/ 40 w 82"/>
                <a:gd name="T93" fmla="*/ 47 h 140"/>
                <a:gd name="T94" fmla="*/ 38 w 82"/>
                <a:gd name="T95" fmla="*/ 54 h 140"/>
                <a:gd name="T96" fmla="*/ 30 w 82"/>
                <a:gd name="T97" fmla="*/ 56 h 140"/>
                <a:gd name="T98" fmla="*/ 26 w 82"/>
                <a:gd name="T99" fmla="*/ 65 h 140"/>
                <a:gd name="T100" fmla="*/ 25 w 82"/>
                <a:gd name="T101" fmla="*/ 69 h 14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82"/>
                <a:gd name="T154" fmla="*/ 0 h 140"/>
                <a:gd name="T155" fmla="*/ 82 w 82"/>
                <a:gd name="T156" fmla="*/ 140 h 140"/>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82" h="140">
                  <a:moveTo>
                    <a:pt x="25" y="69"/>
                  </a:moveTo>
                  <a:lnTo>
                    <a:pt x="15" y="72"/>
                  </a:lnTo>
                  <a:lnTo>
                    <a:pt x="6" y="77"/>
                  </a:lnTo>
                  <a:lnTo>
                    <a:pt x="0" y="81"/>
                  </a:lnTo>
                  <a:lnTo>
                    <a:pt x="0" y="86"/>
                  </a:lnTo>
                  <a:lnTo>
                    <a:pt x="12" y="77"/>
                  </a:lnTo>
                  <a:lnTo>
                    <a:pt x="26" y="71"/>
                  </a:lnTo>
                  <a:lnTo>
                    <a:pt x="30" y="86"/>
                  </a:lnTo>
                  <a:lnTo>
                    <a:pt x="32" y="74"/>
                  </a:lnTo>
                  <a:lnTo>
                    <a:pt x="32" y="67"/>
                  </a:lnTo>
                  <a:lnTo>
                    <a:pt x="33" y="59"/>
                  </a:lnTo>
                  <a:lnTo>
                    <a:pt x="38" y="57"/>
                  </a:lnTo>
                  <a:lnTo>
                    <a:pt x="41" y="69"/>
                  </a:lnTo>
                  <a:lnTo>
                    <a:pt x="42" y="77"/>
                  </a:lnTo>
                  <a:lnTo>
                    <a:pt x="42" y="83"/>
                  </a:lnTo>
                  <a:lnTo>
                    <a:pt x="41" y="88"/>
                  </a:lnTo>
                  <a:lnTo>
                    <a:pt x="44" y="77"/>
                  </a:lnTo>
                  <a:lnTo>
                    <a:pt x="44" y="69"/>
                  </a:lnTo>
                  <a:lnTo>
                    <a:pt x="44" y="63"/>
                  </a:lnTo>
                  <a:lnTo>
                    <a:pt x="43" y="57"/>
                  </a:lnTo>
                  <a:lnTo>
                    <a:pt x="44" y="49"/>
                  </a:lnTo>
                  <a:lnTo>
                    <a:pt x="51" y="49"/>
                  </a:lnTo>
                  <a:lnTo>
                    <a:pt x="51" y="59"/>
                  </a:lnTo>
                  <a:lnTo>
                    <a:pt x="51" y="65"/>
                  </a:lnTo>
                  <a:lnTo>
                    <a:pt x="51" y="72"/>
                  </a:lnTo>
                  <a:lnTo>
                    <a:pt x="51" y="79"/>
                  </a:lnTo>
                  <a:lnTo>
                    <a:pt x="51" y="71"/>
                  </a:lnTo>
                  <a:lnTo>
                    <a:pt x="55" y="57"/>
                  </a:lnTo>
                  <a:lnTo>
                    <a:pt x="53" y="49"/>
                  </a:lnTo>
                  <a:lnTo>
                    <a:pt x="52" y="43"/>
                  </a:lnTo>
                  <a:lnTo>
                    <a:pt x="53" y="38"/>
                  </a:lnTo>
                  <a:lnTo>
                    <a:pt x="57" y="38"/>
                  </a:lnTo>
                  <a:lnTo>
                    <a:pt x="57" y="42"/>
                  </a:lnTo>
                  <a:lnTo>
                    <a:pt x="58" y="49"/>
                  </a:lnTo>
                  <a:lnTo>
                    <a:pt x="58" y="59"/>
                  </a:lnTo>
                  <a:lnTo>
                    <a:pt x="58" y="63"/>
                  </a:lnTo>
                  <a:lnTo>
                    <a:pt x="57" y="74"/>
                  </a:lnTo>
                  <a:lnTo>
                    <a:pt x="52" y="81"/>
                  </a:lnTo>
                  <a:lnTo>
                    <a:pt x="51" y="88"/>
                  </a:lnTo>
                  <a:lnTo>
                    <a:pt x="46" y="95"/>
                  </a:lnTo>
                  <a:lnTo>
                    <a:pt x="41" y="101"/>
                  </a:lnTo>
                  <a:lnTo>
                    <a:pt x="36" y="104"/>
                  </a:lnTo>
                  <a:lnTo>
                    <a:pt x="30" y="106"/>
                  </a:lnTo>
                  <a:lnTo>
                    <a:pt x="30" y="111"/>
                  </a:lnTo>
                  <a:lnTo>
                    <a:pt x="38" y="114"/>
                  </a:lnTo>
                  <a:lnTo>
                    <a:pt x="23" y="120"/>
                  </a:lnTo>
                  <a:lnTo>
                    <a:pt x="13" y="123"/>
                  </a:lnTo>
                  <a:lnTo>
                    <a:pt x="14" y="128"/>
                  </a:lnTo>
                  <a:lnTo>
                    <a:pt x="17" y="139"/>
                  </a:lnTo>
                  <a:lnTo>
                    <a:pt x="28" y="135"/>
                  </a:lnTo>
                  <a:lnTo>
                    <a:pt x="38" y="126"/>
                  </a:lnTo>
                  <a:lnTo>
                    <a:pt x="50" y="118"/>
                  </a:lnTo>
                  <a:lnTo>
                    <a:pt x="53" y="114"/>
                  </a:lnTo>
                  <a:lnTo>
                    <a:pt x="43" y="120"/>
                  </a:lnTo>
                  <a:lnTo>
                    <a:pt x="30" y="130"/>
                  </a:lnTo>
                  <a:lnTo>
                    <a:pt x="23" y="132"/>
                  </a:lnTo>
                  <a:lnTo>
                    <a:pt x="19" y="132"/>
                  </a:lnTo>
                  <a:lnTo>
                    <a:pt x="19" y="126"/>
                  </a:lnTo>
                  <a:lnTo>
                    <a:pt x="30" y="122"/>
                  </a:lnTo>
                  <a:lnTo>
                    <a:pt x="40" y="115"/>
                  </a:lnTo>
                  <a:lnTo>
                    <a:pt x="46" y="110"/>
                  </a:lnTo>
                  <a:lnTo>
                    <a:pt x="48" y="108"/>
                  </a:lnTo>
                  <a:lnTo>
                    <a:pt x="50" y="111"/>
                  </a:lnTo>
                  <a:lnTo>
                    <a:pt x="52" y="108"/>
                  </a:lnTo>
                  <a:lnTo>
                    <a:pt x="51" y="102"/>
                  </a:lnTo>
                  <a:lnTo>
                    <a:pt x="47" y="102"/>
                  </a:lnTo>
                  <a:lnTo>
                    <a:pt x="56" y="101"/>
                  </a:lnTo>
                  <a:lnTo>
                    <a:pt x="62" y="94"/>
                  </a:lnTo>
                  <a:lnTo>
                    <a:pt x="66" y="91"/>
                  </a:lnTo>
                  <a:lnTo>
                    <a:pt x="74" y="85"/>
                  </a:lnTo>
                  <a:lnTo>
                    <a:pt x="81" y="83"/>
                  </a:lnTo>
                  <a:lnTo>
                    <a:pt x="71" y="74"/>
                  </a:lnTo>
                  <a:lnTo>
                    <a:pt x="66" y="71"/>
                  </a:lnTo>
                  <a:lnTo>
                    <a:pt x="61" y="69"/>
                  </a:lnTo>
                  <a:lnTo>
                    <a:pt x="63" y="52"/>
                  </a:lnTo>
                  <a:lnTo>
                    <a:pt x="61" y="43"/>
                  </a:lnTo>
                  <a:lnTo>
                    <a:pt x="59" y="35"/>
                  </a:lnTo>
                  <a:lnTo>
                    <a:pt x="56" y="35"/>
                  </a:lnTo>
                  <a:lnTo>
                    <a:pt x="51" y="35"/>
                  </a:lnTo>
                  <a:lnTo>
                    <a:pt x="51" y="30"/>
                  </a:lnTo>
                  <a:lnTo>
                    <a:pt x="50" y="23"/>
                  </a:lnTo>
                  <a:lnTo>
                    <a:pt x="47" y="18"/>
                  </a:lnTo>
                  <a:lnTo>
                    <a:pt x="44" y="11"/>
                  </a:lnTo>
                  <a:lnTo>
                    <a:pt x="42" y="5"/>
                  </a:lnTo>
                  <a:lnTo>
                    <a:pt x="42" y="2"/>
                  </a:lnTo>
                  <a:lnTo>
                    <a:pt x="38" y="0"/>
                  </a:lnTo>
                  <a:lnTo>
                    <a:pt x="41" y="5"/>
                  </a:lnTo>
                  <a:lnTo>
                    <a:pt x="42" y="13"/>
                  </a:lnTo>
                  <a:lnTo>
                    <a:pt x="46" y="22"/>
                  </a:lnTo>
                  <a:lnTo>
                    <a:pt x="48" y="30"/>
                  </a:lnTo>
                  <a:lnTo>
                    <a:pt x="48" y="39"/>
                  </a:lnTo>
                  <a:lnTo>
                    <a:pt x="44" y="39"/>
                  </a:lnTo>
                  <a:lnTo>
                    <a:pt x="42" y="42"/>
                  </a:lnTo>
                  <a:lnTo>
                    <a:pt x="40" y="47"/>
                  </a:lnTo>
                  <a:lnTo>
                    <a:pt x="38" y="51"/>
                  </a:lnTo>
                  <a:lnTo>
                    <a:pt x="38" y="54"/>
                  </a:lnTo>
                  <a:lnTo>
                    <a:pt x="33" y="52"/>
                  </a:lnTo>
                  <a:lnTo>
                    <a:pt x="30" y="56"/>
                  </a:lnTo>
                  <a:lnTo>
                    <a:pt x="29" y="59"/>
                  </a:lnTo>
                  <a:lnTo>
                    <a:pt x="26" y="65"/>
                  </a:lnTo>
                  <a:lnTo>
                    <a:pt x="25" y="69"/>
                  </a:lnTo>
                </a:path>
              </a:pathLst>
            </a:custGeom>
            <a:solidFill>
              <a:srgbClr val="000000"/>
            </a:solidFill>
            <a:ln w="9207">
              <a:solidFill>
                <a:srgbClr val="000000"/>
              </a:solidFill>
              <a:round/>
              <a:headEnd/>
              <a:tailEnd/>
            </a:ln>
          </p:spPr>
          <p:txBody>
            <a:bodyPr lIns="0" tIns="0" rIns="0" bIns="0"/>
            <a:lstStyle/>
            <a:p>
              <a:endParaRPr lang="en-US"/>
            </a:p>
          </p:txBody>
        </p:sp>
        <p:sp>
          <p:nvSpPr>
            <p:cNvPr id="5192" name="Freeform 611"/>
            <p:cNvSpPr>
              <a:spLocks/>
            </p:cNvSpPr>
            <p:nvPr/>
          </p:nvSpPr>
          <p:spPr bwMode="auto">
            <a:xfrm>
              <a:off x="370" y="1714"/>
              <a:ext cx="26" cy="64"/>
            </a:xfrm>
            <a:custGeom>
              <a:avLst/>
              <a:gdLst>
                <a:gd name="T0" fmla="*/ 0 w 26"/>
                <a:gd name="T1" fmla="*/ 0 h 64"/>
                <a:gd name="T2" fmla="*/ 1 w 26"/>
                <a:gd name="T3" fmla="*/ 10 h 64"/>
                <a:gd name="T4" fmla="*/ 1 w 26"/>
                <a:gd name="T5" fmla="*/ 23 h 64"/>
                <a:gd name="T6" fmla="*/ 5 w 26"/>
                <a:gd name="T7" fmla="*/ 21 h 64"/>
                <a:gd name="T8" fmla="*/ 11 w 26"/>
                <a:gd name="T9" fmla="*/ 18 h 64"/>
                <a:gd name="T10" fmla="*/ 15 w 26"/>
                <a:gd name="T11" fmla="*/ 18 h 64"/>
                <a:gd name="T12" fmla="*/ 19 w 26"/>
                <a:gd name="T13" fmla="*/ 21 h 64"/>
                <a:gd name="T14" fmla="*/ 22 w 26"/>
                <a:gd name="T15" fmla="*/ 25 h 64"/>
                <a:gd name="T16" fmla="*/ 22 w 26"/>
                <a:gd name="T17" fmla="*/ 33 h 64"/>
                <a:gd name="T18" fmla="*/ 19 w 26"/>
                <a:gd name="T19" fmla="*/ 42 h 64"/>
                <a:gd name="T20" fmla="*/ 18 w 26"/>
                <a:gd name="T21" fmla="*/ 49 h 64"/>
                <a:gd name="T22" fmla="*/ 14 w 26"/>
                <a:gd name="T23" fmla="*/ 57 h 64"/>
                <a:gd name="T24" fmla="*/ 15 w 26"/>
                <a:gd name="T25" fmla="*/ 63 h 64"/>
                <a:gd name="T26" fmla="*/ 20 w 26"/>
                <a:gd name="T27" fmla="*/ 55 h 64"/>
                <a:gd name="T28" fmla="*/ 24 w 26"/>
                <a:gd name="T29" fmla="*/ 46 h 64"/>
                <a:gd name="T30" fmla="*/ 25 w 26"/>
                <a:gd name="T31" fmla="*/ 35 h 64"/>
                <a:gd name="T32" fmla="*/ 25 w 26"/>
                <a:gd name="T33" fmla="*/ 25 h 64"/>
                <a:gd name="T34" fmla="*/ 24 w 26"/>
                <a:gd name="T35" fmla="*/ 19 h 64"/>
                <a:gd name="T36" fmla="*/ 20 w 26"/>
                <a:gd name="T37" fmla="*/ 16 h 64"/>
                <a:gd name="T38" fmla="*/ 17 w 26"/>
                <a:gd name="T39" fmla="*/ 14 h 64"/>
                <a:gd name="T40" fmla="*/ 13 w 26"/>
                <a:gd name="T41" fmla="*/ 14 h 64"/>
                <a:gd name="T42" fmla="*/ 8 w 26"/>
                <a:gd name="T43" fmla="*/ 16 h 64"/>
                <a:gd name="T44" fmla="*/ 9 w 26"/>
                <a:gd name="T45" fmla="*/ 9 h 64"/>
                <a:gd name="T46" fmla="*/ 9 w 26"/>
                <a:gd name="T47" fmla="*/ 3 h 64"/>
                <a:gd name="T48" fmla="*/ 0 w 26"/>
                <a:gd name="T49" fmla="*/ 0 h 64"/>
                <a:gd name="T50" fmla="*/ 0 w 26"/>
                <a:gd name="T51" fmla="*/ 0 h 64"/>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26"/>
                <a:gd name="T79" fmla="*/ 0 h 64"/>
                <a:gd name="T80" fmla="*/ 26 w 26"/>
                <a:gd name="T81" fmla="*/ 64 h 64"/>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26" h="64">
                  <a:moveTo>
                    <a:pt x="0" y="0"/>
                  </a:moveTo>
                  <a:lnTo>
                    <a:pt x="1" y="10"/>
                  </a:lnTo>
                  <a:lnTo>
                    <a:pt x="1" y="23"/>
                  </a:lnTo>
                  <a:lnTo>
                    <a:pt x="5" y="21"/>
                  </a:lnTo>
                  <a:lnTo>
                    <a:pt x="11" y="18"/>
                  </a:lnTo>
                  <a:lnTo>
                    <a:pt x="15" y="18"/>
                  </a:lnTo>
                  <a:lnTo>
                    <a:pt x="19" y="21"/>
                  </a:lnTo>
                  <a:lnTo>
                    <a:pt x="22" y="25"/>
                  </a:lnTo>
                  <a:lnTo>
                    <a:pt x="22" y="33"/>
                  </a:lnTo>
                  <a:lnTo>
                    <a:pt x="19" y="42"/>
                  </a:lnTo>
                  <a:lnTo>
                    <a:pt x="18" y="49"/>
                  </a:lnTo>
                  <a:lnTo>
                    <a:pt x="14" y="57"/>
                  </a:lnTo>
                  <a:lnTo>
                    <a:pt x="15" y="63"/>
                  </a:lnTo>
                  <a:lnTo>
                    <a:pt x="20" y="55"/>
                  </a:lnTo>
                  <a:lnTo>
                    <a:pt x="24" y="46"/>
                  </a:lnTo>
                  <a:lnTo>
                    <a:pt x="25" y="35"/>
                  </a:lnTo>
                  <a:lnTo>
                    <a:pt x="25" y="25"/>
                  </a:lnTo>
                  <a:lnTo>
                    <a:pt x="24" y="19"/>
                  </a:lnTo>
                  <a:lnTo>
                    <a:pt x="20" y="16"/>
                  </a:lnTo>
                  <a:lnTo>
                    <a:pt x="17" y="14"/>
                  </a:lnTo>
                  <a:lnTo>
                    <a:pt x="13" y="14"/>
                  </a:lnTo>
                  <a:lnTo>
                    <a:pt x="8" y="16"/>
                  </a:lnTo>
                  <a:lnTo>
                    <a:pt x="9" y="9"/>
                  </a:lnTo>
                  <a:lnTo>
                    <a:pt x="9" y="3"/>
                  </a:lnTo>
                  <a:lnTo>
                    <a:pt x="0" y="0"/>
                  </a:lnTo>
                </a:path>
              </a:pathLst>
            </a:custGeom>
            <a:solidFill>
              <a:srgbClr val="000000"/>
            </a:solidFill>
            <a:ln w="9207">
              <a:solidFill>
                <a:srgbClr val="000000"/>
              </a:solidFill>
              <a:round/>
              <a:headEnd/>
              <a:tailEnd/>
            </a:ln>
          </p:spPr>
          <p:txBody>
            <a:bodyPr lIns="0" tIns="0" rIns="0" bIns="0"/>
            <a:lstStyle/>
            <a:p>
              <a:endParaRPr lang="en-US"/>
            </a:p>
          </p:txBody>
        </p:sp>
        <p:sp>
          <p:nvSpPr>
            <p:cNvPr id="5193" name="Freeform 612"/>
            <p:cNvSpPr>
              <a:spLocks/>
            </p:cNvSpPr>
            <p:nvPr/>
          </p:nvSpPr>
          <p:spPr bwMode="auto">
            <a:xfrm>
              <a:off x="373" y="1735"/>
              <a:ext cx="16" cy="22"/>
            </a:xfrm>
            <a:custGeom>
              <a:avLst/>
              <a:gdLst>
                <a:gd name="T0" fmla="*/ 15 w 16"/>
                <a:gd name="T1" fmla="*/ 0 h 22"/>
                <a:gd name="T2" fmla="*/ 10 w 16"/>
                <a:gd name="T3" fmla="*/ 0 h 22"/>
                <a:gd name="T4" fmla="*/ 6 w 16"/>
                <a:gd name="T5" fmla="*/ 2 h 22"/>
                <a:gd name="T6" fmla="*/ 4 w 16"/>
                <a:gd name="T7" fmla="*/ 4 h 22"/>
                <a:gd name="T8" fmla="*/ 0 w 16"/>
                <a:gd name="T9" fmla="*/ 11 h 22"/>
                <a:gd name="T10" fmla="*/ 0 w 16"/>
                <a:gd name="T11" fmla="*/ 17 h 22"/>
                <a:gd name="T12" fmla="*/ 2 w 16"/>
                <a:gd name="T13" fmla="*/ 21 h 22"/>
                <a:gd name="T14" fmla="*/ 5 w 16"/>
                <a:gd name="T15" fmla="*/ 18 h 22"/>
                <a:gd name="T16" fmla="*/ 10 w 16"/>
                <a:gd name="T17" fmla="*/ 18 h 22"/>
                <a:gd name="T18" fmla="*/ 11 w 16"/>
                <a:gd name="T19" fmla="*/ 11 h 22"/>
                <a:gd name="T20" fmla="*/ 8 w 16"/>
                <a:gd name="T21" fmla="*/ 7 h 22"/>
                <a:gd name="T22" fmla="*/ 10 w 16"/>
                <a:gd name="T23" fmla="*/ 4 h 22"/>
                <a:gd name="T24" fmla="*/ 14 w 16"/>
                <a:gd name="T25" fmla="*/ 2 h 22"/>
                <a:gd name="T26" fmla="*/ 15 w 16"/>
                <a:gd name="T27" fmla="*/ 0 h 22"/>
                <a:gd name="T28" fmla="*/ 15 w 16"/>
                <a:gd name="T29" fmla="*/ 0 h 2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6"/>
                <a:gd name="T46" fmla="*/ 0 h 22"/>
                <a:gd name="T47" fmla="*/ 16 w 16"/>
                <a:gd name="T48" fmla="*/ 22 h 2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6" h="22">
                  <a:moveTo>
                    <a:pt x="15" y="0"/>
                  </a:moveTo>
                  <a:lnTo>
                    <a:pt x="10" y="0"/>
                  </a:lnTo>
                  <a:lnTo>
                    <a:pt x="6" y="2"/>
                  </a:lnTo>
                  <a:lnTo>
                    <a:pt x="4" y="4"/>
                  </a:lnTo>
                  <a:lnTo>
                    <a:pt x="0" y="11"/>
                  </a:lnTo>
                  <a:lnTo>
                    <a:pt x="0" y="17"/>
                  </a:lnTo>
                  <a:lnTo>
                    <a:pt x="2" y="21"/>
                  </a:lnTo>
                  <a:lnTo>
                    <a:pt x="5" y="18"/>
                  </a:lnTo>
                  <a:lnTo>
                    <a:pt x="10" y="18"/>
                  </a:lnTo>
                  <a:lnTo>
                    <a:pt x="11" y="11"/>
                  </a:lnTo>
                  <a:lnTo>
                    <a:pt x="8" y="7"/>
                  </a:lnTo>
                  <a:lnTo>
                    <a:pt x="10" y="4"/>
                  </a:lnTo>
                  <a:lnTo>
                    <a:pt x="14" y="2"/>
                  </a:lnTo>
                  <a:lnTo>
                    <a:pt x="15" y="0"/>
                  </a:lnTo>
                </a:path>
              </a:pathLst>
            </a:custGeom>
            <a:solidFill>
              <a:srgbClr val="000000"/>
            </a:solidFill>
            <a:ln w="9207">
              <a:solidFill>
                <a:srgbClr val="000000"/>
              </a:solidFill>
              <a:round/>
              <a:headEnd/>
              <a:tailEnd/>
            </a:ln>
          </p:spPr>
          <p:txBody>
            <a:bodyPr lIns="0" tIns="0" rIns="0" bIns="0"/>
            <a:lstStyle/>
            <a:p>
              <a:endParaRPr lang="en-US"/>
            </a:p>
          </p:txBody>
        </p:sp>
        <p:sp>
          <p:nvSpPr>
            <p:cNvPr id="5194" name="Freeform 613"/>
            <p:cNvSpPr>
              <a:spLocks/>
            </p:cNvSpPr>
            <p:nvPr/>
          </p:nvSpPr>
          <p:spPr bwMode="auto">
            <a:xfrm>
              <a:off x="359" y="1845"/>
              <a:ext cx="96" cy="168"/>
            </a:xfrm>
            <a:custGeom>
              <a:avLst/>
              <a:gdLst>
                <a:gd name="T0" fmla="*/ 54 w 96"/>
                <a:gd name="T1" fmla="*/ 0 h 168"/>
                <a:gd name="T2" fmla="*/ 62 w 96"/>
                <a:gd name="T3" fmla="*/ 6 h 168"/>
                <a:gd name="T4" fmla="*/ 64 w 96"/>
                <a:gd name="T5" fmla="*/ 17 h 168"/>
                <a:gd name="T6" fmla="*/ 66 w 96"/>
                <a:gd name="T7" fmla="*/ 23 h 168"/>
                <a:gd name="T8" fmla="*/ 72 w 96"/>
                <a:gd name="T9" fmla="*/ 30 h 168"/>
                <a:gd name="T10" fmla="*/ 78 w 96"/>
                <a:gd name="T11" fmla="*/ 38 h 168"/>
                <a:gd name="T12" fmla="*/ 82 w 96"/>
                <a:gd name="T13" fmla="*/ 50 h 168"/>
                <a:gd name="T14" fmla="*/ 85 w 96"/>
                <a:gd name="T15" fmla="*/ 64 h 168"/>
                <a:gd name="T16" fmla="*/ 88 w 96"/>
                <a:gd name="T17" fmla="*/ 77 h 168"/>
                <a:gd name="T18" fmla="*/ 87 w 96"/>
                <a:gd name="T19" fmla="*/ 96 h 168"/>
                <a:gd name="T20" fmla="*/ 84 w 96"/>
                <a:gd name="T21" fmla="*/ 108 h 168"/>
                <a:gd name="T22" fmla="*/ 79 w 96"/>
                <a:gd name="T23" fmla="*/ 118 h 168"/>
                <a:gd name="T24" fmla="*/ 72 w 96"/>
                <a:gd name="T25" fmla="*/ 129 h 168"/>
                <a:gd name="T26" fmla="*/ 65 w 96"/>
                <a:gd name="T27" fmla="*/ 133 h 168"/>
                <a:gd name="T28" fmla="*/ 59 w 96"/>
                <a:gd name="T29" fmla="*/ 130 h 168"/>
                <a:gd name="T30" fmla="*/ 50 w 96"/>
                <a:gd name="T31" fmla="*/ 127 h 168"/>
                <a:gd name="T32" fmla="*/ 37 w 96"/>
                <a:gd name="T33" fmla="*/ 120 h 168"/>
                <a:gd name="T34" fmla="*/ 28 w 96"/>
                <a:gd name="T35" fmla="*/ 113 h 168"/>
                <a:gd name="T36" fmla="*/ 19 w 96"/>
                <a:gd name="T37" fmla="*/ 104 h 168"/>
                <a:gd name="T38" fmla="*/ 14 w 96"/>
                <a:gd name="T39" fmla="*/ 95 h 168"/>
                <a:gd name="T40" fmla="*/ 8 w 96"/>
                <a:gd name="T41" fmla="*/ 84 h 168"/>
                <a:gd name="T42" fmla="*/ 4 w 96"/>
                <a:gd name="T43" fmla="*/ 75 h 168"/>
                <a:gd name="T44" fmla="*/ 3 w 96"/>
                <a:gd name="T45" fmla="*/ 68 h 168"/>
                <a:gd name="T46" fmla="*/ 1 w 96"/>
                <a:gd name="T47" fmla="*/ 68 h 168"/>
                <a:gd name="T48" fmla="*/ 0 w 96"/>
                <a:gd name="T49" fmla="*/ 71 h 168"/>
                <a:gd name="T50" fmla="*/ 1 w 96"/>
                <a:gd name="T51" fmla="*/ 82 h 168"/>
                <a:gd name="T52" fmla="*/ 4 w 96"/>
                <a:gd name="T53" fmla="*/ 89 h 168"/>
                <a:gd name="T54" fmla="*/ 10 w 96"/>
                <a:gd name="T55" fmla="*/ 105 h 168"/>
                <a:gd name="T56" fmla="*/ 18 w 96"/>
                <a:gd name="T57" fmla="*/ 124 h 168"/>
                <a:gd name="T58" fmla="*/ 25 w 96"/>
                <a:gd name="T59" fmla="*/ 136 h 168"/>
                <a:gd name="T60" fmla="*/ 29 w 96"/>
                <a:gd name="T61" fmla="*/ 145 h 168"/>
                <a:gd name="T62" fmla="*/ 7 w 96"/>
                <a:gd name="T63" fmla="*/ 140 h 168"/>
                <a:gd name="T64" fmla="*/ 3 w 96"/>
                <a:gd name="T65" fmla="*/ 143 h 168"/>
                <a:gd name="T66" fmla="*/ 33 w 96"/>
                <a:gd name="T67" fmla="*/ 152 h 168"/>
                <a:gd name="T68" fmla="*/ 40 w 96"/>
                <a:gd name="T69" fmla="*/ 155 h 168"/>
                <a:gd name="T70" fmla="*/ 47 w 96"/>
                <a:gd name="T71" fmla="*/ 155 h 168"/>
                <a:gd name="T72" fmla="*/ 54 w 96"/>
                <a:gd name="T73" fmla="*/ 159 h 168"/>
                <a:gd name="T74" fmla="*/ 65 w 96"/>
                <a:gd name="T75" fmla="*/ 161 h 168"/>
                <a:gd name="T76" fmla="*/ 78 w 96"/>
                <a:gd name="T77" fmla="*/ 165 h 168"/>
                <a:gd name="T78" fmla="*/ 83 w 96"/>
                <a:gd name="T79" fmla="*/ 167 h 168"/>
                <a:gd name="T80" fmla="*/ 87 w 96"/>
                <a:gd name="T81" fmla="*/ 159 h 168"/>
                <a:gd name="T82" fmla="*/ 85 w 96"/>
                <a:gd name="T83" fmla="*/ 146 h 168"/>
                <a:gd name="T84" fmla="*/ 82 w 96"/>
                <a:gd name="T85" fmla="*/ 136 h 168"/>
                <a:gd name="T86" fmla="*/ 79 w 96"/>
                <a:gd name="T87" fmla="*/ 130 h 168"/>
                <a:gd name="T88" fmla="*/ 85 w 96"/>
                <a:gd name="T89" fmla="*/ 120 h 168"/>
                <a:gd name="T90" fmla="*/ 89 w 96"/>
                <a:gd name="T91" fmla="*/ 110 h 168"/>
                <a:gd name="T92" fmla="*/ 92 w 96"/>
                <a:gd name="T93" fmla="*/ 101 h 168"/>
                <a:gd name="T94" fmla="*/ 92 w 96"/>
                <a:gd name="T95" fmla="*/ 89 h 168"/>
                <a:gd name="T96" fmla="*/ 95 w 96"/>
                <a:gd name="T97" fmla="*/ 80 h 168"/>
                <a:gd name="T98" fmla="*/ 95 w 96"/>
                <a:gd name="T99" fmla="*/ 70 h 168"/>
                <a:gd name="T100" fmla="*/ 92 w 96"/>
                <a:gd name="T101" fmla="*/ 59 h 168"/>
                <a:gd name="T102" fmla="*/ 87 w 96"/>
                <a:gd name="T103" fmla="*/ 50 h 168"/>
                <a:gd name="T104" fmla="*/ 84 w 96"/>
                <a:gd name="T105" fmla="*/ 43 h 168"/>
                <a:gd name="T106" fmla="*/ 78 w 96"/>
                <a:gd name="T107" fmla="*/ 32 h 168"/>
                <a:gd name="T108" fmla="*/ 73 w 96"/>
                <a:gd name="T109" fmla="*/ 29 h 168"/>
                <a:gd name="T110" fmla="*/ 69 w 96"/>
                <a:gd name="T111" fmla="*/ 19 h 168"/>
                <a:gd name="T112" fmla="*/ 65 w 96"/>
                <a:gd name="T113" fmla="*/ 10 h 168"/>
                <a:gd name="T114" fmla="*/ 62 w 96"/>
                <a:gd name="T115" fmla="*/ 3 h 168"/>
                <a:gd name="T116" fmla="*/ 59 w 96"/>
                <a:gd name="T117" fmla="*/ 0 h 168"/>
                <a:gd name="T118" fmla="*/ 54 w 96"/>
                <a:gd name="T119" fmla="*/ 0 h 168"/>
                <a:gd name="T120" fmla="*/ 54 w 96"/>
                <a:gd name="T121" fmla="*/ 0 h 16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96"/>
                <a:gd name="T184" fmla="*/ 0 h 168"/>
                <a:gd name="T185" fmla="*/ 96 w 96"/>
                <a:gd name="T186" fmla="*/ 168 h 168"/>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96" h="168">
                  <a:moveTo>
                    <a:pt x="54" y="0"/>
                  </a:moveTo>
                  <a:lnTo>
                    <a:pt x="62" y="6"/>
                  </a:lnTo>
                  <a:lnTo>
                    <a:pt x="64" y="17"/>
                  </a:lnTo>
                  <a:lnTo>
                    <a:pt x="66" y="23"/>
                  </a:lnTo>
                  <a:lnTo>
                    <a:pt x="72" y="30"/>
                  </a:lnTo>
                  <a:lnTo>
                    <a:pt x="78" y="38"/>
                  </a:lnTo>
                  <a:lnTo>
                    <a:pt x="82" y="50"/>
                  </a:lnTo>
                  <a:lnTo>
                    <a:pt x="85" y="64"/>
                  </a:lnTo>
                  <a:lnTo>
                    <a:pt x="88" y="77"/>
                  </a:lnTo>
                  <a:lnTo>
                    <a:pt x="87" y="96"/>
                  </a:lnTo>
                  <a:lnTo>
                    <a:pt x="84" y="108"/>
                  </a:lnTo>
                  <a:lnTo>
                    <a:pt x="79" y="118"/>
                  </a:lnTo>
                  <a:lnTo>
                    <a:pt x="72" y="129"/>
                  </a:lnTo>
                  <a:lnTo>
                    <a:pt x="65" y="133"/>
                  </a:lnTo>
                  <a:lnTo>
                    <a:pt x="59" y="130"/>
                  </a:lnTo>
                  <a:lnTo>
                    <a:pt x="50" y="127"/>
                  </a:lnTo>
                  <a:lnTo>
                    <a:pt x="37" y="120"/>
                  </a:lnTo>
                  <a:lnTo>
                    <a:pt x="28" y="113"/>
                  </a:lnTo>
                  <a:lnTo>
                    <a:pt x="19" y="104"/>
                  </a:lnTo>
                  <a:lnTo>
                    <a:pt x="14" y="95"/>
                  </a:lnTo>
                  <a:lnTo>
                    <a:pt x="8" y="84"/>
                  </a:lnTo>
                  <a:lnTo>
                    <a:pt x="4" y="75"/>
                  </a:lnTo>
                  <a:lnTo>
                    <a:pt x="3" y="68"/>
                  </a:lnTo>
                  <a:lnTo>
                    <a:pt x="1" y="68"/>
                  </a:lnTo>
                  <a:lnTo>
                    <a:pt x="0" y="71"/>
                  </a:lnTo>
                  <a:lnTo>
                    <a:pt x="1" y="82"/>
                  </a:lnTo>
                  <a:lnTo>
                    <a:pt x="4" y="89"/>
                  </a:lnTo>
                  <a:lnTo>
                    <a:pt x="10" y="105"/>
                  </a:lnTo>
                  <a:lnTo>
                    <a:pt x="18" y="124"/>
                  </a:lnTo>
                  <a:lnTo>
                    <a:pt x="25" y="136"/>
                  </a:lnTo>
                  <a:lnTo>
                    <a:pt x="29" y="145"/>
                  </a:lnTo>
                  <a:lnTo>
                    <a:pt x="7" y="140"/>
                  </a:lnTo>
                  <a:lnTo>
                    <a:pt x="3" y="143"/>
                  </a:lnTo>
                  <a:lnTo>
                    <a:pt x="33" y="152"/>
                  </a:lnTo>
                  <a:lnTo>
                    <a:pt x="40" y="155"/>
                  </a:lnTo>
                  <a:lnTo>
                    <a:pt x="47" y="155"/>
                  </a:lnTo>
                  <a:lnTo>
                    <a:pt x="54" y="159"/>
                  </a:lnTo>
                  <a:lnTo>
                    <a:pt x="65" y="161"/>
                  </a:lnTo>
                  <a:lnTo>
                    <a:pt x="78" y="165"/>
                  </a:lnTo>
                  <a:lnTo>
                    <a:pt x="83" y="167"/>
                  </a:lnTo>
                  <a:lnTo>
                    <a:pt x="87" y="159"/>
                  </a:lnTo>
                  <a:lnTo>
                    <a:pt x="85" y="146"/>
                  </a:lnTo>
                  <a:lnTo>
                    <a:pt x="82" y="136"/>
                  </a:lnTo>
                  <a:lnTo>
                    <a:pt x="79" y="130"/>
                  </a:lnTo>
                  <a:lnTo>
                    <a:pt x="85" y="120"/>
                  </a:lnTo>
                  <a:lnTo>
                    <a:pt x="89" y="110"/>
                  </a:lnTo>
                  <a:lnTo>
                    <a:pt x="92" y="101"/>
                  </a:lnTo>
                  <a:lnTo>
                    <a:pt x="92" y="89"/>
                  </a:lnTo>
                  <a:lnTo>
                    <a:pt x="95" y="80"/>
                  </a:lnTo>
                  <a:lnTo>
                    <a:pt x="95" y="70"/>
                  </a:lnTo>
                  <a:lnTo>
                    <a:pt x="92" y="59"/>
                  </a:lnTo>
                  <a:lnTo>
                    <a:pt x="87" y="50"/>
                  </a:lnTo>
                  <a:lnTo>
                    <a:pt x="84" y="43"/>
                  </a:lnTo>
                  <a:lnTo>
                    <a:pt x="78" y="32"/>
                  </a:lnTo>
                  <a:lnTo>
                    <a:pt x="73" y="29"/>
                  </a:lnTo>
                  <a:lnTo>
                    <a:pt x="69" y="19"/>
                  </a:lnTo>
                  <a:lnTo>
                    <a:pt x="65" y="10"/>
                  </a:lnTo>
                  <a:lnTo>
                    <a:pt x="62" y="3"/>
                  </a:lnTo>
                  <a:lnTo>
                    <a:pt x="59" y="0"/>
                  </a:lnTo>
                  <a:lnTo>
                    <a:pt x="54" y="0"/>
                  </a:lnTo>
                </a:path>
              </a:pathLst>
            </a:custGeom>
            <a:solidFill>
              <a:srgbClr val="000000"/>
            </a:solidFill>
            <a:ln w="9207">
              <a:solidFill>
                <a:srgbClr val="000000"/>
              </a:solidFill>
              <a:round/>
              <a:headEnd/>
              <a:tailEnd/>
            </a:ln>
          </p:spPr>
          <p:txBody>
            <a:bodyPr lIns="0" tIns="0" rIns="0" bIns="0"/>
            <a:lstStyle/>
            <a:p>
              <a:endParaRPr lang="en-US"/>
            </a:p>
          </p:txBody>
        </p:sp>
        <p:sp>
          <p:nvSpPr>
            <p:cNvPr id="5195" name="Freeform 614"/>
            <p:cNvSpPr>
              <a:spLocks/>
            </p:cNvSpPr>
            <p:nvPr/>
          </p:nvSpPr>
          <p:spPr bwMode="auto">
            <a:xfrm>
              <a:off x="351" y="1875"/>
              <a:ext cx="53" cy="41"/>
            </a:xfrm>
            <a:custGeom>
              <a:avLst/>
              <a:gdLst>
                <a:gd name="T0" fmla="*/ 0 w 53"/>
                <a:gd name="T1" fmla="*/ 32 h 41"/>
                <a:gd name="T2" fmla="*/ 11 w 53"/>
                <a:gd name="T3" fmla="*/ 29 h 41"/>
                <a:gd name="T4" fmla="*/ 22 w 53"/>
                <a:gd name="T5" fmla="*/ 24 h 41"/>
                <a:gd name="T6" fmla="*/ 30 w 53"/>
                <a:gd name="T7" fmla="*/ 15 h 41"/>
                <a:gd name="T8" fmla="*/ 37 w 53"/>
                <a:gd name="T9" fmla="*/ 8 h 41"/>
                <a:gd name="T10" fmla="*/ 44 w 53"/>
                <a:gd name="T11" fmla="*/ 0 h 41"/>
                <a:gd name="T12" fmla="*/ 44 w 53"/>
                <a:gd name="T13" fmla="*/ 5 h 41"/>
                <a:gd name="T14" fmla="*/ 48 w 53"/>
                <a:gd name="T15" fmla="*/ 5 h 41"/>
                <a:gd name="T16" fmla="*/ 51 w 53"/>
                <a:gd name="T17" fmla="*/ 15 h 41"/>
                <a:gd name="T18" fmla="*/ 52 w 53"/>
                <a:gd name="T19" fmla="*/ 20 h 41"/>
                <a:gd name="T20" fmla="*/ 51 w 53"/>
                <a:gd name="T21" fmla="*/ 27 h 41"/>
                <a:gd name="T22" fmla="*/ 48 w 53"/>
                <a:gd name="T23" fmla="*/ 16 h 41"/>
                <a:gd name="T24" fmla="*/ 45 w 53"/>
                <a:gd name="T25" fmla="*/ 8 h 41"/>
                <a:gd name="T26" fmla="*/ 43 w 53"/>
                <a:gd name="T27" fmla="*/ 7 h 41"/>
                <a:gd name="T28" fmla="*/ 37 w 53"/>
                <a:gd name="T29" fmla="*/ 15 h 41"/>
                <a:gd name="T30" fmla="*/ 28 w 53"/>
                <a:gd name="T31" fmla="*/ 24 h 41"/>
                <a:gd name="T32" fmla="*/ 22 w 53"/>
                <a:gd name="T33" fmla="*/ 27 h 41"/>
                <a:gd name="T34" fmla="*/ 9 w 53"/>
                <a:gd name="T35" fmla="*/ 36 h 41"/>
                <a:gd name="T36" fmla="*/ 1 w 53"/>
                <a:gd name="T37" fmla="*/ 38 h 41"/>
                <a:gd name="T38" fmla="*/ 1 w 53"/>
                <a:gd name="T39" fmla="*/ 40 h 41"/>
                <a:gd name="T40" fmla="*/ 0 w 53"/>
                <a:gd name="T41" fmla="*/ 32 h 41"/>
                <a:gd name="T42" fmla="*/ 0 w 53"/>
                <a:gd name="T43" fmla="*/ 32 h 4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53"/>
                <a:gd name="T67" fmla="*/ 0 h 41"/>
                <a:gd name="T68" fmla="*/ 53 w 53"/>
                <a:gd name="T69" fmla="*/ 41 h 41"/>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53" h="41">
                  <a:moveTo>
                    <a:pt x="0" y="32"/>
                  </a:moveTo>
                  <a:lnTo>
                    <a:pt x="11" y="29"/>
                  </a:lnTo>
                  <a:lnTo>
                    <a:pt x="22" y="24"/>
                  </a:lnTo>
                  <a:lnTo>
                    <a:pt x="30" y="15"/>
                  </a:lnTo>
                  <a:lnTo>
                    <a:pt x="37" y="8"/>
                  </a:lnTo>
                  <a:lnTo>
                    <a:pt x="44" y="0"/>
                  </a:lnTo>
                  <a:lnTo>
                    <a:pt x="44" y="5"/>
                  </a:lnTo>
                  <a:lnTo>
                    <a:pt x="48" y="5"/>
                  </a:lnTo>
                  <a:lnTo>
                    <a:pt x="51" y="15"/>
                  </a:lnTo>
                  <a:lnTo>
                    <a:pt x="52" y="20"/>
                  </a:lnTo>
                  <a:lnTo>
                    <a:pt x="51" y="27"/>
                  </a:lnTo>
                  <a:lnTo>
                    <a:pt x="48" y="16"/>
                  </a:lnTo>
                  <a:lnTo>
                    <a:pt x="45" y="8"/>
                  </a:lnTo>
                  <a:lnTo>
                    <a:pt x="43" y="7"/>
                  </a:lnTo>
                  <a:lnTo>
                    <a:pt x="37" y="15"/>
                  </a:lnTo>
                  <a:lnTo>
                    <a:pt x="28" y="24"/>
                  </a:lnTo>
                  <a:lnTo>
                    <a:pt x="22" y="27"/>
                  </a:lnTo>
                  <a:lnTo>
                    <a:pt x="9" y="36"/>
                  </a:lnTo>
                  <a:lnTo>
                    <a:pt x="1" y="38"/>
                  </a:lnTo>
                  <a:lnTo>
                    <a:pt x="1" y="40"/>
                  </a:lnTo>
                  <a:lnTo>
                    <a:pt x="0" y="32"/>
                  </a:lnTo>
                </a:path>
              </a:pathLst>
            </a:custGeom>
            <a:solidFill>
              <a:srgbClr val="000000"/>
            </a:solidFill>
            <a:ln w="9207">
              <a:solidFill>
                <a:srgbClr val="000000"/>
              </a:solidFill>
              <a:round/>
              <a:headEnd/>
              <a:tailEnd/>
            </a:ln>
          </p:spPr>
          <p:txBody>
            <a:bodyPr lIns="0" tIns="0" rIns="0" bIns="0"/>
            <a:lstStyle/>
            <a:p>
              <a:endParaRPr lang="en-US"/>
            </a:p>
          </p:txBody>
        </p:sp>
        <p:sp>
          <p:nvSpPr>
            <p:cNvPr id="5196" name="Freeform 615"/>
            <p:cNvSpPr>
              <a:spLocks/>
            </p:cNvSpPr>
            <p:nvPr/>
          </p:nvSpPr>
          <p:spPr bwMode="auto">
            <a:xfrm>
              <a:off x="403" y="1897"/>
              <a:ext cx="26" cy="33"/>
            </a:xfrm>
            <a:custGeom>
              <a:avLst/>
              <a:gdLst>
                <a:gd name="T0" fmla="*/ 1 w 26"/>
                <a:gd name="T1" fmla="*/ 7 h 33"/>
                <a:gd name="T2" fmla="*/ 8 w 26"/>
                <a:gd name="T3" fmla="*/ 9 h 33"/>
                <a:gd name="T4" fmla="*/ 10 w 26"/>
                <a:gd name="T5" fmla="*/ 14 h 33"/>
                <a:gd name="T6" fmla="*/ 14 w 26"/>
                <a:gd name="T7" fmla="*/ 19 h 33"/>
                <a:gd name="T8" fmla="*/ 15 w 26"/>
                <a:gd name="T9" fmla="*/ 23 h 33"/>
                <a:gd name="T10" fmla="*/ 15 w 26"/>
                <a:gd name="T11" fmla="*/ 32 h 33"/>
                <a:gd name="T12" fmla="*/ 20 w 26"/>
                <a:gd name="T13" fmla="*/ 25 h 33"/>
                <a:gd name="T14" fmla="*/ 18 w 26"/>
                <a:gd name="T15" fmla="*/ 18 h 33"/>
                <a:gd name="T16" fmla="*/ 17 w 26"/>
                <a:gd name="T17" fmla="*/ 10 h 33"/>
                <a:gd name="T18" fmla="*/ 12 w 26"/>
                <a:gd name="T19" fmla="*/ 7 h 33"/>
                <a:gd name="T20" fmla="*/ 9 w 26"/>
                <a:gd name="T21" fmla="*/ 5 h 33"/>
                <a:gd name="T22" fmla="*/ 8 w 26"/>
                <a:gd name="T23" fmla="*/ 5 h 33"/>
                <a:gd name="T24" fmla="*/ 12 w 26"/>
                <a:gd name="T25" fmla="*/ 3 h 33"/>
                <a:gd name="T26" fmla="*/ 20 w 26"/>
                <a:gd name="T27" fmla="*/ 5 h 33"/>
                <a:gd name="T28" fmla="*/ 21 w 26"/>
                <a:gd name="T29" fmla="*/ 9 h 33"/>
                <a:gd name="T30" fmla="*/ 25 w 26"/>
                <a:gd name="T31" fmla="*/ 7 h 33"/>
                <a:gd name="T32" fmla="*/ 22 w 26"/>
                <a:gd name="T33" fmla="*/ 2 h 33"/>
                <a:gd name="T34" fmla="*/ 15 w 26"/>
                <a:gd name="T35" fmla="*/ 0 h 33"/>
                <a:gd name="T36" fmla="*/ 10 w 26"/>
                <a:gd name="T37" fmla="*/ 0 h 33"/>
                <a:gd name="T38" fmla="*/ 6 w 26"/>
                <a:gd name="T39" fmla="*/ 2 h 33"/>
                <a:gd name="T40" fmla="*/ 5 w 26"/>
                <a:gd name="T41" fmla="*/ 3 h 33"/>
                <a:gd name="T42" fmla="*/ 0 w 26"/>
                <a:gd name="T43" fmla="*/ 3 h 33"/>
                <a:gd name="T44" fmla="*/ 1 w 26"/>
                <a:gd name="T45" fmla="*/ 7 h 33"/>
                <a:gd name="T46" fmla="*/ 1 w 26"/>
                <a:gd name="T47" fmla="*/ 7 h 3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6"/>
                <a:gd name="T73" fmla="*/ 0 h 33"/>
                <a:gd name="T74" fmla="*/ 26 w 26"/>
                <a:gd name="T75" fmla="*/ 33 h 33"/>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6" h="33">
                  <a:moveTo>
                    <a:pt x="1" y="7"/>
                  </a:moveTo>
                  <a:lnTo>
                    <a:pt x="8" y="9"/>
                  </a:lnTo>
                  <a:lnTo>
                    <a:pt x="10" y="14"/>
                  </a:lnTo>
                  <a:lnTo>
                    <a:pt x="14" y="19"/>
                  </a:lnTo>
                  <a:lnTo>
                    <a:pt x="15" y="23"/>
                  </a:lnTo>
                  <a:lnTo>
                    <a:pt x="15" y="32"/>
                  </a:lnTo>
                  <a:lnTo>
                    <a:pt x="20" y="25"/>
                  </a:lnTo>
                  <a:lnTo>
                    <a:pt x="18" y="18"/>
                  </a:lnTo>
                  <a:lnTo>
                    <a:pt x="17" y="10"/>
                  </a:lnTo>
                  <a:lnTo>
                    <a:pt x="12" y="7"/>
                  </a:lnTo>
                  <a:lnTo>
                    <a:pt x="9" y="5"/>
                  </a:lnTo>
                  <a:lnTo>
                    <a:pt x="8" y="5"/>
                  </a:lnTo>
                  <a:lnTo>
                    <a:pt x="12" y="3"/>
                  </a:lnTo>
                  <a:lnTo>
                    <a:pt x="20" y="5"/>
                  </a:lnTo>
                  <a:lnTo>
                    <a:pt x="21" y="9"/>
                  </a:lnTo>
                  <a:lnTo>
                    <a:pt x="25" y="7"/>
                  </a:lnTo>
                  <a:lnTo>
                    <a:pt x="22" y="2"/>
                  </a:lnTo>
                  <a:lnTo>
                    <a:pt x="15" y="0"/>
                  </a:lnTo>
                  <a:lnTo>
                    <a:pt x="10" y="0"/>
                  </a:lnTo>
                  <a:lnTo>
                    <a:pt x="6" y="2"/>
                  </a:lnTo>
                  <a:lnTo>
                    <a:pt x="5" y="3"/>
                  </a:lnTo>
                  <a:lnTo>
                    <a:pt x="0" y="3"/>
                  </a:lnTo>
                  <a:lnTo>
                    <a:pt x="1" y="7"/>
                  </a:lnTo>
                </a:path>
              </a:pathLst>
            </a:custGeom>
            <a:solidFill>
              <a:srgbClr val="000000"/>
            </a:solidFill>
            <a:ln w="9207">
              <a:solidFill>
                <a:srgbClr val="000000"/>
              </a:solidFill>
              <a:round/>
              <a:headEnd/>
              <a:tailEnd/>
            </a:ln>
          </p:spPr>
          <p:txBody>
            <a:bodyPr lIns="0" tIns="0" rIns="0" bIns="0"/>
            <a:lstStyle/>
            <a:p>
              <a:endParaRPr lang="en-US"/>
            </a:p>
          </p:txBody>
        </p:sp>
        <p:sp>
          <p:nvSpPr>
            <p:cNvPr id="5197" name="Freeform 616"/>
            <p:cNvSpPr>
              <a:spLocks/>
            </p:cNvSpPr>
            <p:nvPr/>
          </p:nvSpPr>
          <p:spPr bwMode="auto">
            <a:xfrm>
              <a:off x="270" y="1877"/>
              <a:ext cx="49" cy="94"/>
            </a:xfrm>
            <a:custGeom>
              <a:avLst/>
              <a:gdLst>
                <a:gd name="T0" fmla="*/ 46 w 49"/>
                <a:gd name="T1" fmla="*/ 0 h 94"/>
                <a:gd name="T2" fmla="*/ 38 w 49"/>
                <a:gd name="T3" fmla="*/ 5 h 94"/>
                <a:gd name="T4" fmla="*/ 33 w 49"/>
                <a:gd name="T5" fmla="*/ 11 h 94"/>
                <a:gd name="T6" fmla="*/ 29 w 49"/>
                <a:gd name="T7" fmla="*/ 14 h 94"/>
                <a:gd name="T8" fmla="*/ 26 w 49"/>
                <a:gd name="T9" fmla="*/ 20 h 94"/>
                <a:gd name="T10" fmla="*/ 16 w 49"/>
                <a:gd name="T11" fmla="*/ 23 h 94"/>
                <a:gd name="T12" fmla="*/ 11 w 49"/>
                <a:gd name="T13" fmla="*/ 27 h 94"/>
                <a:gd name="T14" fmla="*/ 3 w 49"/>
                <a:gd name="T15" fmla="*/ 34 h 94"/>
                <a:gd name="T16" fmla="*/ 2 w 49"/>
                <a:gd name="T17" fmla="*/ 38 h 94"/>
                <a:gd name="T18" fmla="*/ 0 w 49"/>
                <a:gd name="T19" fmla="*/ 45 h 94"/>
                <a:gd name="T20" fmla="*/ 0 w 49"/>
                <a:gd name="T21" fmla="*/ 48 h 94"/>
                <a:gd name="T22" fmla="*/ 2 w 49"/>
                <a:gd name="T23" fmla="*/ 52 h 94"/>
                <a:gd name="T24" fmla="*/ 3 w 49"/>
                <a:gd name="T25" fmla="*/ 62 h 94"/>
                <a:gd name="T26" fmla="*/ 3 w 49"/>
                <a:gd name="T27" fmla="*/ 67 h 94"/>
                <a:gd name="T28" fmla="*/ 5 w 49"/>
                <a:gd name="T29" fmla="*/ 76 h 94"/>
                <a:gd name="T30" fmla="*/ 10 w 49"/>
                <a:gd name="T31" fmla="*/ 83 h 94"/>
                <a:gd name="T32" fmla="*/ 13 w 49"/>
                <a:gd name="T33" fmla="*/ 86 h 94"/>
                <a:gd name="T34" fmla="*/ 16 w 49"/>
                <a:gd name="T35" fmla="*/ 93 h 94"/>
                <a:gd name="T36" fmla="*/ 14 w 49"/>
                <a:gd name="T37" fmla="*/ 81 h 94"/>
                <a:gd name="T38" fmla="*/ 13 w 49"/>
                <a:gd name="T39" fmla="*/ 73 h 94"/>
                <a:gd name="T40" fmla="*/ 10 w 49"/>
                <a:gd name="T41" fmla="*/ 64 h 94"/>
                <a:gd name="T42" fmla="*/ 9 w 49"/>
                <a:gd name="T43" fmla="*/ 56 h 94"/>
                <a:gd name="T44" fmla="*/ 9 w 49"/>
                <a:gd name="T45" fmla="*/ 52 h 94"/>
                <a:gd name="T46" fmla="*/ 7 w 49"/>
                <a:gd name="T47" fmla="*/ 48 h 94"/>
                <a:gd name="T48" fmla="*/ 9 w 49"/>
                <a:gd name="T49" fmla="*/ 43 h 94"/>
                <a:gd name="T50" fmla="*/ 13 w 49"/>
                <a:gd name="T51" fmla="*/ 34 h 94"/>
                <a:gd name="T52" fmla="*/ 17 w 49"/>
                <a:gd name="T53" fmla="*/ 30 h 94"/>
                <a:gd name="T54" fmla="*/ 21 w 49"/>
                <a:gd name="T55" fmla="*/ 27 h 94"/>
                <a:gd name="T56" fmla="*/ 28 w 49"/>
                <a:gd name="T57" fmla="*/ 27 h 94"/>
                <a:gd name="T58" fmla="*/ 33 w 49"/>
                <a:gd name="T59" fmla="*/ 27 h 94"/>
                <a:gd name="T60" fmla="*/ 35 w 49"/>
                <a:gd name="T61" fmla="*/ 20 h 94"/>
                <a:gd name="T62" fmla="*/ 41 w 49"/>
                <a:gd name="T63" fmla="*/ 14 h 94"/>
                <a:gd name="T64" fmla="*/ 46 w 49"/>
                <a:gd name="T65" fmla="*/ 9 h 94"/>
                <a:gd name="T66" fmla="*/ 48 w 49"/>
                <a:gd name="T67" fmla="*/ 9 h 94"/>
                <a:gd name="T68" fmla="*/ 46 w 49"/>
                <a:gd name="T69" fmla="*/ 0 h 94"/>
                <a:gd name="T70" fmla="*/ 46 w 49"/>
                <a:gd name="T71" fmla="*/ 0 h 9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49"/>
                <a:gd name="T109" fmla="*/ 0 h 94"/>
                <a:gd name="T110" fmla="*/ 49 w 49"/>
                <a:gd name="T111" fmla="*/ 94 h 94"/>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49" h="94">
                  <a:moveTo>
                    <a:pt x="46" y="0"/>
                  </a:moveTo>
                  <a:lnTo>
                    <a:pt x="38" y="5"/>
                  </a:lnTo>
                  <a:lnTo>
                    <a:pt x="33" y="11"/>
                  </a:lnTo>
                  <a:lnTo>
                    <a:pt x="29" y="14"/>
                  </a:lnTo>
                  <a:lnTo>
                    <a:pt x="26" y="20"/>
                  </a:lnTo>
                  <a:lnTo>
                    <a:pt x="16" y="23"/>
                  </a:lnTo>
                  <a:lnTo>
                    <a:pt x="11" y="27"/>
                  </a:lnTo>
                  <a:lnTo>
                    <a:pt x="3" y="34"/>
                  </a:lnTo>
                  <a:lnTo>
                    <a:pt x="2" y="38"/>
                  </a:lnTo>
                  <a:lnTo>
                    <a:pt x="0" y="45"/>
                  </a:lnTo>
                  <a:lnTo>
                    <a:pt x="0" y="48"/>
                  </a:lnTo>
                  <a:lnTo>
                    <a:pt x="2" y="52"/>
                  </a:lnTo>
                  <a:lnTo>
                    <a:pt x="3" y="62"/>
                  </a:lnTo>
                  <a:lnTo>
                    <a:pt x="3" y="67"/>
                  </a:lnTo>
                  <a:lnTo>
                    <a:pt x="5" y="76"/>
                  </a:lnTo>
                  <a:lnTo>
                    <a:pt x="10" y="83"/>
                  </a:lnTo>
                  <a:lnTo>
                    <a:pt x="13" y="86"/>
                  </a:lnTo>
                  <a:lnTo>
                    <a:pt x="16" y="93"/>
                  </a:lnTo>
                  <a:lnTo>
                    <a:pt x="14" y="81"/>
                  </a:lnTo>
                  <a:lnTo>
                    <a:pt x="13" y="73"/>
                  </a:lnTo>
                  <a:lnTo>
                    <a:pt x="10" y="64"/>
                  </a:lnTo>
                  <a:lnTo>
                    <a:pt x="9" y="56"/>
                  </a:lnTo>
                  <a:lnTo>
                    <a:pt x="9" y="52"/>
                  </a:lnTo>
                  <a:lnTo>
                    <a:pt x="7" y="48"/>
                  </a:lnTo>
                  <a:lnTo>
                    <a:pt x="9" y="43"/>
                  </a:lnTo>
                  <a:lnTo>
                    <a:pt x="13" y="34"/>
                  </a:lnTo>
                  <a:lnTo>
                    <a:pt x="17" y="30"/>
                  </a:lnTo>
                  <a:lnTo>
                    <a:pt x="21" y="27"/>
                  </a:lnTo>
                  <a:lnTo>
                    <a:pt x="28" y="27"/>
                  </a:lnTo>
                  <a:lnTo>
                    <a:pt x="33" y="27"/>
                  </a:lnTo>
                  <a:lnTo>
                    <a:pt x="35" y="20"/>
                  </a:lnTo>
                  <a:lnTo>
                    <a:pt x="41" y="14"/>
                  </a:lnTo>
                  <a:lnTo>
                    <a:pt x="46" y="9"/>
                  </a:lnTo>
                  <a:lnTo>
                    <a:pt x="48" y="9"/>
                  </a:lnTo>
                  <a:lnTo>
                    <a:pt x="46" y="0"/>
                  </a:lnTo>
                </a:path>
              </a:pathLst>
            </a:custGeom>
            <a:solidFill>
              <a:srgbClr val="000000"/>
            </a:solidFill>
            <a:ln w="9207">
              <a:solidFill>
                <a:srgbClr val="000000"/>
              </a:solidFill>
              <a:round/>
              <a:headEnd/>
              <a:tailEnd/>
            </a:ln>
          </p:spPr>
          <p:txBody>
            <a:bodyPr lIns="0" tIns="0" rIns="0" bIns="0"/>
            <a:lstStyle/>
            <a:p>
              <a:endParaRPr lang="en-US"/>
            </a:p>
          </p:txBody>
        </p:sp>
        <p:sp>
          <p:nvSpPr>
            <p:cNvPr id="5198" name="Freeform 617"/>
            <p:cNvSpPr>
              <a:spLocks/>
            </p:cNvSpPr>
            <p:nvPr/>
          </p:nvSpPr>
          <p:spPr bwMode="auto">
            <a:xfrm>
              <a:off x="303" y="1902"/>
              <a:ext cx="9" cy="8"/>
            </a:xfrm>
            <a:custGeom>
              <a:avLst/>
              <a:gdLst>
                <a:gd name="T0" fmla="*/ 2 w 9"/>
                <a:gd name="T1" fmla="*/ 0 h 8"/>
                <a:gd name="T2" fmla="*/ 8 w 9"/>
                <a:gd name="T3" fmla="*/ 5 h 8"/>
                <a:gd name="T4" fmla="*/ 5 w 9"/>
                <a:gd name="T5" fmla="*/ 7 h 8"/>
                <a:gd name="T6" fmla="*/ 0 w 9"/>
                <a:gd name="T7" fmla="*/ 2 h 8"/>
                <a:gd name="T8" fmla="*/ 2 w 9"/>
                <a:gd name="T9" fmla="*/ 0 h 8"/>
                <a:gd name="T10" fmla="*/ 2 w 9"/>
                <a:gd name="T11" fmla="*/ 0 h 8"/>
                <a:gd name="T12" fmla="*/ 0 60000 65536"/>
                <a:gd name="T13" fmla="*/ 0 60000 65536"/>
                <a:gd name="T14" fmla="*/ 0 60000 65536"/>
                <a:gd name="T15" fmla="*/ 0 60000 65536"/>
                <a:gd name="T16" fmla="*/ 0 60000 65536"/>
                <a:gd name="T17" fmla="*/ 0 60000 65536"/>
                <a:gd name="T18" fmla="*/ 0 w 9"/>
                <a:gd name="T19" fmla="*/ 0 h 8"/>
                <a:gd name="T20" fmla="*/ 9 w 9"/>
                <a:gd name="T21" fmla="*/ 8 h 8"/>
              </a:gdLst>
              <a:ahLst/>
              <a:cxnLst>
                <a:cxn ang="T12">
                  <a:pos x="T0" y="T1"/>
                </a:cxn>
                <a:cxn ang="T13">
                  <a:pos x="T2" y="T3"/>
                </a:cxn>
                <a:cxn ang="T14">
                  <a:pos x="T4" y="T5"/>
                </a:cxn>
                <a:cxn ang="T15">
                  <a:pos x="T6" y="T7"/>
                </a:cxn>
                <a:cxn ang="T16">
                  <a:pos x="T8" y="T9"/>
                </a:cxn>
                <a:cxn ang="T17">
                  <a:pos x="T10" y="T11"/>
                </a:cxn>
              </a:cxnLst>
              <a:rect l="T18" t="T19" r="T20" b="T21"/>
              <a:pathLst>
                <a:path w="9" h="8">
                  <a:moveTo>
                    <a:pt x="2" y="0"/>
                  </a:moveTo>
                  <a:lnTo>
                    <a:pt x="8" y="5"/>
                  </a:lnTo>
                  <a:lnTo>
                    <a:pt x="5" y="7"/>
                  </a:lnTo>
                  <a:lnTo>
                    <a:pt x="0" y="2"/>
                  </a:lnTo>
                  <a:lnTo>
                    <a:pt x="2" y="0"/>
                  </a:lnTo>
                </a:path>
              </a:pathLst>
            </a:custGeom>
            <a:solidFill>
              <a:srgbClr val="000000"/>
            </a:solidFill>
            <a:ln w="9207">
              <a:solidFill>
                <a:srgbClr val="000000"/>
              </a:solidFill>
              <a:round/>
              <a:headEnd/>
              <a:tailEnd/>
            </a:ln>
          </p:spPr>
          <p:txBody>
            <a:bodyPr lIns="0" tIns="0" rIns="0" bIns="0"/>
            <a:lstStyle/>
            <a:p>
              <a:endParaRPr lang="en-US"/>
            </a:p>
          </p:txBody>
        </p:sp>
        <p:sp>
          <p:nvSpPr>
            <p:cNvPr id="5199" name="Freeform 618"/>
            <p:cNvSpPr>
              <a:spLocks/>
            </p:cNvSpPr>
            <p:nvPr/>
          </p:nvSpPr>
          <p:spPr bwMode="auto">
            <a:xfrm>
              <a:off x="284" y="1909"/>
              <a:ext cx="24" cy="14"/>
            </a:xfrm>
            <a:custGeom>
              <a:avLst/>
              <a:gdLst>
                <a:gd name="T0" fmla="*/ 0 w 24"/>
                <a:gd name="T1" fmla="*/ 7 h 14"/>
                <a:gd name="T2" fmla="*/ 4 w 24"/>
                <a:gd name="T3" fmla="*/ 4 h 14"/>
                <a:gd name="T4" fmla="*/ 12 w 24"/>
                <a:gd name="T5" fmla="*/ 0 h 14"/>
                <a:gd name="T6" fmla="*/ 15 w 24"/>
                <a:gd name="T7" fmla="*/ 2 h 14"/>
                <a:gd name="T8" fmla="*/ 21 w 24"/>
                <a:gd name="T9" fmla="*/ 4 h 14"/>
                <a:gd name="T10" fmla="*/ 23 w 24"/>
                <a:gd name="T11" fmla="*/ 7 h 14"/>
                <a:gd name="T12" fmla="*/ 19 w 24"/>
                <a:gd name="T13" fmla="*/ 6 h 14"/>
                <a:gd name="T14" fmla="*/ 14 w 24"/>
                <a:gd name="T15" fmla="*/ 4 h 14"/>
                <a:gd name="T16" fmla="*/ 9 w 24"/>
                <a:gd name="T17" fmla="*/ 6 h 14"/>
                <a:gd name="T18" fmla="*/ 4 w 24"/>
                <a:gd name="T19" fmla="*/ 10 h 14"/>
                <a:gd name="T20" fmla="*/ 2 w 24"/>
                <a:gd name="T21" fmla="*/ 13 h 14"/>
                <a:gd name="T22" fmla="*/ 0 w 24"/>
                <a:gd name="T23" fmla="*/ 7 h 14"/>
                <a:gd name="T24" fmla="*/ 0 w 24"/>
                <a:gd name="T25" fmla="*/ 7 h 1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4"/>
                <a:gd name="T40" fmla="*/ 0 h 14"/>
                <a:gd name="T41" fmla="*/ 24 w 24"/>
                <a:gd name="T42" fmla="*/ 14 h 1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4" h="14">
                  <a:moveTo>
                    <a:pt x="0" y="7"/>
                  </a:moveTo>
                  <a:lnTo>
                    <a:pt x="4" y="4"/>
                  </a:lnTo>
                  <a:lnTo>
                    <a:pt x="12" y="0"/>
                  </a:lnTo>
                  <a:lnTo>
                    <a:pt x="15" y="2"/>
                  </a:lnTo>
                  <a:lnTo>
                    <a:pt x="21" y="4"/>
                  </a:lnTo>
                  <a:lnTo>
                    <a:pt x="23" y="7"/>
                  </a:lnTo>
                  <a:lnTo>
                    <a:pt x="19" y="6"/>
                  </a:lnTo>
                  <a:lnTo>
                    <a:pt x="14" y="4"/>
                  </a:lnTo>
                  <a:lnTo>
                    <a:pt x="9" y="6"/>
                  </a:lnTo>
                  <a:lnTo>
                    <a:pt x="4" y="10"/>
                  </a:lnTo>
                  <a:lnTo>
                    <a:pt x="2" y="13"/>
                  </a:lnTo>
                  <a:lnTo>
                    <a:pt x="0" y="7"/>
                  </a:lnTo>
                </a:path>
              </a:pathLst>
            </a:custGeom>
            <a:solidFill>
              <a:srgbClr val="000000"/>
            </a:solidFill>
            <a:ln w="9207">
              <a:solidFill>
                <a:srgbClr val="000000"/>
              </a:solidFill>
              <a:round/>
              <a:headEnd/>
              <a:tailEnd/>
            </a:ln>
          </p:spPr>
          <p:txBody>
            <a:bodyPr lIns="0" tIns="0" rIns="0" bIns="0"/>
            <a:lstStyle/>
            <a:p>
              <a:endParaRPr lang="en-US"/>
            </a:p>
          </p:txBody>
        </p:sp>
        <p:sp>
          <p:nvSpPr>
            <p:cNvPr id="5200" name="Freeform 619"/>
            <p:cNvSpPr>
              <a:spLocks/>
            </p:cNvSpPr>
            <p:nvPr/>
          </p:nvSpPr>
          <p:spPr bwMode="auto">
            <a:xfrm>
              <a:off x="313" y="1870"/>
              <a:ext cx="38" cy="86"/>
            </a:xfrm>
            <a:custGeom>
              <a:avLst/>
              <a:gdLst>
                <a:gd name="T0" fmla="*/ 0 w 38"/>
                <a:gd name="T1" fmla="*/ 52 h 86"/>
                <a:gd name="T2" fmla="*/ 7 w 38"/>
                <a:gd name="T3" fmla="*/ 57 h 86"/>
                <a:gd name="T4" fmla="*/ 12 w 38"/>
                <a:gd name="T5" fmla="*/ 60 h 86"/>
                <a:gd name="T6" fmla="*/ 16 w 38"/>
                <a:gd name="T7" fmla="*/ 64 h 86"/>
                <a:gd name="T8" fmla="*/ 17 w 38"/>
                <a:gd name="T9" fmla="*/ 70 h 86"/>
                <a:gd name="T10" fmla="*/ 21 w 38"/>
                <a:gd name="T11" fmla="*/ 70 h 86"/>
                <a:gd name="T12" fmla="*/ 21 w 38"/>
                <a:gd name="T13" fmla="*/ 54 h 86"/>
                <a:gd name="T14" fmla="*/ 22 w 38"/>
                <a:gd name="T15" fmla="*/ 45 h 86"/>
                <a:gd name="T16" fmla="*/ 23 w 38"/>
                <a:gd name="T17" fmla="*/ 34 h 86"/>
                <a:gd name="T18" fmla="*/ 26 w 38"/>
                <a:gd name="T19" fmla="*/ 25 h 86"/>
                <a:gd name="T20" fmla="*/ 32 w 38"/>
                <a:gd name="T21" fmla="*/ 16 h 86"/>
                <a:gd name="T22" fmla="*/ 26 w 38"/>
                <a:gd name="T23" fmla="*/ 30 h 86"/>
                <a:gd name="T24" fmla="*/ 25 w 38"/>
                <a:gd name="T25" fmla="*/ 39 h 86"/>
                <a:gd name="T26" fmla="*/ 24 w 38"/>
                <a:gd name="T27" fmla="*/ 49 h 86"/>
                <a:gd name="T28" fmla="*/ 24 w 38"/>
                <a:gd name="T29" fmla="*/ 59 h 86"/>
                <a:gd name="T30" fmla="*/ 25 w 38"/>
                <a:gd name="T31" fmla="*/ 70 h 86"/>
                <a:gd name="T32" fmla="*/ 26 w 38"/>
                <a:gd name="T33" fmla="*/ 79 h 86"/>
                <a:gd name="T34" fmla="*/ 34 w 38"/>
                <a:gd name="T35" fmla="*/ 85 h 86"/>
                <a:gd name="T36" fmla="*/ 30 w 38"/>
                <a:gd name="T37" fmla="*/ 71 h 86"/>
                <a:gd name="T38" fmla="*/ 29 w 38"/>
                <a:gd name="T39" fmla="*/ 60 h 86"/>
                <a:gd name="T40" fmla="*/ 29 w 38"/>
                <a:gd name="T41" fmla="*/ 50 h 86"/>
                <a:gd name="T42" fmla="*/ 30 w 38"/>
                <a:gd name="T43" fmla="*/ 39 h 86"/>
                <a:gd name="T44" fmla="*/ 32 w 38"/>
                <a:gd name="T45" fmla="*/ 27 h 86"/>
                <a:gd name="T46" fmla="*/ 36 w 38"/>
                <a:gd name="T47" fmla="*/ 20 h 86"/>
                <a:gd name="T48" fmla="*/ 37 w 38"/>
                <a:gd name="T49" fmla="*/ 16 h 86"/>
                <a:gd name="T50" fmla="*/ 32 w 38"/>
                <a:gd name="T51" fmla="*/ 0 h 86"/>
                <a:gd name="T52" fmla="*/ 19 w 38"/>
                <a:gd name="T53" fmla="*/ 20 h 86"/>
                <a:gd name="T54" fmla="*/ 28 w 38"/>
                <a:gd name="T55" fmla="*/ 13 h 86"/>
                <a:gd name="T56" fmla="*/ 23 w 38"/>
                <a:gd name="T57" fmla="*/ 30 h 86"/>
                <a:gd name="T58" fmla="*/ 20 w 38"/>
                <a:gd name="T59" fmla="*/ 41 h 86"/>
                <a:gd name="T60" fmla="*/ 17 w 38"/>
                <a:gd name="T61" fmla="*/ 50 h 86"/>
                <a:gd name="T62" fmla="*/ 19 w 38"/>
                <a:gd name="T63" fmla="*/ 59 h 86"/>
                <a:gd name="T64" fmla="*/ 10 w 38"/>
                <a:gd name="T65" fmla="*/ 54 h 86"/>
                <a:gd name="T66" fmla="*/ 5 w 38"/>
                <a:gd name="T67" fmla="*/ 52 h 86"/>
                <a:gd name="T68" fmla="*/ 0 w 38"/>
                <a:gd name="T69" fmla="*/ 52 h 86"/>
                <a:gd name="T70" fmla="*/ 0 w 38"/>
                <a:gd name="T71" fmla="*/ 52 h 8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38"/>
                <a:gd name="T109" fmla="*/ 0 h 86"/>
                <a:gd name="T110" fmla="*/ 38 w 38"/>
                <a:gd name="T111" fmla="*/ 86 h 8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38" h="86">
                  <a:moveTo>
                    <a:pt x="0" y="52"/>
                  </a:moveTo>
                  <a:lnTo>
                    <a:pt x="7" y="57"/>
                  </a:lnTo>
                  <a:lnTo>
                    <a:pt x="12" y="60"/>
                  </a:lnTo>
                  <a:lnTo>
                    <a:pt x="16" y="64"/>
                  </a:lnTo>
                  <a:lnTo>
                    <a:pt x="17" y="70"/>
                  </a:lnTo>
                  <a:lnTo>
                    <a:pt x="21" y="70"/>
                  </a:lnTo>
                  <a:lnTo>
                    <a:pt x="21" y="54"/>
                  </a:lnTo>
                  <a:lnTo>
                    <a:pt x="22" y="45"/>
                  </a:lnTo>
                  <a:lnTo>
                    <a:pt x="23" y="34"/>
                  </a:lnTo>
                  <a:lnTo>
                    <a:pt x="26" y="25"/>
                  </a:lnTo>
                  <a:lnTo>
                    <a:pt x="32" y="16"/>
                  </a:lnTo>
                  <a:lnTo>
                    <a:pt x="26" y="30"/>
                  </a:lnTo>
                  <a:lnTo>
                    <a:pt x="25" y="39"/>
                  </a:lnTo>
                  <a:lnTo>
                    <a:pt x="24" y="49"/>
                  </a:lnTo>
                  <a:lnTo>
                    <a:pt x="24" y="59"/>
                  </a:lnTo>
                  <a:lnTo>
                    <a:pt x="25" y="70"/>
                  </a:lnTo>
                  <a:lnTo>
                    <a:pt x="26" y="79"/>
                  </a:lnTo>
                  <a:lnTo>
                    <a:pt x="34" y="85"/>
                  </a:lnTo>
                  <a:lnTo>
                    <a:pt x="30" y="71"/>
                  </a:lnTo>
                  <a:lnTo>
                    <a:pt x="29" y="60"/>
                  </a:lnTo>
                  <a:lnTo>
                    <a:pt x="29" y="50"/>
                  </a:lnTo>
                  <a:lnTo>
                    <a:pt x="30" y="39"/>
                  </a:lnTo>
                  <a:lnTo>
                    <a:pt x="32" y="27"/>
                  </a:lnTo>
                  <a:lnTo>
                    <a:pt x="36" y="20"/>
                  </a:lnTo>
                  <a:lnTo>
                    <a:pt x="37" y="16"/>
                  </a:lnTo>
                  <a:lnTo>
                    <a:pt x="32" y="0"/>
                  </a:lnTo>
                  <a:lnTo>
                    <a:pt x="19" y="20"/>
                  </a:lnTo>
                  <a:lnTo>
                    <a:pt x="28" y="13"/>
                  </a:lnTo>
                  <a:lnTo>
                    <a:pt x="23" y="30"/>
                  </a:lnTo>
                  <a:lnTo>
                    <a:pt x="20" y="41"/>
                  </a:lnTo>
                  <a:lnTo>
                    <a:pt x="17" y="50"/>
                  </a:lnTo>
                  <a:lnTo>
                    <a:pt x="19" y="59"/>
                  </a:lnTo>
                  <a:lnTo>
                    <a:pt x="10" y="54"/>
                  </a:lnTo>
                  <a:lnTo>
                    <a:pt x="5" y="52"/>
                  </a:lnTo>
                  <a:lnTo>
                    <a:pt x="0" y="52"/>
                  </a:lnTo>
                </a:path>
              </a:pathLst>
            </a:custGeom>
            <a:solidFill>
              <a:srgbClr val="000000"/>
            </a:solidFill>
            <a:ln w="9207">
              <a:solidFill>
                <a:srgbClr val="000000"/>
              </a:solidFill>
              <a:round/>
              <a:headEnd/>
              <a:tailEnd/>
            </a:ln>
          </p:spPr>
          <p:txBody>
            <a:bodyPr lIns="0" tIns="0" rIns="0" bIns="0"/>
            <a:lstStyle/>
            <a:p>
              <a:endParaRPr lang="en-US"/>
            </a:p>
          </p:txBody>
        </p:sp>
        <p:sp>
          <p:nvSpPr>
            <p:cNvPr id="5201" name="Freeform 620"/>
            <p:cNvSpPr>
              <a:spLocks/>
            </p:cNvSpPr>
            <p:nvPr/>
          </p:nvSpPr>
          <p:spPr bwMode="auto">
            <a:xfrm>
              <a:off x="289" y="1939"/>
              <a:ext cx="78" cy="57"/>
            </a:xfrm>
            <a:custGeom>
              <a:avLst/>
              <a:gdLst>
                <a:gd name="T0" fmla="*/ 0 w 78"/>
                <a:gd name="T1" fmla="*/ 19 h 57"/>
                <a:gd name="T2" fmla="*/ 7 w 78"/>
                <a:gd name="T3" fmla="*/ 5 h 57"/>
                <a:gd name="T4" fmla="*/ 18 w 78"/>
                <a:gd name="T5" fmla="*/ 5 h 57"/>
                <a:gd name="T6" fmla="*/ 29 w 78"/>
                <a:gd name="T7" fmla="*/ 11 h 57"/>
                <a:gd name="T8" fmla="*/ 32 w 78"/>
                <a:gd name="T9" fmla="*/ 1 h 57"/>
                <a:gd name="T10" fmla="*/ 44 w 78"/>
                <a:gd name="T11" fmla="*/ 2 h 57"/>
                <a:gd name="T12" fmla="*/ 48 w 78"/>
                <a:gd name="T13" fmla="*/ 14 h 57"/>
                <a:gd name="T14" fmla="*/ 60 w 78"/>
                <a:gd name="T15" fmla="*/ 24 h 57"/>
                <a:gd name="T16" fmla="*/ 65 w 78"/>
                <a:gd name="T17" fmla="*/ 31 h 57"/>
                <a:gd name="T18" fmla="*/ 76 w 78"/>
                <a:gd name="T19" fmla="*/ 31 h 57"/>
                <a:gd name="T20" fmla="*/ 76 w 78"/>
                <a:gd name="T21" fmla="*/ 42 h 57"/>
                <a:gd name="T22" fmla="*/ 66 w 78"/>
                <a:gd name="T23" fmla="*/ 52 h 57"/>
                <a:gd name="T24" fmla="*/ 56 w 78"/>
                <a:gd name="T25" fmla="*/ 56 h 57"/>
                <a:gd name="T26" fmla="*/ 58 w 78"/>
                <a:gd name="T27" fmla="*/ 52 h 57"/>
                <a:gd name="T28" fmla="*/ 70 w 78"/>
                <a:gd name="T29" fmla="*/ 44 h 57"/>
                <a:gd name="T30" fmla="*/ 67 w 78"/>
                <a:gd name="T31" fmla="*/ 33 h 57"/>
                <a:gd name="T32" fmla="*/ 60 w 78"/>
                <a:gd name="T33" fmla="*/ 40 h 57"/>
                <a:gd name="T34" fmla="*/ 54 w 78"/>
                <a:gd name="T35" fmla="*/ 46 h 57"/>
                <a:gd name="T36" fmla="*/ 47 w 78"/>
                <a:gd name="T37" fmla="*/ 49 h 57"/>
                <a:gd name="T38" fmla="*/ 41 w 78"/>
                <a:gd name="T39" fmla="*/ 48 h 57"/>
                <a:gd name="T40" fmla="*/ 40 w 78"/>
                <a:gd name="T41" fmla="*/ 40 h 57"/>
                <a:gd name="T42" fmla="*/ 44 w 78"/>
                <a:gd name="T43" fmla="*/ 44 h 57"/>
                <a:gd name="T44" fmla="*/ 50 w 78"/>
                <a:gd name="T45" fmla="*/ 46 h 57"/>
                <a:gd name="T46" fmla="*/ 56 w 78"/>
                <a:gd name="T47" fmla="*/ 39 h 57"/>
                <a:gd name="T48" fmla="*/ 56 w 78"/>
                <a:gd name="T49" fmla="*/ 28 h 57"/>
                <a:gd name="T50" fmla="*/ 56 w 78"/>
                <a:gd name="T51" fmla="*/ 22 h 57"/>
                <a:gd name="T52" fmla="*/ 52 w 78"/>
                <a:gd name="T53" fmla="*/ 19 h 57"/>
                <a:gd name="T54" fmla="*/ 50 w 78"/>
                <a:gd name="T55" fmla="*/ 24 h 57"/>
                <a:gd name="T56" fmla="*/ 44 w 78"/>
                <a:gd name="T57" fmla="*/ 31 h 57"/>
                <a:gd name="T58" fmla="*/ 40 w 78"/>
                <a:gd name="T59" fmla="*/ 31 h 57"/>
                <a:gd name="T60" fmla="*/ 36 w 78"/>
                <a:gd name="T61" fmla="*/ 24 h 57"/>
                <a:gd name="T62" fmla="*/ 40 w 78"/>
                <a:gd name="T63" fmla="*/ 24 h 57"/>
                <a:gd name="T64" fmla="*/ 46 w 78"/>
                <a:gd name="T65" fmla="*/ 22 h 57"/>
                <a:gd name="T66" fmla="*/ 44 w 78"/>
                <a:gd name="T67" fmla="*/ 11 h 57"/>
                <a:gd name="T68" fmla="*/ 38 w 78"/>
                <a:gd name="T69" fmla="*/ 2 h 57"/>
                <a:gd name="T70" fmla="*/ 32 w 78"/>
                <a:gd name="T71" fmla="*/ 10 h 57"/>
                <a:gd name="T72" fmla="*/ 27 w 78"/>
                <a:gd name="T73" fmla="*/ 16 h 57"/>
                <a:gd name="T74" fmla="*/ 25 w 78"/>
                <a:gd name="T75" fmla="*/ 24 h 57"/>
                <a:gd name="T76" fmla="*/ 24 w 78"/>
                <a:gd name="T77" fmla="*/ 33 h 57"/>
                <a:gd name="T78" fmla="*/ 18 w 78"/>
                <a:gd name="T79" fmla="*/ 36 h 57"/>
                <a:gd name="T80" fmla="*/ 14 w 78"/>
                <a:gd name="T81" fmla="*/ 31 h 57"/>
                <a:gd name="T82" fmla="*/ 9 w 78"/>
                <a:gd name="T83" fmla="*/ 24 h 57"/>
                <a:gd name="T84" fmla="*/ 16 w 78"/>
                <a:gd name="T85" fmla="*/ 31 h 57"/>
                <a:gd name="T86" fmla="*/ 19 w 78"/>
                <a:gd name="T87" fmla="*/ 30 h 57"/>
                <a:gd name="T88" fmla="*/ 19 w 78"/>
                <a:gd name="T89" fmla="*/ 19 h 57"/>
                <a:gd name="T90" fmla="*/ 16 w 78"/>
                <a:gd name="T91" fmla="*/ 11 h 57"/>
                <a:gd name="T92" fmla="*/ 14 w 78"/>
                <a:gd name="T93" fmla="*/ 8 h 57"/>
                <a:gd name="T94" fmla="*/ 7 w 78"/>
                <a:gd name="T95" fmla="*/ 14 h 57"/>
                <a:gd name="T96" fmla="*/ 4 w 78"/>
                <a:gd name="T97" fmla="*/ 22 h 57"/>
                <a:gd name="T98" fmla="*/ 4 w 78"/>
                <a:gd name="T99" fmla="*/ 36 h 57"/>
                <a:gd name="T100" fmla="*/ 1 w 78"/>
                <a:gd name="T101" fmla="*/ 26 h 57"/>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78"/>
                <a:gd name="T154" fmla="*/ 0 h 57"/>
                <a:gd name="T155" fmla="*/ 78 w 78"/>
                <a:gd name="T156" fmla="*/ 57 h 57"/>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78" h="57">
                  <a:moveTo>
                    <a:pt x="1" y="26"/>
                  </a:moveTo>
                  <a:lnTo>
                    <a:pt x="0" y="19"/>
                  </a:lnTo>
                  <a:lnTo>
                    <a:pt x="1" y="10"/>
                  </a:lnTo>
                  <a:lnTo>
                    <a:pt x="7" y="5"/>
                  </a:lnTo>
                  <a:lnTo>
                    <a:pt x="14" y="1"/>
                  </a:lnTo>
                  <a:lnTo>
                    <a:pt x="18" y="5"/>
                  </a:lnTo>
                  <a:lnTo>
                    <a:pt x="22" y="10"/>
                  </a:lnTo>
                  <a:lnTo>
                    <a:pt x="29" y="11"/>
                  </a:lnTo>
                  <a:lnTo>
                    <a:pt x="29" y="7"/>
                  </a:lnTo>
                  <a:lnTo>
                    <a:pt x="32" y="1"/>
                  </a:lnTo>
                  <a:lnTo>
                    <a:pt x="38" y="0"/>
                  </a:lnTo>
                  <a:lnTo>
                    <a:pt x="44" y="2"/>
                  </a:lnTo>
                  <a:lnTo>
                    <a:pt x="46" y="8"/>
                  </a:lnTo>
                  <a:lnTo>
                    <a:pt x="48" y="14"/>
                  </a:lnTo>
                  <a:lnTo>
                    <a:pt x="56" y="16"/>
                  </a:lnTo>
                  <a:lnTo>
                    <a:pt x="60" y="24"/>
                  </a:lnTo>
                  <a:lnTo>
                    <a:pt x="60" y="30"/>
                  </a:lnTo>
                  <a:lnTo>
                    <a:pt x="65" y="31"/>
                  </a:lnTo>
                  <a:lnTo>
                    <a:pt x="71" y="28"/>
                  </a:lnTo>
                  <a:lnTo>
                    <a:pt x="76" y="31"/>
                  </a:lnTo>
                  <a:lnTo>
                    <a:pt x="77" y="36"/>
                  </a:lnTo>
                  <a:lnTo>
                    <a:pt x="76" y="42"/>
                  </a:lnTo>
                  <a:lnTo>
                    <a:pt x="73" y="48"/>
                  </a:lnTo>
                  <a:lnTo>
                    <a:pt x="66" y="52"/>
                  </a:lnTo>
                  <a:lnTo>
                    <a:pt x="61" y="56"/>
                  </a:lnTo>
                  <a:lnTo>
                    <a:pt x="56" y="56"/>
                  </a:lnTo>
                  <a:lnTo>
                    <a:pt x="52" y="52"/>
                  </a:lnTo>
                  <a:lnTo>
                    <a:pt x="58" y="52"/>
                  </a:lnTo>
                  <a:lnTo>
                    <a:pt x="63" y="49"/>
                  </a:lnTo>
                  <a:lnTo>
                    <a:pt x="70" y="44"/>
                  </a:lnTo>
                  <a:lnTo>
                    <a:pt x="71" y="35"/>
                  </a:lnTo>
                  <a:lnTo>
                    <a:pt x="67" y="33"/>
                  </a:lnTo>
                  <a:lnTo>
                    <a:pt x="63" y="35"/>
                  </a:lnTo>
                  <a:lnTo>
                    <a:pt x="60" y="40"/>
                  </a:lnTo>
                  <a:lnTo>
                    <a:pt x="56" y="42"/>
                  </a:lnTo>
                  <a:lnTo>
                    <a:pt x="54" y="46"/>
                  </a:lnTo>
                  <a:lnTo>
                    <a:pt x="50" y="49"/>
                  </a:lnTo>
                  <a:lnTo>
                    <a:pt x="47" y="49"/>
                  </a:lnTo>
                  <a:lnTo>
                    <a:pt x="45" y="49"/>
                  </a:lnTo>
                  <a:lnTo>
                    <a:pt x="41" y="48"/>
                  </a:lnTo>
                  <a:lnTo>
                    <a:pt x="40" y="44"/>
                  </a:lnTo>
                  <a:lnTo>
                    <a:pt x="40" y="40"/>
                  </a:lnTo>
                  <a:lnTo>
                    <a:pt x="40" y="36"/>
                  </a:lnTo>
                  <a:lnTo>
                    <a:pt x="44" y="44"/>
                  </a:lnTo>
                  <a:lnTo>
                    <a:pt x="46" y="46"/>
                  </a:lnTo>
                  <a:lnTo>
                    <a:pt x="50" y="46"/>
                  </a:lnTo>
                  <a:lnTo>
                    <a:pt x="54" y="42"/>
                  </a:lnTo>
                  <a:lnTo>
                    <a:pt x="56" y="39"/>
                  </a:lnTo>
                  <a:lnTo>
                    <a:pt x="56" y="33"/>
                  </a:lnTo>
                  <a:lnTo>
                    <a:pt x="56" y="28"/>
                  </a:lnTo>
                  <a:lnTo>
                    <a:pt x="56" y="24"/>
                  </a:lnTo>
                  <a:lnTo>
                    <a:pt x="56" y="22"/>
                  </a:lnTo>
                  <a:lnTo>
                    <a:pt x="53" y="19"/>
                  </a:lnTo>
                  <a:lnTo>
                    <a:pt x="52" y="19"/>
                  </a:lnTo>
                  <a:lnTo>
                    <a:pt x="52" y="22"/>
                  </a:lnTo>
                  <a:lnTo>
                    <a:pt x="50" y="24"/>
                  </a:lnTo>
                  <a:lnTo>
                    <a:pt x="47" y="28"/>
                  </a:lnTo>
                  <a:lnTo>
                    <a:pt x="44" y="31"/>
                  </a:lnTo>
                  <a:lnTo>
                    <a:pt x="43" y="31"/>
                  </a:lnTo>
                  <a:lnTo>
                    <a:pt x="40" y="31"/>
                  </a:lnTo>
                  <a:lnTo>
                    <a:pt x="40" y="28"/>
                  </a:lnTo>
                  <a:lnTo>
                    <a:pt x="36" y="24"/>
                  </a:lnTo>
                  <a:lnTo>
                    <a:pt x="36" y="22"/>
                  </a:lnTo>
                  <a:lnTo>
                    <a:pt x="40" y="24"/>
                  </a:lnTo>
                  <a:lnTo>
                    <a:pt x="41" y="28"/>
                  </a:lnTo>
                  <a:lnTo>
                    <a:pt x="46" y="22"/>
                  </a:lnTo>
                  <a:lnTo>
                    <a:pt x="46" y="19"/>
                  </a:lnTo>
                  <a:lnTo>
                    <a:pt x="44" y="11"/>
                  </a:lnTo>
                  <a:lnTo>
                    <a:pt x="40" y="5"/>
                  </a:lnTo>
                  <a:lnTo>
                    <a:pt x="38" y="2"/>
                  </a:lnTo>
                  <a:lnTo>
                    <a:pt x="34" y="5"/>
                  </a:lnTo>
                  <a:lnTo>
                    <a:pt x="32" y="10"/>
                  </a:lnTo>
                  <a:lnTo>
                    <a:pt x="31" y="16"/>
                  </a:lnTo>
                  <a:lnTo>
                    <a:pt x="27" y="16"/>
                  </a:lnTo>
                  <a:lnTo>
                    <a:pt x="25" y="16"/>
                  </a:lnTo>
                  <a:lnTo>
                    <a:pt x="25" y="24"/>
                  </a:lnTo>
                  <a:lnTo>
                    <a:pt x="25" y="30"/>
                  </a:lnTo>
                  <a:lnTo>
                    <a:pt x="24" y="33"/>
                  </a:lnTo>
                  <a:lnTo>
                    <a:pt x="21" y="35"/>
                  </a:lnTo>
                  <a:lnTo>
                    <a:pt x="18" y="36"/>
                  </a:lnTo>
                  <a:lnTo>
                    <a:pt x="14" y="35"/>
                  </a:lnTo>
                  <a:lnTo>
                    <a:pt x="14" y="31"/>
                  </a:lnTo>
                  <a:lnTo>
                    <a:pt x="10" y="28"/>
                  </a:lnTo>
                  <a:lnTo>
                    <a:pt x="9" y="24"/>
                  </a:lnTo>
                  <a:lnTo>
                    <a:pt x="14" y="28"/>
                  </a:lnTo>
                  <a:lnTo>
                    <a:pt x="16" y="31"/>
                  </a:lnTo>
                  <a:lnTo>
                    <a:pt x="19" y="31"/>
                  </a:lnTo>
                  <a:lnTo>
                    <a:pt x="19" y="30"/>
                  </a:lnTo>
                  <a:lnTo>
                    <a:pt x="21" y="24"/>
                  </a:lnTo>
                  <a:lnTo>
                    <a:pt x="19" y="19"/>
                  </a:lnTo>
                  <a:lnTo>
                    <a:pt x="18" y="16"/>
                  </a:lnTo>
                  <a:lnTo>
                    <a:pt x="16" y="11"/>
                  </a:lnTo>
                  <a:lnTo>
                    <a:pt x="16" y="10"/>
                  </a:lnTo>
                  <a:lnTo>
                    <a:pt x="14" y="8"/>
                  </a:lnTo>
                  <a:lnTo>
                    <a:pt x="10" y="10"/>
                  </a:lnTo>
                  <a:lnTo>
                    <a:pt x="7" y="14"/>
                  </a:lnTo>
                  <a:lnTo>
                    <a:pt x="4" y="16"/>
                  </a:lnTo>
                  <a:lnTo>
                    <a:pt x="4" y="22"/>
                  </a:lnTo>
                  <a:lnTo>
                    <a:pt x="2" y="31"/>
                  </a:lnTo>
                  <a:lnTo>
                    <a:pt x="4" y="36"/>
                  </a:lnTo>
                  <a:lnTo>
                    <a:pt x="1" y="26"/>
                  </a:lnTo>
                </a:path>
              </a:pathLst>
            </a:custGeom>
            <a:solidFill>
              <a:srgbClr val="000000"/>
            </a:solidFill>
            <a:ln w="9207">
              <a:solidFill>
                <a:srgbClr val="000000"/>
              </a:solidFill>
              <a:round/>
              <a:headEnd/>
              <a:tailEnd/>
            </a:ln>
          </p:spPr>
          <p:txBody>
            <a:bodyPr lIns="0" tIns="0" rIns="0" bIns="0"/>
            <a:lstStyle/>
            <a:p>
              <a:endParaRPr lang="en-US"/>
            </a:p>
          </p:txBody>
        </p:sp>
        <p:sp>
          <p:nvSpPr>
            <p:cNvPr id="5202" name="Freeform 621"/>
            <p:cNvSpPr>
              <a:spLocks/>
            </p:cNvSpPr>
            <p:nvPr/>
          </p:nvSpPr>
          <p:spPr bwMode="auto">
            <a:xfrm>
              <a:off x="311" y="1970"/>
              <a:ext cx="19" cy="21"/>
            </a:xfrm>
            <a:custGeom>
              <a:avLst/>
              <a:gdLst>
                <a:gd name="T0" fmla="*/ 5 w 19"/>
                <a:gd name="T1" fmla="*/ 4 h 21"/>
                <a:gd name="T2" fmla="*/ 7 w 19"/>
                <a:gd name="T3" fmla="*/ 9 h 21"/>
                <a:gd name="T4" fmla="*/ 9 w 19"/>
                <a:gd name="T5" fmla="*/ 13 h 21"/>
                <a:gd name="T6" fmla="*/ 12 w 19"/>
                <a:gd name="T7" fmla="*/ 13 h 21"/>
                <a:gd name="T8" fmla="*/ 14 w 19"/>
                <a:gd name="T9" fmla="*/ 9 h 21"/>
                <a:gd name="T10" fmla="*/ 16 w 19"/>
                <a:gd name="T11" fmla="*/ 5 h 21"/>
                <a:gd name="T12" fmla="*/ 16 w 19"/>
                <a:gd name="T13" fmla="*/ 0 h 21"/>
                <a:gd name="T14" fmla="*/ 18 w 19"/>
                <a:gd name="T15" fmla="*/ 8 h 21"/>
                <a:gd name="T16" fmla="*/ 18 w 19"/>
                <a:gd name="T17" fmla="*/ 13 h 21"/>
                <a:gd name="T18" fmla="*/ 12 w 19"/>
                <a:gd name="T19" fmla="*/ 18 h 21"/>
                <a:gd name="T20" fmla="*/ 7 w 19"/>
                <a:gd name="T21" fmla="*/ 20 h 21"/>
                <a:gd name="T22" fmla="*/ 3 w 19"/>
                <a:gd name="T23" fmla="*/ 17 h 21"/>
                <a:gd name="T24" fmla="*/ 2 w 19"/>
                <a:gd name="T25" fmla="*/ 13 h 21"/>
                <a:gd name="T26" fmla="*/ 0 w 19"/>
                <a:gd name="T27" fmla="*/ 9 h 21"/>
                <a:gd name="T28" fmla="*/ 5 w 19"/>
                <a:gd name="T29" fmla="*/ 4 h 21"/>
                <a:gd name="T30" fmla="*/ 5 w 19"/>
                <a:gd name="T31" fmla="*/ 4 h 2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9"/>
                <a:gd name="T49" fmla="*/ 0 h 21"/>
                <a:gd name="T50" fmla="*/ 19 w 19"/>
                <a:gd name="T51" fmla="*/ 21 h 21"/>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9" h="21">
                  <a:moveTo>
                    <a:pt x="5" y="4"/>
                  </a:moveTo>
                  <a:lnTo>
                    <a:pt x="7" y="9"/>
                  </a:lnTo>
                  <a:lnTo>
                    <a:pt x="9" y="13"/>
                  </a:lnTo>
                  <a:lnTo>
                    <a:pt x="12" y="13"/>
                  </a:lnTo>
                  <a:lnTo>
                    <a:pt x="14" y="9"/>
                  </a:lnTo>
                  <a:lnTo>
                    <a:pt x="16" y="5"/>
                  </a:lnTo>
                  <a:lnTo>
                    <a:pt x="16" y="0"/>
                  </a:lnTo>
                  <a:lnTo>
                    <a:pt x="18" y="8"/>
                  </a:lnTo>
                  <a:lnTo>
                    <a:pt x="18" y="13"/>
                  </a:lnTo>
                  <a:lnTo>
                    <a:pt x="12" y="18"/>
                  </a:lnTo>
                  <a:lnTo>
                    <a:pt x="7" y="20"/>
                  </a:lnTo>
                  <a:lnTo>
                    <a:pt x="3" y="17"/>
                  </a:lnTo>
                  <a:lnTo>
                    <a:pt x="2" y="13"/>
                  </a:lnTo>
                  <a:lnTo>
                    <a:pt x="0" y="9"/>
                  </a:lnTo>
                  <a:lnTo>
                    <a:pt x="5" y="4"/>
                  </a:lnTo>
                </a:path>
              </a:pathLst>
            </a:custGeom>
            <a:solidFill>
              <a:srgbClr val="000000"/>
            </a:solidFill>
            <a:ln w="9207">
              <a:solidFill>
                <a:srgbClr val="000000"/>
              </a:solidFill>
              <a:round/>
              <a:headEnd/>
              <a:tailEnd/>
            </a:ln>
          </p:spPr>
          <p:txBody>
            <a:bodyPr lIns="0" tIns="0" rIns="0" bIns="0"/>
            <a:lstStyle/>
            <a:p>
              <a:endParaRPr lang="en-US"/>
            </a:p>
          </p:txBody>
        </p:sp>
        <p:sp>
          <p:nvSpPr>
            <p:cNvPr id="5203" name="Freeform 622"/>
            <p:cNvSpPr>
              <a:spLocks/>
            </p:cNvSpPr>
            <p:nvPr/>
          </p:nvSpPr>
          <p:spPr bwMode="auto">
            <a:xfrm>
              <a:off x="293" y="1978"/>
              <a:ext cx="59" cy="33"/>
            </a:xfrm>
            <a:custGeom>
              <a:avLst/>
              <a:gdLst>
                <a:gd name="T0" fmla="*/ 0 w 59"/>
                <a:gd name="T1" fmla="*/ 0 h 33"/>
                <a:gd name="T2" fmla="*/ 5 w 59"/>
                <a:gd name="T3" fmla="*/ 5 h 33"/>
                <a:gd name="T4" fmla="*/ 10 w 59"/>
                <a:gd name="T5" fmla="*/ 9 h 33"/>
                <a:gd name="T6" fmla="*/ 18 w 59"/>
                <a:gd name="T7" fmla="*/ 13 h 33"/>
                <a:gd name="T8" fmla="*/ 25 w 59"/>
                <a:gd name="T9" fmla="*/ 13 h 33"/>
                <a:gd name="T10" fmla="*/ 29 w 59"/>
                <a:gd name="T11" fmla="*/ 12 h 33"/>
                <a:gd name="T12" fmla="*/ 36 w 59"/>
                <a:gd name="T13" fmla="*/ 17 h 33"/>
                <a:gd name="T14" fmla="*/ 40 w 59"/>
                <a:gd name="T15" fmla="*/ 17 h 33"/>
                <a:gd name="T16" fmla="*/ 45 w 59"/>
                <a:gd name="T17" fmla="*/ 13 h 33"/>
                <a:gd name="T18" fmla="*/ 54 w 59"/>
                <a:gd name="T19" fmla="*/ 21 h 33"/>
                <a:gd name="T20" fmla="*/ 58 w 59"/>
                <a:gd name="T21" fmla="*/ 25 h 33"/>
                <a:gd name="T22" fmla="*/ 56 w 59"/>
                <a:gd name="T23" fmla="*/ 26 h 33"/>
                <a:gd name="T24" fmla="*/ 52 w 59"/>
                <a:gd name="T25" fmla="*/ 28 h 33"/>
                <a:gd name="T26" fmla="*/ 45 w 59"/>
                <a:gd name="T27" fmla="*/ 31 h 33"/>
                <a:gd name="T28" fmla="*/ 41 w 59"/>
                <a:gd name="T29" fmla="*/ 32 h 33"/>
                <a:gd name="T30" fmla="*/ 36 w 59"/>
                <a:gd name="T31" fmla="*/ 31 h 33"/>
                <a:gd name="T32" fmla="*/ 29 w 59"/>
                <a:gd name="T33" fmla="*/ 28 h 33"/>
                <a:gd name="T34" fmla="*/ 28 w 59"/>
                <a:gd name="T35" fmla="*/ 31 h 33"/>
                <a:gd name="T36" fmla="*/ 23 w 59"/>
                <a:gd name="T37" fmla="*/ 32 h 33"/>
                <a:gd name="T38" fmla="*/ 17 w 59"/>
                <a:gd name="T39" fmla="*/ 32 h 33"/>
                <a:gd name="T40" fmla="*/ 10 w 59"/>
                <a:gd name="T41" fmla="*/ 28 h 33"/>
                <a:gd name="T42" fmla="*/ 5 w 59"/>
                <a:gd name="T43" fmla="*/ 22 h 33"/>
                <a:gd name="T44" fmla="*/ 2 w 59"/>
                <a:gd name="T45" fmla="*/ 19 h 33"/>
                <a:gd name="T46" fmla="*/ 0 w 59"/>
                <a:gd name="T47" fmla="*/ 17 h 33"/>
                <a:gd name="T48" fmla="*/ 2 w 59"/>
                <a:gd name="T49" fmla="*/ 12 h 33"/>
                <a:gd name="T50" fmla="*/ 6 w 59"/>
                <a:gd name="T51" fmla="*/ 17 h 33"/>
                <a:gd name="T52" fmla="*/ 12 w 59"/>
                <a:gd name="T53" fmla="*/ 17 h 33"/>
                <a:gd name="T54" fmla="*/ 17 w 59"/>
                <a:gd name="T55" fmla="*/ 19 h 33"/>
                <a:gd name="T56" fmla="*/ 23 w 59"/>
                <a:gd name="T57" fmla="*/ 19 h 33"/>
                <a:gd name="T58" fmla="*/ 10 w 59"/>
                <a:gd name="T59" fmla="*/ 13 h 33"/>
                <a:gd name="T60" fmla="*/ 6 w 59"/>
                <a:gd name="T61" fmla="*/ 10 h 33"/>
                <a:gd name="T62" fmla="*/ 1 w 59"/>
                <a:gd name="T63" fmla="*/ 5 h 33"/>
                <a:gd name="T64" fmla="*/ 0 w 59"/>
                <a:gd name="T65" fmla="*/ 0 h 33"/>
                <a:gd name="T66" fmla="*/ 0 w 59"/>
                <a:gd name="T67" fmla="*/ 0 h 3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59"/>
                <a:gd name="T103" fmla="*/ 0 h 33"/>
                <a:gd name="T104" fmla="*/ 59 w 59"/>
                <a:gd name="T105" fmla="*/ 33 h 3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59" h="33">
                  <a:moveTo>
                    <a:pt x="0" y="0"/>
                  </a:moveTo>
                  <a:lnTo>
                    <a:pt x="5" y="5"/>
                  </a:lnTo>
                  <a:lnTo>
                    <a:pt x="10" y="9"/>
                  </a:lnTo>
                  <a:lnTo>
                    <a:pt x="18" y="13"/>
                  </a:lnTo>
                  <a:lnTo>
                    <a:pt x="25" y="13"/>
                  </a:lnTo>
                  <a:lnTo>
                    <a:pt x="29" y="12"/>
                  </a:lnTo>
                  <a:lnTo>
                    <a:pt x="36" y="17"/>
                  </a:lnTo>
                  <a:lnTo>
                    <a:pt x="40" y="17"/>
                  </a:lnTo>
                  <a:lnTo>
                    <a:pt x="45" y="13"/>
                  </a:lnTo>
                  <a:lnTo>
                    <a:pt x="54" y="21"/>
                  </a:lnTo>
                  <a:lnTo>
                    <a:pt x="58" y="25"/>
                  </a:lnTo>
                  <a:lnTo>
                    <a:pt x="56" y="26"/>
                  </a:lnTo>
                  <a:lnTo>
                    <a:pt x="52" y="28"/>
                  </a:lnTo>
                  <a:lnTo>
                    <a:pt x="45" y="31"/>
                  </a:lnTo>
                  <a:lnTo>
                    <a:pt x="41" y="32"/>
                  </a:lnTo>
                  <a:lnTo>
                    <a:pt x="36" y="31"/>
                  </a:lnTo>
                  <a:lnTo>
                    <a:pt x="29" y="28"/>
                  </a:lnTo>
                  <a:lnTo>
                    <a:pt x="28" y="31"/>
                  </a:lnTo>
                  <a:lnTo>
                    <a:pt x="23" y="32"/>
                  </a:lnTo>
                  <a:lnTo>
                    <a:pt x="17" y="32"/>
                  </a:lnTo>
                  <a:lnTo>
                    <a:pt x="10" y="28"/>
                  </a:lnTo>
                  <a:lnTo>
                    <a:pt x="5" y="22"/>
                  </a:lnTo>
                  <a:lnTo>
                    <a:pt x="2" y="19"/>
                  </a:lnTo>
                  <a:lnTo>
                    <a:pt x="0" y="17"/>
                  </a:lnTo>
                  <a:lnTo>
                    <a:pt x="2" y="12"/>
                  </a:lnTo>
                  <a:lnTo>
                    <a:pt x="6" y="17"/>
                  </a:lnTo>
                  <a:lnTo>
                    <a:pt x="12" y="17"/>
                  </a:lnTo>
                  <a:lnTo>
                    <a:pt x="17" y="19"/>
                  </a:lnTo>
                  <a:lnTo>
                    <a:pt x="23" y="19"/>
                  </a:lnTo>
                  <a:lnTo>
                    <a:pt x="10" y="13"/>
                  </a:lnTo>
                  <a:lnTo>
                    <a:pt x="6" y="10"/>
                  </a:lnTo>
                  <a:lnTo>
                    <a:pt x="1" y="5"/>
                  </a:lnTo>
                  <a:lnTo>
                    <a:pt x="0" y="0"/>
                  </a:lnTo>
                </a:path>
              </a:pathLst>
            </a:custGeom>
            <a:solidFill>
              <a:srgbClr val="000000"/>
            </a:solidFill>
            <a:ln w="9207">
              <a:solidFill>
                <a:srgbClr val="000000"/>
              </a:solidFill>
              <a:round/>
              <a:headEnd/>
              <a:tailEnd/>
            </a:ln>
          </p:spPr>
          <p:txBody>
            <a:bodyPr lIns="0" tIns="0" rIns="0" bIns="0"/>
            <a:lstStyle/>
            <a:p>
              <a:endParaRPr lang="en-US"/>
            </a:p>
          </p:txBody>
        </p:sp>
        <p:sp>
          <p:nvSpPr>
            <p:cNvPr id="5204" name="Freeform 623"/>
            <p:cNvSpPr>
              <a:spLocks/>
            </p:cNvSpPr>
            <p:nvPr/>
          </p:nvSpPr>
          <p:spPr bwMode="auto">
            <a:xfrm>
              <a:off x="239" y="1904"/>
              <a:ext cx="26" cy="37"/>
            </a:xfrm>
            <a:custGeom>
              <a:avLst/>
              <a:gdLst>
                <a:gd name="T0" fmla="*/ 15 w 26"/>
                <a:gd name="T1" fmla="*/ 0 h 37"/>
                <a:gd name="T2" fmla="*/ 23 w 26"/>
                <a:gd name="T3" fmla="*/ 7 h 37"/>
                <a:gd name="T4" fmla="*/ 21 w 26"/>
                <a:gd name="T5" fmla="*/ 25 h 37"/>
                <a:gd name="T6" fmla="*/ 0 w 26"/>
                <a:gd name="T7" fmla="*/ 16 h 37"/>
                <a:gd name="T8" fmla="*/ 17 w 26"/>
                <a:gd name="T9" fmla="*/ 29 h 37"/>
                <a:gd name="T10" fmla="*/ 10 w 26"/>
                <a:gd name="T11" fmla="*/ 33 h 37"/>
                <a:gd name="T12" fmla="*/ 11 w 26"/>
                <a:gd name="T13" fmla="*/ 36 h 37"/>
                <a:gd name="T14" fmla="*/ 24 w 26"/>
                <a:gd name="T15" fmla="*/ 30 h 37"/>
                <a:gd name="T16" fmla="*/ 25 w 26"/>
                <a:gd name="T17" fmla="*/ 3 h 37"/>
                <a:gd name="T18" fmla="*/ 15 w 26"/>
                <a:gd name="T19" fmla="*/ 0 h 37"/>
                <a:gd name="T20" fmla="*/ 15 w 26"/>
                <a:gd name="T21" fmla="*/ 0 h 3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6"/>
                <a:gd name="T34" fmla="*/ 0 h 37"/>
                <a:gd name="T35" fmla="*/ 26 w 26"/>
                <a:gd name="T36" fmla="*/ 37 h 3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6" h="37">
                  <a:moveTo>
                    <a:pt x="15" y="0"/>
                  </a:moveTo>
                  <a:lnTo>
                    <a:pt x="23" y="7"/>
                  </a:lnTo>
                  <a:lnTo>
                    <a:pt x="21" y="25"/>
                  </a:lnTo>
                  <a:lnTo>
                    <a:pt x="0" y="16"/>
                  </a:lnTo>
                  <a:lnTo>
                    <a:pt x="17" y="29"/>
                  </a:lnTo>
                  <a:lnTo>
                    <a:pt x="10" y="33"/>
                  </a:lnTo>
                  <a:lnTo>
                    <a:pt x="11" y="36"/>
                  </a:lnTo>
                  <a:lnTo>
                    <a:pt x="24" y="30"/>
                  </a:lnTo>
                  <a:lnTo>
                    <a:pt x="25" y="3"/>
                  </a:lnTo>
                  <a:lnTo>
                    <a:pt x="15" y="0"/>
                  </a:lnTo>
                </a:path>
              </a:pathLst>
            </a:custGeom>
            <a:solidFill>
              <a:srgbClr val="000000"/>
            </a:solidFill>
            <a:ln w="9207">
              <a:solidFill>
                <a:srgbClr val="000000"/>
              </a:solidFill>
              <a:round/>
              <a:headEnd/>
              <a:tailEnd/>
            </a:ln>
          </p:spPr>
          <p:txBody>
            <a:bodyPr lIns="0" tIns="0" rIns="0" bIns="0"/>
            <a:lstStyle/>
            <a:p>
              <a:endParaRPr lang="en-US"/>
            </a:p>
          </p:txBody>
        </p:sp>
        <p:sp>
          <p:nvSpPr>
            <p:cNvPr id="5205" name="Freeform 624"/>
            <p:cNvSpPr>
              <a:spLocks/>
            </p:cNvSpPr>
            <p:nvPr/>
          </p:nvSpPr>
          <p:spPr bwMode="auto">
            <a:xfrm>
              <a:off x="268" y="1728"/>
              <a:ext cx="19" cy="38"/>
            </a:xfrm>
            <a:custGeom>
              <a:avLst/>
              <a:gdLst>
                <a:gd name="T0" fmla="*/ 18 w 19"/>
                <a:gd name="T1" fmla="*/ 0 h 38"/>
                <a:gd name="T2" fmla="*/ 5 w 19"/>
                <a:gd name="T3" fmla="*/ 15 h 38"/>
                <a:gd name="T4" fmla="*/ 0 w 19"/>
                <a:gd name="T5" fmla="*/ 30 h 38"/>
                <a:gd name="T6" fmla="*/ 0 w 19"/>
                <a:gd name="T7" fmla="*/ 35 h 38"/>
                <a:gd name="T8" fmla="*/ 5 w 19"/>
                <a:gd name="T9" fmla="*/ 37 h 38"/>
                <a:gd name="T10" fmla="*/ 9 w 19"/>
                <a:gd name="T11" fmla="*/ 34 h 38"/>
                <a:gd name="T12" fmla="*/ 11 w 19"/>
                <a:gd name="T13" fmla="*/ 24 h 38"/>
                <a:gd name="T14" fmla="*/ 11 w 19"/>
                <a:gd name="T15" fmla="*/ 21 h 38"/>
                <a:gd name="T16" fmla="*/ 5 w 19"/>
                <a:gd name="T17" fmla="*/ 30 h 38"/>
                <a:gd name="T18" fmla="*/ 4 w 19"/>
                <a:gd name="T19" fmla="*/ 28 h 38"/>
                <a:gd name="T20" fmla="*/ 9 w 19"/>
                <a:gd name="T21" fmla="*/ 15 h 38"/>
                <a:gd name="T22" fmla="*/ 13 w 19"/>
                <a:gd name="T23" fmla="*/ 9 h 38"/>
                <a:gd name="T24" fmla="*/ 18 w 19"/>
                <a:gd name="T25" fmla="*/ 0 h 38"/>
                <a:gd name="T26" fmla="*/ 18 w 19"/>
                <a:gd name="T27" fmla="*/ 0 h 3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9"/>
                <a:gd name="T43" fmla="*/ 0 h 38"/>
                <a:gd name="T44" fmla="*/ 19 w 19"/>
                <a:gd name="T45" fmla="*/ 38 h 3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9" h="38">
                  <a:moveTo>
                    <a:pt x="18" y="0"/>
                  </a:moveTo>
                  <a:lnTo>
                    <a:pt x="5" y="15"/>
                  </a:lnTo>
                  <a:lnTo>
                    <a:pt x="0" y="30"/>
                  </a:lnTo>
                  <a:lnTo>
                    <a:pt x="0" y="35"/>
                  </a:lnTo>
                  <a:lnTo>
                    <a:pt x="5" y="37"/>
                  </a:lnTo>
                  <a:lnTo>
                    <a:pt x="9" y="34"/>
                  </a:lnTo>
                  <a:lnTo>
                    <a:pt x="11" y="24"/>
                  </a:lnTo>
                  <a:lnTo>
                    <a:pt x="11" y="21"/>
                  </a:lnTo>
                  <a:lnTo>
                    <a:pt x="5" y="30"/>
                  </a:lnTo>
                  <a:lnTo>
                    <a:pt x="4" y="28"/>
                  </a:lnTo>
                  <a:lnTo>
                    <a:pt x="9" y="15"/>
                  </a:lnTo>
                  <a:lnTo>
                    <a:pt x="13" y="9"/>
                  </a:lnTo>
                  <a:lnTo>
                    <a:pt x="18" y="0"/>
                  </a:lnTo>
                </a:path>
              </a:pathLst>
            </a:custGeom>
            <a:solidFill>
              <a:srgbClr val="000000"/>
            </a:solidFill>
            <a:ln w="9207">
              <a:solidFill>
                <a:srgbClr val="000000"/>
              </a:solidFill>
              <a:round/>
              <a:headEnd/>
              <a:tailEnd/>
            </a:ln>
          </p:spPr>
          <p:txBody>
            <a:bodyPr lIns="0" tIns="0" rIns="0" bIns="0"/>
            <a:lstStyle/>
            <a:p>
              <a:endParaRPr lang="en-US"/>
            </a:p>
          </p:txBody>
        </p:sp>
        <p:sp>
          <p:nvSpPr>
            <p:cNvPr id="5206" name="Freeform 625"/>
            <p:cNvSpPr>
              <a:spLocks/>
            </p:cNvSpPr>
            <p:nvPr/>
          </p:nvSpPr>
          <p:spPr bwMode="auto">
            <a:xfrm>
              <a:off x="395" y="1710"/>
              <a:ext cx="18" cy="28"/>
            </a:xfrm>
            <a:custGeom>
              <a:avLst/>
              <a:gdLst>
                <a:gd name="T0" fmla="*/ 0 w 18"/>
                <a:gd name="T1" fmla="*/ 0 h 28"/>
                <a:gd name="T2" fmla="*/ 7 w 18"/>
                <a:gd name="T3" fmla="*/ 11 h 28"/>
                <a:gd name="T4" fmla="*/ 12 w 18"/>
                <a:gd name="T5" fmla="*/ 18 h 28"/>
                <a:gd name="T6" fmla="*/ 13 w 18"/>
                <a:gd name="T7" fmla="*/ 23 h 28"/>
                <a:gd name="T8" fmla="*/ 11 w 18"/>
                <a:gd name="T9" fmla="*/ 25 h 28"/>
                <a:gd name="T10" fmla="*/ 8 w 18"/>
                <a:gd name="T11" fmla="*/ 22 h 28"/>
                <a:gd name="T12" fmla="*/ 8 w 18"/>
                <a:gd name="T13" fmla="*/ 18 h 28"/>
                <a:gd name="T14" fmla="*/ 8 w 18"/>
                <a:gd name="T15" fmla="*/ 25 h 28"/>
                <a:gd name="T16" fmla="*/ 12 w 18"/>
                <a:gd name="T17" fmla="*/ 27 h 28"/>
                <a:gd name="T18" fmla="*/ 16 w 18"/>
                <a:gd name="T19" fmla="*/ 23 h 28"/>
                <a:gd name="T20" fmla="*/ 17 w 18"/>
                <a:gd name="T21" fmla="*/ 15 h 28"/>
                <a:gd name="T22" fmla="*/ 8 w 18"/>
                <a:gd name="T23" fmla="*/ 7 h 28"/>
                <a:gd name="T24" fmla="*/ 0 w 18"/>
                <a:gd name="T25" fmla="*/ 0 h 28"/>
                <a:gd name="T26" fmla="*/ 0 w 18"/>
                <a:gd name="T27" fmla="*/ 0 h 2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8"/>
                <a:gd name="T43" fmla="*/ 0 h 28"/>
                <a:gd name="T44" fmla="*/ 18 w 18"/>
                <a:gd name="T45" fmla="*/ 28 h 2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8" h="28">
                  <a:moveTo>
                    <a:pt x="0" y="0"/>
                  </a:moveTo>
                  <a:lnTo>
                    <a:pt x="7" y="11"/>
                  </a:lnTo>
                  <a:lnTo>
                    <a:pt x="12" y="18"/>
                  </a:lnTo>
                  <a:lnTo>
                    <a:pt x="13" y="23"/>
                  </a:lnTo>
                  <a:lnTo>
                    <a:pt x="11" y="25"/>
                  </a:lnTo>
                  <a:lnTo>
                    <a:pt x="8" y="22"/>
                  </a:lnTo>
                  <a:lnTo>
                    <a:pt x="8" y="18"/>
                  </a:lnTo>
                  <a:lnTo>
                    <a:pt x="8" y="25"/>
                  </a:lnTo>
                  <a:lnTo>
                    <a:pt x="12" y="27"/>
                  </a:lnTo>
                  <a:lnTo>
                    <a:pt x="16" y="23"/>
                  </a:lnTo>
                  <a:lnTo>
                    <a:pt x="17" y="15"/>
                  </a:lnTo>
                  <a:lnTo>
                    <a:pt x="8" y="7"/>
                  </a:lnTo>
                  <a:lnTo>
                    <a:pt x="0" y="0"/>
                  </a:lnTo>
                </a:path>
              </a:pathLst>
            </a:custGeom>
            <a:solidFill>
              <a:srgbClr val="000000"/>
            </a:solidFill>
            <a:ln w="9207">
              <a:solidFill>
                <a:srgbClr val="000000"/>
              </a:solidFill>
              <a:round/>
              <a:headEnd/>
              <a:tailEnd/>
            </a:ln>
          </p:spPr>
          <p:txBody>
            <a:bodyPr lIns="0" tIns="0" rIns="0" bIns="0"/>
            <a:lstStyle/>
            <a:p>
              <a:endParaRPr lang="en-US"/>
            </a:p>
          </p:txBody>
        </p:sp>
      </p:grpSp>
      <p:sp>
        <p:nvSpPr>
          <p:cNvPr id="5134" name="Text Box 626"/>
          <p:cNvSpPr txBox="1">
            <a:spLocks noChangeArrowheads="1"/>
          </p:cNvSpPr>
          <p:nvPr/>
        </p:nvSpPr>
        <p:spPr bwMode="auto">
          <a:xfrm>
            <a:off x="1314450" y="2078038"/>
            <a:ext cx="1709738" cy="792162"/>
          </a:xfrm>
          <a:prstGeom prst="rect">
            <a:avLst/>
          </a:prstGeom>
          <a:noFill/>
          <a:ln w="9525">
            <a:noFill/>
            <a:miter lim="800000"/>
            <a:headEnd/>
            <a:tailEnd/>
          </a:ln>
        </p:spPr>
        <p:txBody>
          <a:bodyPr lIns="0" tIns="0" rIns="0" bIns="0"/>
          <a:lstStyle/>
          <a:p>
            <a:pPr algn="ctr" defTabSz="371475">
              <a:buClr>
                <a:srgbClr val="FF0000"/>
              </a:buClr>
              <a:buSzPct val="90000"/>
              <a:buFont typeface="Monotype Sorts" pitchFamily="2" charset="2"/>
              <a:buNone/>
            </a:pPr>
            <a:r>
              <a:rPr lang="en-US" altLang="en-US" sz="1400" i="0">
                <a:solidFill>
                  <a:srgbClr val="4000A2"/>
                </a:solidFill>
              </a:rPr>
              <a:t>High User knowledge of IT sys</a:t>
            </a:r>
            <a:r>
              <a:rPr lang="en-US" altLang="en-US" sz="1100" i="0">
                <a:solidFill>
                  <a:srgbClr val="4000A2"/>
                </a:solidFill>
              </a:rPr>
              <a:t>.</a:t>
            </a:r>
            <a:endParaRPr lang="en-US" altLang="en-US" sz="2200" b="0" i="0">
              <a:solidFill>
                <a:schemeClr val="tx1"/>
              </a:solidFill>
              <a:latin typeface="Times New Roman" pitchFamily="18" charset="0"/>
            </a:endParaRPr>
          </a:p>
        </p:txBody>
      </p:sp>
      <p:grpSp>
        <p:nvGrpSpPr>
          <p:cNvPr id="5135" name="Group 627"/>
          <p:cNvGrpSpPr>
            <a:grpSpLocks/>
          </p:cNvGrpSpPr>
          <p:nvPr/>
        </p:nvGrpSpPr>
        <p:grpSpPr bwMode="auto">
          <a:xfrm>
            <a:off x="3733800" y="4876800"/>
            <a:ext cx="1428750" cy="765175"/>
            <a:chOff x="867" y="3632"/>
            <a:chExt cx="600" cy="382"/>
          </a:xfrm>
        </p:grpSpPr>
        <p:sp>
          <p:nvSpPr>
            <p:cNvPr id="5146" name="Freeform 628"/>
            <p:cNvSpPr>
              <a:spLocks/>
            </p:cNvSpPr>
            <p:nvPr/>
          </p:nvSpPr>
          <p:spPr bwMode="auto">
            <a:xfrm>
              <a:off x="1056" y="3642"/>
              <a:ext cx="411" cy="249"/>
            </a:xfrm>
            <a:custGeom>
              <a:avLst/>
              <a:gdLst>
                <a:gd name="T0" fmla="*/ 26 w 411"/>
                <a:gd name="T1" fmla="*/ 69 h 249"/>
                <a:gd name="T2" fmla="*/ 11 w 411"/>
                <a:gd name="T3" fmla="*/ 84 h 249"/>
                <a:gd name="T4" fmla="*/ 2 w 411"/>
                <a:gd name="T5" fmla="*/ 101 h 249"/>
                <a:gd name="T6" fmla="*/ 0 w 411"/>
                <a:gd name="T7" fmla="*/ 121 h 249"/>
                <a:gd name="T8" fmla="*/ 7 w 411"/>
                <a:gd name="T9" fmla="*/ 140 h 249"/>
                <a:gd name="T10" fmla="*/ 13 w 411"/>
                <a:gd name="T11" fmla="*/ 161 h 249"/>
                <a:gd name="T12" fmla="*/ 14 w 411"/>
                <a:gd name="T13" fmla="*/ 186 h 249"/>
                <a:gd name="T14" fmla="*/ 26 w 411"/>
                <a:gd name="T15" fmla="*/ 206 h 249"/>
                <a:gd name="T16" fmla="*/ 46 w 411"/>
                <a:gd name="T17" fmla="*/ 218 h 249"/>
                <a:gd name="T18" fmla="*/ 71 w 411"/>
                <a:gd name="T19" fmla="*/ 220 h 249"/>
                <a:gd name="T20" fmla="*/ 96 w 411"/>
                <a:gd name="T21" fmla="*/ 206 h 249"/>
                <a:gd name="T22" fmla="*/ 111 w 411"/>
                <a:gd name="T23" fmla="*/ 220 h 249"/>
                <a:gd name="T24" fmla="*/ 131 w 411"/>
                <a:gd name="T25" fmla="*/ 228 h 249"/>
                <a:gd name="T26" fmla="*/ 151 w 411"/>
                <a:gd name="T27" fmla="*/ 232 h 249"/>
                <a:gd name="T28" fmla="*/ 172 w 411"/>
                <a:gd name="T29" fmla="*/ 231 h 249"/>
                <a:gd name="T30" fmla="*/ 193 w 411"/>
                <a:gd name="T31" fmla="*/ 225 h 249"/>
                <a:gd name="T32" fmla="*/ 217 w 411"/>
                <a:gd name="T33" fmla="*/ 234 h 249"/>
                <a:gd name="T34" fmla="*/ 243 w 411"/>
                <a:gd name="T35" fmla="*/ 245 h 249"/>
                <a:gd name="T36" fmla="*/ 274 w 411"/>
                <a:gd name="T37" fmla="*/ 247 h 249"/>
                <a:gd name="T38" fmla="*/ 302 w 411"/>
                <a:gd name="T39" fmla="*/ 241 h 249"/>
                <a:gd name="T40" fmla="*/ 330 w 411"/>
                <a:gd name="T41" fmla="*/ 227 h 249"/>
                <a:gd name="T42" fmla="*/ 356 w 411"/>
                <a:gd name="T43" fmla="*/ 216 h 249"/>
                <a:gd name="T44" fmla="*/ 384 w 411"/>
                <a:gd name="T45" fmla="*/ 209 h 249"/>
                <a:gd name="T46" fmla="*/ 402 w 411"/>
                <a:gd name="T47" fmla="*/ 192 h 249"/>
                <a:gd name="T48" fmla="*/ 410 w 411"/>
                <a:gd name="T49" fmla="*/ 168 h 249"/>
                <a:gd name="T50" fmla="*/ 406 w 411"/>
                <a:gd name="T51" fmla="*/ 142 h 249"/>
                <a:gd name="T52" fmla="*/ 389 w 411"/>
                <a:gd name="T53" fmla="*/ 118 h 249"/>
                <a:gd name="T54" fmla="*/ 399 w 411"/>
                <a:gd name="T55" fmla="*/ 104 h 249"/>
                <a:gd name="T56" fmla="*/ 400 w 411"/>
                <a:gd name="T57" fmla="*/ 89 h 249"/>
                <a:gd name="T58" fmla="*/ 392 w 411"/>
                <a:gd name="T59" fmla="*/ 75 h 249"/>
                <a:gd name="T60" fmla="*/ 379 w 411"/>
                <a:gd name="T61" fmla="*/ 65 h 249"/>
                <a:gd name="T62" fmla="*/ 360 w 411"/>
                <a:gd name="T63" fmla="*/ 64 h 249"/>
                <a:gd name="T64" fmla="*/ 346 w 411"/>
                <a:gd name="T65" fmla="*/ 56 h 249"/>
                <a:gd name="T66" fmla="*/ 328 w 411"/>
                <a:gd name="T67" fmla="*/ 45 h 249"/>
                <a:gd name="T68" fmla="*/ 312 w 411"/>
                <a:gd name="T69" fmla="*/ 36 h 249"/>
                <a:gd name="T70" fmla="*/ 291 w 411"/>
                <a:gd name="T71" fmla="*/ 35 h 249"/>
                <a:gd name="T72" fmla="*/ 272 w 411"/>
                <a:gd name="T73" fmla="*/ 36 h 249"/>
                <a:gd name="T74" fmla="*/ 254 w 411"/>
                <a:gd name="T75" fmla="*/ 31 h 249"/>
                <a:gd name="T76" fmla="*/ 232 w 411"/>
                <a:gd name="T77" fmla="*/ 10 h 249"/>
                <a:gd name="T78" fmla="*/ 203 w 411"/>
                <a:gd name="T79" fmla="*/ 1 h 249"/>
                <a:gd name="T80" fmla="*/ 175 w 411"/>
                <a:gd name="T81" fmla="*/ 3 h 249"/>
                <a:gd name="T82" fmla="*/ 148 w 411"/>
                <a:gd name="T83" fmla="*/ 17 h 249"/>
                <a:gd name="T84" fmla="*/ 129 w 411"/>
                <a:gd name="T85" fmla="*/ 39 h 249"/>
                <a:gd name="T86" fmla="*/ 111 w 411"/>
                <a:gd name="T87" fmla="*/ 26 h 249"/>
                <a:gd name="T88" fmla="*/ 91 w 411"/>
                <a:gd name="T89" fmla="*/ 21 h 249"/>
                <a:gd name="T90" fmla="*/ 71 w 411"/>
                <a:gd name="T91" fmla="*/ 26 h 249"/>
                <a:gd name="T92" fmla="*/ 53 w 411"/>
                <a:gd name="T93" fmla="*/ 37 h 249"/>
                <a:gd name="T94" fmla="*/ 43 w 411"/>
                <a:gd name="T95" fmla="*/ 56 h 249"/>
                <a:gd name="T96" fmla="*/ 41 w 411"/>
                <a:gd name="T97" fmla="*/ 63 h 249"/>
                <a:gd name="T98" fmla="*/ 41 w 411"/>
                <a:gd name="T99" fmla="*/ 63 h 249"/>
                <a:gd name="T100" fmla="*/ 41 w 411"/>
                <a:gd name="T101" fmla="*/ 63 h 249"/>
                <a:gd name="T102" fmla="*/ 41 w 411"/>
                <a:gd name="T103" fmla="*/ 63 h 249"/>
                <a:gd name="T104" fmla="*/ 41 w 411"/>
                <a:gd name="T105" fmla="*/ 63 h 249"/>
                <a:gd name="T106" fmla="*/ 41 w 411"/>
                <a:gd name="T107" fmla="*/ 63 h 24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411"/>
                <a:gd name="T163" fmla="*/ 0 h 249"/>
                <a:gd name="T164" fmla="*/ 411 w 411"/>
                <a:gd name="T165" fmla="*/ 249 h 249"/>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411" h="249">
                  <a:moveTo>
                    <a:pt x="41" y="63"/>
                  </a:moveTo>
                  <a:lnTo>
                    <a:pt x="33" y="66"/>
                  </a:lnTo>
                  <a:lnTo>
                    <a:pt x="26" y="69"/>
                  </a:lnTo>
                  <a:lnTo>
                    <a:pt x="21" y="74"/>
                  </a:lnTo>
                  <a:lnTo>
                    <a:pt x="16" y="78"/>
                  </a:lnTo>
                  <a:lnTo>
                    <a:pt x="11" y="84"/>
                  </a:lnTo>
                  <a:lnTo>
                    <a:pt x="7" y="89"/>
                  </a:lnTo>
                  <a:lnTo>
                    <a:pt x="4" y="96"/>
                  </a:lnTo>
                  <a:lnTo>
                    <a:pt x="2" y="101"/>
                  </a:lnTo>
                  <a:lnTo>
                    <a:pt x="1" y="107"/>
                  </a:lnTo>
                  <a:lnTo>
                    <a:pt x="0" y="114"/>
                  </a:lnTo>
                  <a:lnTo>
                    <a:pt x="0" y="121"/>
                  </a:lnTo>
                  <a:lnTo>
                    <a:pt x="2" y="128"/>
                  </a:lnTo>
                  <a:lnTo>
                    <a:pt x="3" y="135"/>
                  </a:lnTo>
                  <a:lnTo>
                    <a:pt x="7" y="140"/>
                  </a:lnTo>
                  <a:lnTo>
                    <a:pt x="11" y="146"/>
                  </a:lnTo>
                  <a:lnTo>
                    <a:pt x="17" y="151"/>
                  </a:lnTo>
                  <a:lnTo>
                    <a:pt x="13" y="161"/>
                  </a:lnTo>
                  <a:lnTo>
                    <a:pt x="12" y="170"/>
                  </a:lnTo>
                  <a:lnTo>
                    <a:pt x="11" y="178"/>
                  </a:lnTo>
                  <a:lnTo>
                    <a:pt x="14" y="186"/>
                  </a:lnTo>
                  <a:lnTo>
                    <a:pt x="16" y="194"/>
                  </a:lnTo>
                  <a:lnTo>
                    <a:pt x="21" y="201"/>
                  </a:lnTo>
                  <a:lnTo>
                    <a:pt x="26" y="206"/>
                  </a:lnTo>
                  <a:lnTo>
                    <a:pt x="33" y="211"/>
                  </a:lnTo>
                  <a:lnTo>
                    <a:pt x="39" y="215"/>
                  </a:lnTo>
                  <a:lnTo>
                    <a:pt x="46" y="218"/>
                  </a:lnTo>
                  <a:lnTo>
                    <a:pt x="54" y="220"/>
                  </a:lnTo>
                  <a:lnTo>
                    <a:pt x="63" y="220"/>
                  </a:lnTo>
                  <a:lnTo>
                    <a:pt x="71" y="220"/>
                  </a:lnTo>
                  <a:lnTo>
                    <a:pt x="79" y="217"/>
                  </a:lnTo>
                  <a:lnTo>
                    <a:pt x="87" y="212"/>
                  </a:lnTo>
                  <a:lnTo>
                    <a:pt x="96" y="206"/>
                  </a:lnTo>
                  <a:lnTo>
                    <a:pt x="101" y="211"/>
                  </a:lnTo>
                  <a:lnTo>
                    <a:pt x="106" y="216"/>
                  </a:lnTo>
                  <a:lnTo>
                    <a:pt x="111" y="220"/>
                  </a:lnTo>
                  <a:lnTo>
                    <a:pt x="118" y="223"/>
                  </a:lnTo>
                  <a:lnTo>
                    <a:pt x="124" y="226"/>
                  </a:lnTo>
                  <a:lnTo>
                    <a:pt x="131" y="228"/>
                  </a:lnTo>
                  <a:lnTo>
                    <a:pt x="138" y="230"/>
                  </a:lnTo>
                  <a:lnTo>
                    <a:pt x="145" y="231"/>
                  </a:lnTo>
                  <a:lnTo>
                    <a:pt x="151" y="232"/>
                  </a:lnTo>
                  <a:lnTo>
                    <a:pt x="158" y="232"/>
                  </a:lnTo>
                  <a:lnTo>
                    <a:pt x="165" y="232"/>
                  </a:lnTo>
                  <a:lnTo>
                    <a:pt x="172" y="231"/>
                  </a:lnTo>
                  <a:lnTo>
                    <a:pt x="179" y="230"/>
                  </a:lnTo>
                  <a:lnTo>
                    <a:pt x="186" y="228"/>
                  </a:lnTo>
                  <a:lnTo>
                    <a:pt x="193" y="225"/>
                  </a:lnTo>
                  <a:lnTo>
                    <a:pt x="201" y="222"/>
                  </a:lnTo>
                  <a:lnTo>
                    <a:pt x="208" y="229"/>
                  </a:lnTo>
                  <a:lnTo>
                    <a:pt x="217" y="234"/>
                  </a:lnTo>
                  <a:lnTo>
                    <a:pt x="225" y="239"/>
                  </a:lnTo>
                  <a:lnTo>
                    <a:pt x="235" y="242"/>
                  </a:lnTo>
                  <a:lnTo>
                    <a:pt x="243" y="245"/>
                  </a:lnTo>
                  <a:lnTo>
                    <a:pt x="254" y="247"/>
                  </a:lnTo>
                  <a:lnTo>
                    <a:pt x="264" y="248"/>
                  </a:lnTo>
                  <a:lnTo>
                    <a:pt x="274" y="247"/>
                  </a:lnTo>
                  <a:lnTo>
                    <a:pt x="283" y="247"/>
                  </a:lnTo>
                  <a:lnTo>
                    <a:pt x="293" y="244"/>
                  </a:lnTo>
                  <a:lnTo>
                    <a:pt x="302" y="241"/>
                  </a:lnTo>
                  <a:lnTo>
                    <a:pt x="313" y="237"/>
                  </a:lnTo>
                  <a:lnTo>
                    <a:pt x="321" y="233"/>
                  </a:lnTo>
                  <a:lnTo>
                    <a:pt x="330" y="227"/>
                  </a:lnTo>
                  <a:lnTo>
                    <a:pt x="339" y="221"/>
                  </a:lnTo>
                  <a:lnTo>
                    <a:pt x="347" y="214"/>
                  </a:lnTo>
                  <a:lnTo>
                    <a:pt x="356" y="216"/>
                  </a:lnTo>
                  <a:lnTo>
                    <a:pt x="367" y="215"/>
                  </a:lnTo>
                  <a:lnTo>
                    <a:pt x="375" y="213"/>
                  </a:lnTo>
                  <a:lnTo>
                    <a:pt x="384" y="209"/>
                  </a:lnTo>
                  <a:lnTo>
                    <a:pt x="391" y="205"/>
                  </a:lnTo>
                  <a:lnTo>
                    <a:pt x="397" y="199"/>
                  </a:lnTo>
                  <a:lnTo>
                    <a:pt x="402" y="192"/>
                  </a:lnTo>
                  <a:lnTo>
                    <a:pt x="406" y="184"/>
                  </a:lnTo>
                  <a:lnTo>
                    <a:pt x="409" y="176"/>
                  </a:lnTo>
                  <a:lnTo>
                    <a:pt x="410" y="168"/>
                  </a:lnTo>
                  <a:lnTo>
                    <a:pt x="410" y="159"/>
                  </a:lnTo>
                  <a:lnTo>
                    <a:pt x="409" y="150"/>
                  </a:lnTo>
                  <a:lnTo>
                    <a:pt x="406" y="142"/>
                  </a:lnTo>
                  <a:lnTo>
                    <a:pt x="402" y="134"/>
                  </a:lnTo>
                  <a:lnTo>
                    <a:pt x="396" y="126"/>
                  </a:lnTo>
                  <a:lnTo>
                    <a:pt x="389" y="118"/>
                  </a:lnTo>
                  <a:lnTo>
                    <a:pt x="393" y="114"/>
                  </a:lnTo>
                  <a:lnTo>
                    <a:pt x="397" y="109"/>
                  </a:lnTo>
                  <a:lnTo>
                    <a:pt x="399" y="104"/>
                  </a:lnTo>
                  <a:lnTo>
                    <a:pt x="401" y="99"/>
                  </a:lnTo>
                  <a:lnTo>
                    <a:pt x="400" y="94"/>
                  </a:lnTo>
                  <a:lnTo>
                    <a:pt x="400" y="89"/>
                  </a:lnTo>
                  <a:lnTo>
                    <a:pt x="398" y="84"/>
                  </a:lnTo>
                  <a:lnTo>
                    <a:pt x="396" y="78"/>
                  </a:lnTo>
                  <a:lnTo>
                    <a:pt x="392" y="75"/>
                  </a:lnTo>
                  <a:lnTo>
                    <a:pt x="389" y="70"/>
                  </a:lnTo>
                  <a:lnTo>
                    <a:pt x="384" y="68"/>
                  </a:lnTo>
                  <a:lnTo>
                    <a:pt x="379" y="65"/>
                  </a:lnTo>
                  <a:lnTo>
                    <a:pt x="373" y="64"/>
                  </a:lnTo>
                  <a:lnTo>
                    <a:pt x="367" y="63"/>
                  </a:lnTo>
                  <a:lnTo>
                    <a:pt x="360" y="64"/>
                  </a:lnTo>
                  <a:lnTo>
                    <a:pt x="355" y="65"/>
                  </a:lnTo>
                  <a:lnTo>
                    <a:pt x="350" y="61"/>
                  </a:lnTo>
                  <a:lnTo>
                    <a:pt x="346" y="56"/>
                  </a:lnTo>
                  <a:lnTo>
                    <a:pt x="340" y="52"/>
                  </a:lnTo>
                  <a:lnTo>
                    <a:pt x="335" y="48"/>
                  </a:lnTo>
                  <a:lnTo>
                    <a:pt x="328" y="45"/>
                  </a:lnTo>
                  <a:lnTo>
                    <a:pt x="323" y="42"/>
                  </a:lnTo>
                  <a:lnTo>
                    <a:pt x="317" y="39"/>
                  </a:lnTo>
                  <a:lnTo>
                    <a:pt x="312" y="36"/>
                  </a:lnTo>
                  <a:lnTo>
                    <a:pt x="305" y="36"/>
                  </a:lnTo>
                  <a:lnTo>
                    <a:pt x="298" y="35"/>
                  </a:lnTo>
                  <a:lnTo>
                    <a:pt x="291" y="35"/>
                  </a:lnTo>
                  <a:lnTo>
                    <a:pt x="285" y="34"/>
                  </a:lnTo>
                  <a:lnTo>
                    <a:pt x="278" y="35"/>
                  </a:lnTo>
                  <a:lnTo>
                    <a:pt x="272" y="36"/>
                  </a:lnTo>
                  <a:lnTo>
                    <a:pt x="265" y="38"/>
                  </a:lnTo>
                  <a:lnTo>
                    <a:pt x="260" y="39"/>
                  </a:lnTo>
                  <a:lnTo>
                    <a:pt x="254" y="31"/>
                  </a:lnTo>
                  <a:lnTo>
                    <a:pt x="247" y="23"/>
                  </a:lnTo>
                  <a:lnTo>
                    <a:pt x="239" y="17"/>
                  </a:lnTo>
                  <a:lnTo>
                    <a:pt x="232" y="10"/>
                  </a:lnTo>
                  <a:lnTo>
                    <a:pt x="222" y="6"/>
                  </a:lnTo>
                  <a:lnTo>
                    <a:pt x="213" y="3"/>
                  </a:lnTo>
                  <a:lnTo>
                    <a:pt x="203" y="1"/>
                  </a:lnTo>
                  <a:lnTo>
                    <a:pt x="195" y="0"/>
                  </a:lnTo>
                  <a:lnTo>
                    <a:pt x="184" y="1"/>
                  </a:lnTo>
                  <a:lnTo>
                    <a:pt x="175" y="3"/>
                  </a:lnTo>
                  <a:lnTo>
                    <a:pt x="165" y="6"/>
                  </a:lnTo>
                  <a:lnTo>
                    <a:pt x="156" y="10"/>
                  </a:lnTo>
                  <a:lnTo>
                    <a:pt x="148" y="17"/>
                  </a:lnTo>
                  <a:lnTo>
                    <a:pt x="141" y="23"/>
                  </a:lnTo>
                  <a:lnTo>
                    <a:pt x="134" y="31"/>
                  </a:lnTo>
                  <a:lnTo>
                    <a:pt x="129" y="39"/>
                  </a:lnTo>
                  <a:lnTo>
                    <a:pt x="123" y="34"/>
                  </a:lnTo>
                  <a:lnTo>
                    <a:pt x="118" y="29"/>
                  </a:lnTo>
                  <a:lnTo>
                    <a:pt x="111" y="26"/>
                  </a:lnTo>
                  <a:lnTo>
                    <a:pt x="105" y="23"/>
                  </a:lnTo>
                  <a:lnTo>
                    <a:pt x="98" y="22"/>
                  </a:lnTo>
                  <a:lnTo>
                    <a:pt x="91" y="21"/>
                  </a:lnTo>
                  <a:lnTo>
                    <a:pt x="84" y="22"/>
                  </a:lnTo>
                  <a:lnTo>
                    <a:pt x="78" y="22"/>
                  </a:lnTo>
                  <a:lnTo>
                    <a:pt x="71" y="26"/>
                  </a:lnTo>
                  <a:lnTo>
                    <a:pt x="64" y="28"/>
                  </a:lnTo>
                  <a:lnTo>
                    <a:pt x="58" y="33"/>
                  </a:lnTo>
                  <a:lnTo>
                    <a:pt x="53" y="37"/>
                  </a:lnTo>
                  <a:lnTo>
                    <a:pt x="48" y="43"/>
                  </a:lnTo>
                  <a:lnTo>
                    <a:pt x="45" y="49"/>
                  </a:lnTo>
                  <a:lnTo>
                    <a:pt x="43" y="56"/>
                  </a:lnTo>
                  <a:lnTo>
                    <a:pt x="42" y="63"/>
                  </a:lnTo>
                  <a:lnTo>
                    <a:pt x="41" y="63"/>
                  </a:lnTo>
                </a:path>
              </a:pathLst>
            </a:custGeom>
            <a:solidFill>
              <a:srgbClr val="000000"/>
            </a:solidFill>
            <a:ln w="9207">
              <a:solidFill>
                <a:srgbClr val="000000"/>
              </a:solidFill>
              <a:round/>
              <a:headEnd/>
              <a:tailEnd/>
            </a:ln>
          </p:spPr>
          <p:txBody>
            <a:bodyPr lIns="0" tIns="0" rIns="0" bIns="0"/>
            <a:lstStyle/>
            <a:p>
              <a:endParaRPr lang="en-US"/>
            </a:p>
          </p:txBody>
        </p:sp>
        <p:sp>
          <p:nvSpPr>
            <p:cNvPr id="5147" name="Freeform 629"/>
            <p:cNvSpPr>
              <a:spLocks/>
            </p:cNvSpPr>
            <p:nvPr/>
          </p:nvSpPr>
          <p:spPr bwMode="auto">
            <a:xfrm>
              <a:off x="1046" y="3632"/>
              <a:ext cx="411" cy="249"/>
            </a:xfrm>
            <a:custGeom>
              <a:avLst/>
              <a:gdLst>
                <a:gd name="T0" fmla="*/ 26 w 411"/>
                <a:gd name="T1" fmla="*/ 69 h 249"/>
                <a:gd name="T2" fmla="*/ 11 w 411"/>
                <a:gd name="T3" fmla="*/ 84 h 249"/>
                <a:gd name="T4" fmla="*/ 2 w 411"/>
                <a:gd name="T5" fmla="*/ 101 h 249"/>
                <a:gd name="T6" fmla="*/ 0 w 411"/>
                <a:gd name="T7" fmla="*/ 121 h 249"/>
                <a:gd name="T8" fmla="*/ 7 w 411"/>
                <a:gd name="T9" fmla="*/ 140 h 249"/>
                <a:gd name="T10" fmla="*/ 12 w 411"/>
                <a:gd name="T11" fmla="*/ 161 h 249"/>
                <a:gd name="T12" fmla="*/ 13 w 411"/>
                <a:gd name="T13" fmla="*/ 186 h 249"/>
                <a:gd name="T14" fmla="*/ 25 w 411"/>
                <a:gd name="T15" fmla="*/ 206 h 249"/>
                <a:gd name="T16" fmla="*/ 46 w 411"/>
                <a:gd name="T17" fmla="*/ 219 h 249"/>
                <a:gd name="T18" fmla="*/ 70 w 411"/>
                <a:gd name="T19" fmla="*/ 220 h 249"/>
                <a:gd name="T20" fmla="*/ 95 w 411"/>
                <a:gd name="T21" fmla="*/ 207 h 249"/>
                <a:gd name="T22" fmla="*/ 111 w 411"/>
                <a:gd name="T23" fmla="*/ 220 h 249"/>
                <a:gd name="T24" fmla="*/ 130 w 411"/>
                <a:gd name="T25" fmla="*/ 228 h 249"/>
                <a:gd name="T26" fmla="*/ 151 w 411"/>
                <a:gd name="T27" fmla="*/ 232 h 249"/>
                <a:gd name="T28" fmla="*/ 171 w 411"/>
                <a:gd name="T29" fmla="*/ 231 h 249"/>
                <a:gd name="T30" fmla="*/ 191 w 411"/>
                <a:gd name="T31" fmla="*/ 226 h 249"/>
                <a:gd name="T32" fmla="*/ 215 w 411"/>
                <a:gd name="T33" fmla="*/ 234 h 249"/>
                <a:gd name="T34" fmla="*/ 243 w 411"/>
                <a:gd name="T35" fmla="*/ 246 h 249"/>
                <a:gd name="T36" fmla="*/ 274 w 411"/>
                <a:gd name="T37" fmla="*/ 247 h 249"/>
                <a:gd name="T38" fmla="*/ 303 w 411"/>
                <a:gd name="T39" fmla="*/ 242 h 249"/>
                <a:gd name="T40" fmla="*/ 331 w 411"/>
                <a:gd name="T41" fmla="*/ 228 h 249"/>
                <a:gd name="T42" fmla="*/ 356 w 411"/>
                <a:gd name="T43" fmla="*/ 216 h 249"/>
                <a:gd name="T44" fmla="*/ 383 w 411"/>
                <a:gd name="T45" fmla="*/ 210 h 249"/>
                <a:gd name="T46" fmla="*/ 402 w 411"/>
                <a:gd name="T47" fmla="*/ 192 h 249"/>
                <a:gd name="T48" fmla="*/ 410 w 411"/>
                <a:gd name="T49" fmla="*/ 167 h 249"/>
                <a:gd name="T50" fmla="*/ 406 w 411"/>
                <a:gd name="T51" fmla="*/ 142 h 249"/>
                <a:gd name="T52" fmla="*/ 388 w 411"/>
                <a:gd name="T53" fmla="*/ 118 h 249"/>
                <a:gd name="T54" fmla="*/ 398 w 411"/>
                <a:gd name="T55" fmla="*/ 104 h 249"/>
                <a:gd name="T56" fmla="*/ 399 w 411"/>
                <a:gd name="T57" fmla="*/ 89 h 249"/>
                <a:gd name="T58" fmla="*/ 391 w 411"/>
                <a:gd name="T59" fmla="*/ 75 h 249"/>
                <a:gd name="T60" fmla="*/ 378 w 411"/>
                <a:gd name="T61" fmla="*/ 65 h 249"/>
                <a:gd name="T62" fmla="*/ 360 w 411"/>
                <a:gd name="T63" fmla="*/ 63 h 249"/>
                <a:gd name="T64" fmla="*/ 345 w 411"/>
                <a:gd name="T65" fmla="*/ 55 h 249"/>
                <a:gd name="T66" fmla="*/ 328 w 411"/>
                <a:gd name="T67" fmla="*/ 45 h 249"/>
                <a:gd name="T68" fmla="*/ 311 w 411"/>
                <a:gd name="T69" fmla="*/ 36 h 249"/>
                <a:gd name="T70" fmla="*/ 291 w 411"/>
                <a:gd name="T71" fmla="*/ 34 h 249"/>
                <a:gd name="T72" fmla="*/ 271 w 411"/>
                <a:gd name="T73" fmla="*/ 36 h 249"/>
                <a:gd name="T74" fmla="*/ 252 w 411"/>
                <a:gd name="T75" fmla="*/ 30 h 249"/>
                <a:gd name="T76" fmla="*/ 231 w 411"/>
                <a:gd name="T77" fmla="*/ 10 h 249"/>
                <a:gd name="T78" fmla="*/ 202 w 411"/>
                <a:gd name="T79" fmla="*/ 2 h 249"/>
                <a:gd name="T80" fmla="*/ 174 w 411"/>
                <a:gd name="T81" fmla="*/ 3 h 249"/>
                <a:gd name="T82" fmla="*/ 148 w 411"/>
                <a:gd name="T83" fmla="*/ 16 h 249"/>
                <a:gd name="T84" fmla="*/ 129 w 411"/>
                <a:gd name="T85" fmla="*/ 38 h 249"/>
                <a:gd name="T86" fmla="*/ 111 w 411"/>
                <a:gd name="T87" fmla="*/ 25 h 249"/>
                <a:gd name="T88" fmla="*/ 90 w 411"/>
                <a:gd name="T89" fmla="*/ 21 h 249"/>
                <a:gd name="T90" fmla="*/ 70 w 411"/>
                <a:gd name="T91" fmla="*/ 26 h 249"/>
                <a:gd name="T92" fmla="*/ 52 w 411"/>
                <a:gd name="T93" fmla="*/ 37 h 249"/>
                <a:gd name="T94" fmla="*/ 42 w 411"/>
                <a:gd name="T95" fmla="*/ 57 h 249"/>
                <a:gd name="T96" fmla="*/ 42 w 411"/>
                <a:gd name="T97" fmla="*/ 63 h 249"/>
                <a:gd name="T98" fmla="*/ 42 w 411"/>
                <a:gd name="T99" fmla="*/ 63 h 249"/>
                <a:gd name="T100" fmla="*/ 42 w 411"/>
                <a:gd name="T101" fmla="*/ 63 h 249"/>
                <a:gd name="T102" fmla="*/ 42 w 411"/>
                <a:gd name="T103" fmla="*/ 63 h 249"/>
                <a:gd name="T104" fmla="*/ 42 w 411"/>
                <a:gd name="T105" fmla="*/ 63 h 249"/>
                <a:gd name="T106" fmla="*/ 42 w 411"/>
                <a:gd name="T107" fmla="*/ 63 h 24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411"/>
                <a:gd name="T163" fmla="*/ 0 h 249"/>
                <a:gd name="T164" fmla="*/ 411 w 411"/>
                <a:gd name="T165" fmla="*/ 249 h 249"/>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411" h="249">
                  <a:moveTo>
                    <a:pt x="42" y="63"/>
                  </a:moveTo>
                  <a:lnTo>
                    <a:pt x="33" y="66"/>
                  </a:lnTo>
                  <a:lnTo>
                    <a:pt x="26" y="69"/>
                  </a:lnTo>
                  <a:lnTo>
                    <a:pt x="21" y="74"/>
                  </a:lnTo>
                  <a:lnTo>
                    <a:pt x="16" y="78"/>
                  </a:lnTo>
                  <a:lnTo>
                    <a:pt x="11" y="84"/>
                  </a:lnTo>
                  <a:lnTo>
                    <a:pt x="7" y="89"/>
                  </a:lnTo>
                  <a:lnTo>
                    <a:pt x="4" y="95"/>
                  </a:lnTo>
                  <a:lnTo>
                    <a:pt x="2" y="101"/>
                  </a:lnTo>
                  <a:lnTo>
                    <a:pt x="1" y="107"/>
                  </a:lnTo>
                  <a:lnTo>
                    <a:pt x="0" y="114"/>
                  </a:lnTo>
                  <a:lnTo>
                    <a:pt x="0" y="121"/>
                  </a:lnTo>
                  <a:lnTo>
                    <a:pt x="2" y="127"/>
                  </a:lnTo>
                  <a:lnTo>
                    <a:pt x="3" y="134"/>
                  </a:lnTo>
                  <a:lnTo>
                    <a:pt x="7" y="140"/>
                  </a:lnTo>
                  <a:lnTo>
                    <a:pt x="11" y="145"/>
                  </a:lnTo>
                  <a:lnTo>
                    <a:pt x="16" y="150"/>
                  </a:lnTo>
                  <a:lnTo>
                    <a:pt x="12" y="161"/>
                  </a:lnTo>
                  <a:lnTo>
                    <a:pt x="11" y="169"/>
                  </a:lnTo>
                  <a:lnTo>
                    <a:pt x="11" y="178"/>
                  </a:lnTo>
                  <a:lnTo>
                    <a:pt x="13" y="186"/>
                  </a:lnTo>
                  <a:lnTo>
                    <a:pt x="16" y="193"/>
                  </a:lnTo>
                  <a:lnTo>
                    <a:pt x="20" y="200"/>
                  </a:lnTo>
                  <a:lnTo>
                    <a:pt x="25" y="206"/>
                  </a:lnTo>
                  <a:lnTo>
                    <a:pt x="32" y="211"/>
                  </a:lnTo>
                  <a:lnTo>
                    <a:pt x="38" y="216"/>
                  </a:lnTo>
                  <a:lnTo>
                    <a:pt x="46" y="219"/>
                  </a:lnTo>
                  <a:lnTo>
                    <a:pt x="53" y="221"/>
                  </a:lnTo>
                  <a:lnTo>
                    <a:pt x="62" y="221"/>
                  </a:lnTo>
                  <a:lnTo>
                    <a:pt x="70" y="220"/>
                  </a:lnTo>
                  <a:lnTo>
                    <a:pt x="78" y="217"/>
                  </a:lnTo>
                  <a:lnTo>
                    <a:pt x="86" y="213"/>
                  </a:lnTo>
                  <a:lnTo>
                    <a:pt x="95" y="207"/>
                  </a:lnTo>
                  <a:lnTo>
                    <a:pt x="100" y="212"/>
                  </a:lnTo>
                  <a:lnTo>
                    <a:pt x="105" y="216"/>
                  </a:lnTo>
                  <a:lnTo>
                    <a:pt x="111" y="220"/>
                  </a:lnTo>
                  <a:lnTo>
                    <a:pt x="117" y="222"/>
                  </a:lnTo>
                  <a:lnTo>
                    <a:pt x="124" y="226"/>
                  </a:lnTo>
                  <a:lnTo>
                    <a:pt x="130" y="228"/>
                  </a:lnTo>
                  <a:lnTo>
                    <a:pt x="137" y="230"/>
                  </a:lnTo>
                  <a:lnTo>
                    <a:pt x="144" y="230"/>
                  </a:lnTo>
                  <a:lnTo>
                    <a:pt x="151" y="232"/>
                  </a:lnTo>
                  <a:lnTo>
                    <a:pt x="157" y="232"/>
                  </a:lnTo>
                  <a:lnTo>
                    <a:pt x="164" y="232"/>
                  </a:lnTo>
                  <a:lnTo>
                    <a:pt x="171" y="231"/>
                  </a:lnTo>
                  <a:lnTo>
                    <a:pt x="178" y="230"/>
                  </a:lnTo>
                  <a:lnTo>
                    <a:pt x="185" y="228"/>
                  </a:lnTo>
                  <a:lnTo>
                    <a:pt x="191" y="226"/>
                  </a:lnTo>
                  <a:lnTo>
                    <a:pt x="199" y="222"/>
                  </a:lnTo>
                  <a:lnTo>
                    <a:pt x="207" y="229"/>
                  </a:lnTo>
                  <a:lnTo>
                    <a:pt x="215" y="234"/>
                  </a:lnTo>
                  <a:lnTo>
                    <a:pt x="224" y="240"/>
                  </a:lnTo>
                  <a:lnTo>
                    <a:pt x="234" y="242"/>
                  </a:lnTo>
                  <a:lnTo>
                    <a:pt x="243" y="246"/>
                  </a:lnTo>
                  <a:lnTo>
                    <a:pt x="253" y="247"/>
                  </a:lnTo>
                  <a:lnTo>
                    <a:pt x="264" y="248"/>
                  </a:lnTo>
                  <a:lnTo>
                    <a:pt x="274" y="247"/>
                  </a:lnTo>
                  <a:lnTo>
                    <a:pt x="283" y="247"/>
                  </a:lnTo>
                  <a:lnTo>
                    <a:pt x="293" y="245"/>
                  </a:lnTo>
                  <a:lnTo>
                    <a:pt x="303" y="242"/>
                  </a:lnTo>
                  <a:lnTo>
                    <a:pt x="313" y="238"/>
                  </a:lnTo>
                  <a:lnTo>
                    <a:pt x="322" y="234"/>
                  </a:lnTo>
                  <a:lnTo>
                    <a:pt x="331" y="228"/>
                  </a:lnTo>
                  <a:lnTo>
                    <a:pt x="338" y="222"/>
                  </a:lnTo>
                  <a:lnTo>
                    <a:pt x="347" y="215"/>
                  </a:lnTo>
                  <a:lnTo>
                    <a:pt x="356" y="216"/>
                  </a:lnTo>
                  <a:lnTo>
                    <a:pt x="366" y="216"/>
                  </a:lnTo>
                  <a:lnTo>
                    <a:pt x="375" y="214"/>
                  </a:lnTo>
                  <a:lnTo>
                    <a:pt x="383" y="210"/>
                  </a:lnTo>
                  <a:lnTo>
                    <a:pt x="390" y="205"/>
                  </a:lnTo>
                  <a:lnTo>
                    <a:pt x="397" y="199"/>
                  </a:lnTo>
                  <a:lnTo>
                    <a:pt x="402" y="192"/>
                  </a:lnTo>
                  <a:lnTo>
                    <a:pt x="406" y="184"/>
                  </a:lnTo>
                  <a:lnTo>
                    <a:pt x="408" y="176"/>
                  </a:lnTo>
                  <a:lnTo>
                    <a:pt x="410" y="167"/>
                  </a:lnTo>
                  <a:lnTo>
                    <a:pt x="410" y="159"/>
                  </a:lnTo>
                  <a:lnTo>
                    <a:pt x="409" y="150"/>
                  </a:lnTo>
                  <a:lnTo>
                    <a:pt x="406" y="142"/>
                  </a:lnTo>
                  <a:lnTo>
                    <a:pt x="402" y="133"/>
                  </a:lnTo>
                  <a:lnTo>
                    <a:pt x="395" y="126"/>
                  </a:lnTo>
                  <a:lnTo>
                    <a:pt x="388" y="118"/>
                  </a:lnTo>
                  <a:lnTo>
                    <a:pt x="392" y="114"/>
                  </a:lnTo>
                  <a:lnTo>
                    <a:pt x="396" y="109"/>
                  </a:lnTo>
                  <a:lnTo>
                    <a:pt x="398" y="104"/>
                  </a:lnTo>
                  <a:lnTo>
                    <a:pt x="400" y="99"/>
                  </a:lnTo>
                  <a:lnTo>
                    <a:pt x="399" y="94"/>
                  </a:lnTo>
                  <a:lnTo>
                    <a:pt x="399" y="89"/>
                  </a:lnTo>
                  <a:lnTo>
                    <a:pt x="397" y="84"/>
                  </a:lnTo>
                  <a:lnTo>
                    <a:pt x="395" y="78"/>
                  </a:lnTo>
                  <a:lnTo>
                    <a:pt x="391" y="75"/>
                  </a:lnTo>
                  <a:lnTo>
                    <a:pt x="388" y="70"/>
                  </a:lnTo>
                  <a:lnTo>
                    <a:pt x="383" y="67"/>
                  </a:lnTo>
                  <a:lnTo>
                    <a:pt x="378" y="65"/>
                  </a:lnTo>
                  <a:lnTo>
                    <a:pt x="372" y="64"/>
                  </a:lnTo>
                  <a:lnTo>
                    <a:pt x="367" y="63"/>
                  </a:lnTo>
                  <a:lnTo>
                    <a:pt x="360" y="63"/>
                  </a:lnTo>
                  <a:lnTo>
                    <a:pt x="355" y="65"/>
                  </a:lnTo>
                  <a:lnTo>
                    <a:pt x="350" y="61"/>
                  </a:lnTo>
                  <a:lnTo>
                    <a:pt x="345" y="55"/>
                  </a:lnTo>
                  <a:lnTo>
                    <a:pt x="340" y="52"/>
                  </a:lnTo>
                  <a:lnTo>
                    <a:pt x="335" y="48"/>
                  </a:lnTo>
                  <a:lnTo>
                    <a:pt x="328" y="45"/>
                  </a:lnTo>
                  <a:lnTo>
                    <a:pt x="323" y="41"/>
                  </a:lnTo>
                  <a:lnTo>
                    <a:pt x="316" y="39"/>
                  </a:lnTo>
                  <a:lnTo>
                    <a:pt x="311" y="36"/>
                  </a:lnTo>
                  <a:lnTo>
                    <a:pt x="305" y="36"/>
                  </a:lnTo>
                  <a:lnTo>
                    <a:pt x="298" y="34"/>
                  </a:lnTo>
                  <a:lnTo>
                    <a:pt x="291" y="34"/>
                  </a:lnTo>
                  <a:lnTo>
                    <a:pt x="285" y="34"/>
                  </a:lnTo>
                  <a:lnTo>
                    <a:pt x="278" y="35"/>
                  </a:lnTo>
                  <a:lnTo>
                    <a:pt x="271" y="36"/>
                  </a:lnTo>
                  <a:lnTo>
                    <a:pt x="264" y="37"/>
                  </a:lnTo>
                  <a:lnTo>
                    <a:pt x="259" y="38"/>
                  </a:lnTo>
                  <a:lnTo>
                    <a:pt x="252" y="30"/>
                  </a:lnTo>
                  <a:lnTo>
                    <a:pt x="246" y="23"/>
                  </a:lnTo>
                  <a:lnTo>
                    <a:pt x="238" y="16"/>
                  </a:lnTo>
                  <a:lnTo>
                    <a:pt x="231" y="10"/>
                  </a:lnTo>
                  <a:lnTo>
                    <a:pt x="222" y="7"/>
                  </a:lnTo>
                  <a:lnTo>
                    <a:pt x="213" y="3"/>
                  </a:lnTo>
                  <a:lnTo>
                    <a:pt x="202" y="2"/>
                  </a:lnTo>
                  <a:lnTo>
                    <a:pt x="194" y="0"/>
                  </a:lnTo>
                  <a:lnTo>
                    <a:pt x="184" y="2"/>
                  </a:lnTo>
                  <a:lnTo>
                    <a:pt x="174" y="3"/>
                  </a:lnTo>
                  <a:lnTo>
                    <a:pt x="165" y="7"/>
                  </a:lnTo>
                  <a:lnTo>
                    <a:pt x="156" y="10"/>
                  </a:lnTo>
                  <a:lnTo>
                    <a:pt x="148" y="16"/>
                  </a:lnTo>
                  <a:lnTo>
                    <a:pt x="140" y="23"/>
                  </a:lnTo>
                  <a:lnTo>
                    <a:pt x="134" y="30"/>
                  </a:lnTo>
                  <a:lnTo>
                    <a:pt x="129" y="38"/>
                  </a:lnTo>
                  <a:lnTo>
                    <a:pt x="123" y="33"/>
                  </a:lnTo>
                  <a:lnTo>
                    <a:pt x="117" y="29"/>
                  </a:lnTo>
                  <a:lnTo>
                    <a:pt x="111" y="25"/>
                  </a:lnTo>
                  <a:lnTo>
                    <a:pt x="105" y="23"/>
                  </a:lnTo>
                  <a:lnTo>
                    <a:pt x="97" y="22"/>
                  </a:lnTo>
                  <a:lnTo>
                    <a:pt x="90" y="21"/>
                  </a:lnTo>
                  <a:lnTo>
                    <a:pt x="84" y="22"/>
                  </a:lnTo>
                  <a:lnTo>
                    <a:pt x="77" y="23"/>
                  </a:lnTo>
                  <a:lnTo>
                    <a:pt x="70" y="26"/>
                  </a:lnTo>
                  <a:lnTo>
                    <a:pt x="63" y="29"/>
                  </a:lnTo>
                  <a:lnTo>
                    <a:pt x="57" y="33"/>
                  </a:lnTo>
                  <a:lnTo>
                    <a:pt x="52" y="37"/>
                  </a:lnTo>
                  <a:lnTo>
                    <a:pt x="47" y="44"/>
                  </a:lnTo>
                  <a:lnTo>
                    <a:pt x="44" y="49"/>
                  </a:lnTo>
                  <a:lnTo>
                    <a:pt x="42" y="57"/>
                  </a:lnTo>
                  <a:lnTo>
                    <a:pt x="42" y="63"/>
                  </a:lnTo>
                </a:path>
              </a:pathLst>
            </a:custGeom>
            <a:solidFill>
              <a:srgbClr val="808080"/>
            </a:solidFill>
            <a:ln w="9207">
              <a:solidFill>
                <a:srgbClr val="000000"/>
              </a:solidFill>
              <a:round/>
              <a:headEnd/>
              <a:tailEnd/>
            </a:ln>
          </p:spPr>
          <p:txBody>
            <a:bodyPr lIns="0" tIns="0" rIns="0" bIns="0"/>
            <a:lstStyle/>
            <a:p>
              <a:endParaRPr lang="en-US"/>
            </a:p>
          </p:txBody>
        </p:sp>
        <p:sp>
          <p:nvSpPr>
            <p:cNvPr id="5148" name="Line 630"/>
            <p:cNvSpPr>
              <a:spLocks noChangeShapeType="1"/>
            </p:cNvSpPr>
            <p:nvPr/>
          </p:nvSpPr>
          <p:spPr bwMode="auto">
            <a:xfrm flipV="1">
              <a:off x="1046" y="3867"/>
              <a:ext cx="61" cy="147"/>
            </a:xfrm>
            <a:prstGeom prst="line">
              <a:avLst/>
            </a:prstGeom>
            <a:noFill/>
            <a:ln w="31630">
              <a:solidFill>
                <a:srgbClr val="0000A1"/>
              </a:solidFill>
              <a:round/>
              <a:headEnd/>
              <a:tailEnd/>
            </a:ln>
          </p:spPr>
          <p:txBody>
            <a:bodyPr lIns="0" tIns="0" rIns="0" bIns="0"/>
            <a:lstStyle/>
            <a:p>
              <a:endParaRPr lang="en-US"/>
            </a:p>
          </p:txBody>
        </p:sp>
        <p:sp>
          <p:nvSpPr>
            <p:cNvPr id="5149" name="Line 631"/>
            <p:cNvSpPr>
              <a:spLocks noChangeShapeType="1"/>
            </p:cNvSpPr>
            <p:nvPr/>
          </p:nvSpPr>
          <p:spPr bwMode="auto">
            <a:xfrm flipV="1">
              <a:off x="1072" y="3867"/>
              <a:ext cx="62" cy="147"/>
            </a:xfrm>
            <a:prstGeom prst="line">
              <a:avLst/>
            </a:prstGeom>
            <a:noFill/>
            <a:ln w="31630">
              <a:solidFill>
                <a:srgbClr val="0000A1"/>
              </a:solidFill>
              <a:round/>
              <a:headEnd/>
              <a:tailEnd/>
            </a:ln>
          </p:spPr>
          <p:txBody>
            <a:bodyPr lIns="0" tIns="0" rIns="0" bIns="0"/>
            <a:lstStyle/>
            <a:p>
              <a:endParaRPr lang="en-US"/>
            </a:p>
          </p:txBody>
        </p:sp>
        <p:sp>
          <p:nvSpPr>
            <p:cNvPr id="5150" name="Line 632"/>
            <p:cNvSpPr>
              <a:spLocks noChangeShapeType="1"/>
            </p:cNvSpPr>
            <p:nvPr/>
          </p:nvSpPr>
          <p:spPr bwMode="auto">
            <a:xfrm flipV="1">
              <a:off x="1098" y="3867"/>
              <a:ext cx="63" cy="147"/>
            </a:xfrm>
            <a:prstGeom prst="line">
              <a:avLst/>
            </a:prstGeom>
            <a:noFill/>
            <a:ln w="31630">
              <a:solidFill>
                <a:srgbClr val="0000A1"/>
              </a:solidFill>
              <a:round/>
              <a:headEnd/>
              <a:tailEnd/>
            </a:ln>
          </p:spPr>
          <p:txBody>
            <a:bodyPr lIns="0" tIns="0" rIns="0" bIns="0"/>
            <a:lstStyle/>
            <a:p>
              <a:endParaRPr lang="en-US"/>
            </a:p>
          </p:txBody>
        </p:sp>
        <p:sp>
          <p:nvSpPr>
            <p:cNvPr id="5151" name="Line 633"/>
            <p:cNvSpPr>
              <a:spLocks noChangeShapeType="1"/>
            </p:cNvSpPr>
            <p:nvPr/>
          </p:nvSpPr>
          <p:spPr bwMode="auto">
            <a:xfrm flipV="1">
              <a:off x="1125" y="3867"/>
              <a:ext cx="61" cy="147"/>
            </a:xfrm>
            <a:prstGeom prst="line">
              <a:avLst/>
            </a:prstGeom>
            <a:noFill/>
            <a:ln w="31630">
              <a:solidFill>
                <a:srgbClr val="0000A1"/>
              </a:solidFill>
              <a:round/>
              <a:headEnd/>
              <a:tailEnd/>
            </a:ln>
          </p:spPr>
          <p:txBody>
            <a:bodyPr lIns="0" tIns="0" rIns="0" bIns="0"/>
            <a:lstStyle/>
            <a:p>
              <a:endParaRPr lang="en-US"/>
            </a:p>
          </p:txBody>
        </p:sp>
        <p:sp>
          <p:nvSpPr>
            <p:cNvPr id="5152" name="Line 634"/>
            <p:cNvSpPr>
              <a:spLocks noChangeShapeType="1"/>
            </p:cNvSpPr>
            <p:nvPr/>
          </p:nvSpPr>
          <p:spPr bwMode="auto">
            <a:xfrm flipV="1">
              <a:off x="1152" y="3867"/>
              <a:ext cx="62" cy="147"/>
            </a:xfrm>
            <a:prstGeom prst="line">
              <a:avLst/>
            </a:prstGeom>
            <a:noFill/>
            <a:ln w="31630">
              <a:solidFill>
                <a:srgbClr val="0000A1"/>
              </a:solidFill>
              <a:round/>
              <a:headEnd/>
              <a:tailEnd/>
            </a:ln>
          </p:spPr>
          <p:txBody>
            <a:bodyPr lIns="0" tIns="0" rIns="0" bIns="0"/>
            <a:lstStyle/>
            <a:p>
              <a:endParaRPr lang="en-US"/>
            </a:p>
          </p:txBody>
        </p:sp>
        <p:sp>
          <p:nvSpPr>
            <p:cNvPr id="5153" name="Line 635"/>
            <p:cNvSpPr>
              <a:spLocks noChangeShapeType="1"/>
            </p:cNvSpPr>
            <p:nvPr/>
          </p:nvSpPr>
          <p:spPr bwMode="auto">
            <a:xfrm flipV="1">
              <a:off x="1177" y="3867"/>
              <a:ext cx="63" cy="147"/>
            </a:xfrm>
            <a:prstGeom prst="line">
              <a:avLst/>
            </a:prstGeom>
            <a:noFill/>
            <a:ln w="31630">
              <a:solidFill>
                <a:srgbClr val="0000A1"/>
              </a:solidFill>
              <a:round/>
              <a:headEnd/>
              <a:tailEnd/>
            </a:ln>
          </p:spPr>
          <p:txBody>
            <a:bodyPr lIns="0" tIns="0" rIns="0" bIns="0"/>
            <a:lstStyle/>
            <a:p>
              <a:endParaRPr lang="en-US"/>
            </a:p>
          </p:txBody>
        </p:sp>
        <p:sp>
          <p:nvSpPr>
            <p:cNvPr id="5154" name="Line 636"/>
            <p:cNvSpPr>
              <a:spLocks noChangeShapeType="1"/>
            </p:cNvSpPr>
            <p:nvPr/>
          </p:nvSpPr>
          <p:spPr bwMode="auto">
            <a:xfrm flipV="1">
              <a:off x="1205" y="3867"/>
              <a:ext cx="61" cy="147"/>
            </a:xfrm>
            <a:prstGeom prst="line">
              <a:avLst/>
            </a:prstGeom>
            <a:noFill/>
            <a:ln w="31630">
              <a:solidFill>
                <a:srgbClr val="0000A1"/>
              </a:solidFill>
              <a:round/>
              <a:headEnd/>
              <a:tailEnd/>
            </a:ln>
          </p:spPr>
          <p:txBody>
            <a:bodyPr lIns="0" tIns="0" rIns="0" bIns="0"/>
            <a:lstStyle/>
            <a:p>
              <a:endParaRPr lang="en-US"/>
            </a:p>
          </p:txBody>
        </p:sp>
        <p:sp>
          <p:nvSpPr>
            <p:cNvPr id="5155" name="Line 637"/>
            <p:cNvSpPr>
              <a:spLocks noChangeShapeType="1"/>
            </p:cNvSpPr>
            <p:nvPr/>
          </p:nvSpPr>
          <p:spPr bwMode="auto">
            <a:xfrm flipV="1">
              <a:off x="1230" y="3867"/>
              <a:ext cx="62" cy="147"/>
            </a:xfrm>
            <a:prstGeom prst="line">
              <a:avLst/>
            </a:prstGeom>
            <a:noFill/>
            <a:ln w="31630">
              <a:solidFill>
                <a:srgbClr val="0000A1"/>
              </a:solidFill>
              <a:round/>
              <a:headEnd/>
              <a:tailEnd/>
            </a:ln>
          </p:spPr>
          <p:txBody>
            <a:bodyPr lIns="0" tIns="0" rIns="0" bIns="0"/>
            <a:lstStyle/>
            <a:p>
              <a:endParaRPr lang="en-US"/>
            </a:p>
          </p:txBody>
        </p:sp>
        <p:sp>
          <p:nvSpPr>
            <p:cNvPr id="5156" name="Line 638"/>
            <p:cNvSpPr>
              <a:spLocks noChangeShapeType="1"/>
            </p:cNvSpPr>
            <p:nvPr/>
          </p:nvSpPr>
          <p:spPr bwMode="auto">
            <a:xfrm flipV="1">
              <a:off x="1258" y="3867"/>
              <a:ext cx="61" cy="147"/>
            </a:xfrm>
            <a:prstGeom prst="line">
              <a:avLst/>
            </a:prstGeom>
            <a:noFill/>
            <a:ln w="31630">
              <a:solidFill>
                <a:srgbClr val="0000A1"/>
              </a:solidFill>
              <a:round/>
              <a:headEnd/>
              <a:tailEnd/>
            </a:ln>
          </p:spPr>
          <p:txBody>
            <a:bodyPr lIns="0" tIns="0" rIns="0" bIns="0"/>
            <a:lstStyle/>
            <a:p>
              <a:endParaRPr lang="en-US"/>
            </a:p>
          </p:txBody>
        </p:sp>
        <p:sp>
          <p:nvSpPr>
            <p:cNvPr id="5157" name="Line 639"/>
            <p:cNvSpPr>
              <a:spLocks noChangeShapeType="1"/>
            </p:cNvSpPr>
            <p:nvPr/>
          </p:nvSpPr>
          <p:spPr bwMode="auto">
            <a:xfrm flipV="1">
              <a:off x="1283" y="3867"/>
              <a:ext cx="63" cy="147"/>
            </a:xfrm>
            <a:prstGeom prst="line">
              <a:avLst/>
            </a:prstGeom>
            <a:noFill/>
            <a:ln w="31630">
              <a:solidFill>
                <a:srgbClr val="0000A1"/>
              </a:solidFill>
              <a:round/>
              <a:headEnd/>
              <a:tailEnd/>
            </a:ln>
          </p:spPr>
          <p:txBody>
            <a:bodyPr lIns="0" tIns="0" rIns="0" bIns="0"/>
            <a:lstStyle/>
            <a:p>
              <a:endParaRPr lang="en-US"/>
            </a:p>
          </p:txBody>
        </p:sp>
        <p:sp>
          <p:nvSpPr>
            <p:cNvPr id="5158" name="Line 640"/>
            <p:cNvSpPr>
              <a:spLocks noChangeShapeType="1"/>
            </p:cNvSpPr>
            <p:nvPr/>
          </p:nvSpPr>
          <p:spPr bwMode="auto">
            <a:xfrm flipV="1">
              <a:off x="1311" y="3867"/>
              <a:ext cx="61" cy="147"/>
            </a:xfrm>
            <a:prstGeom prst="line">
              <a:avLst/>
            </a:prstGeom>
            <a:noFill/>
            <a:ln w="31630">
              <a:solidFill>
                <a:srgbClr val="0000A1"/>
              </a:solidFill>
              <a:round/>
              <a:headEnd/>
              <a:tailEnd/>
            </a:ln>
          </p:spPr>
          <p:txBody>
            <a:bodyPr lIns="0" tIns="0" rIns="0" bIns="0"/>
            <a:lstStyle/>
            <a:p>
              <a:endParaRPr lang="en-US"/>
            </a:p>
          </p:txBody>
        </p:sp>
        <p:sp>
          <p:nvSpPr>
            <p:cNvPr id="5159" name="Line 641"/>
            <p:cNvSpPr>
              <a:spLocks noChangeShapeType="1"/>
            </p:cNvSpPr>
            <p:nvPr/>
          </p:nvSpPr>
          <p:spPr bwMode="auto">
            <a:xfrm flipV="1">
              <a:off x="1337" y="3867"/>
              <a:ext cx="62" cy="147"/>
            </a:xfrm>
            <a:prstGeom prst="line">
              <a:avLst/>
            </a:prstGeom>
            <a:noFill/>
            <a:ln w="31630">
              <a:solidFill>
                <a:srgbClr val="0000A1"/>
              </a:solidFill>
              <a:round/>
              <a:headEnd/>
              <a:tailEnd/>
            </a:ln>
          </p:spPr>
          <p:txBody>
            <a:bodyPr lIns="0" tIns="0" rIns="0" bIns="0"/>
            <a:lstStyle/>
            <a:p>
              <a:endParaRPr lang="en-US"/>
            </a:p>
          </p:txBody>
        </p:sp>
        <p:sp>
          <p:nvSpPr>
            <p:cNvPr id="5160" name="Line 642"/>
            <p:cNvSpPr>
              <a:spLocks noChangeShapeType="1"/>
            </p:cNvSpPr>
            <p:nvPr/>
          </p:nvSpPr>
          <p:spPr bwMode="auto">
            <a:xfrm flipV="1">
              <a:off x="1364" y="3867"/>
              <a:ext cx="62" cy="147"/>
            </a:xfrm>
            <a:prstGeom prst="line">
              <a:avLst/>
            </a:prstGeom>
            <a:noFill/>
            <a:ln w="31630">
              <a:solidFill>
                <a:srgbClr val="0000A1"/>
              </a:solidFill>
              <a:round/>
              <a:headEnd/>
              <a:tailEnd/>
            </a:ln>
          </p:spPr>
          <p:txBody>
            <a:bodyPr lIns="0" tIns="0" rIns="0" bIns="0"/>
            <a:lstStyle/>
            <a:p>
              <a:endParaRPr lang="en-US"/>
            </a:p>
          </p:txBody>
        </p:sp>
        <p:sp>
          <p:nvSpPr>
            <p:cNvPr id="5161" name="Freeform 643"/>
            <p:cNvSpPr>
              <a:spLocks/>
            </p:cNvSpPr>
            <p:nvPr/>
          </p:nvSpPr>
          <p:spPr bwMode="auto">
            <a:xfrm>
              <a:off x="876" y="3645"/>
              <a:ext cx="198" cy="338"/>
            </a:xfrm>
            <a:custGeom>
              <a:avLst/>
              <a:gdLst>
                <a:gd name="T0" fmla="*/ 197 w 198"/>
                <a:gd name="T1" fmla="*/ 3 h 338"/>
                <a:gd name="T2" fmla="*/ 109 w 198"/>
                <a:gd name="T3" fmla="*/ 132 h 338"/>
                <a:gd name="T4" fmla="*/ 157 w 198"/>
                <a:gd name="T5" fmla="*/ 144 h 338"/>
                <a:gd name="T6" fmla="*/ 73 w 198"/>
                <a:gd name="T7" fmla="*/ 247 h 338"/>
                <a:gd name="T8" fmla="*/ 98 w 198"/>
                <a:gd name="T9" fmla="*/ 256 h 338"/>
                <a:gd name="T10" fmla="*/ 0 w 198"/>
                <a:gd name="T11" fmla="*/ 337 h 338"/>
                <a:gd name="T12" fmla="*/ 54 w 198"/>
                <a:gd name="T13" fmla="*/ 259 h 338"/>
                <a:gd name="T14" fmla="*/ 24 w 198"/>
                <a:gd name="T15" fmla="*/ 249 h 338"/>
                <a:gd name="T16" fmla="*/ 101 w 198"/>
                <a:gd name="T17" fmla="*/ 163 h 338"/>
                <a:gd name="T18" fmla="*/ 57 w 198"/>
                <a:gd name="T19" fmla="*/ 153 h 338"/>
                <a:gd name="T20" fmla="*/ 152 w 198"/>
                <a:gd name="T21" fmla="*/ 0 h 338"/>
                <a:gd name="T22" fmla="*/ 197 w 198"/>
                <a:gd name="T23" fmla="*/ 3 h 338"/>
                <a:gd name="T24" fmla="*/ 197 w 198"/>
                <a:gd name="T25" fmla="*/ 3 h 33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98"/>
                <a:gd name="T40" fmla="*/ 0 h 338"/>
                <a:gd name="T41" fmla="*/ 198 w 198"/>
                <a:gd name="T42" fmla="*/ 338 h 33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98" h="338">
                  <a:moveTo>
                    <a:pt x="197" y="3"/>
                  </a:moveTo>
                  <a:lnTo>
                    <a:pt x="109" y="132"/>
                  </a:lnTo>
                  <a:lnTo>
                    <a:pt x="157" y="144"/>
                  </a:lnTo>
                  <a:lnTo>
                    <a:pt x="73" y="247"/>
                  </a:lnTo>
                  <a:lnTo>
                    <a:pt x="98" y="256"/>
                  </a:lnTo>
                  <a:lnTo>
                    <a:pt x="0" y="337"/>
                  </a:lnTo>
                  <a:lnTo>
                    <a:pt x="54" y="259"/>
                  </a:lnTo>
                  <a:lnTo>
                    <a:pt x="24" y="249"/>
                  </a:lnTo>
                  <a:lnTo>
                    <a:pt x="101" y="163"/>
                  </a:lnTo>
                  <a:lnTo>
                    <a:pt x="57" y="153"/>
                  </a:lnTo>
                  <a:lnTo>
                    <a:pt x="152" y="0"/>
                  </a:lnTo>
                  <a:lnTo>
                    <a:pt x="197" y="3"/>
                  </a:lnTo>
                </a:path>
              </a:pathLst>
            </a:custGeom>
            <a:solidFill>
              <a:srgbClr val="808080"/>
            </a:solidFill>
            <a:ln w="9525">
              <a:noFill/>
              <a:round/>
              <a:headEnd/>
              <a:tailEnd/>
            </a:ln>
          </p:spPr>
          <p:txBody>
            <a:bodyPr lIns="0" tIns="0" rIns="0" bIns="0"/>
            <a:lstStyle/>
            <a:p>
              <a:endParaRPr lang="en-US"/>
            </a:p>
          </p:txBody>
        </p:sp>
        <p:sp>
          <p:nvSpPr>
            <p:cNvPr id="5162" name="Freeform 644"/>
            <p:cNvSpPr>
              <a:spLocks/>
            </p:cNvSpPr>
            <p:nvPr/>
          </p:nvSpPr>
          <p:spPr bwMode="auto">
            <a:xfrm>
              <a:off x="867" y="3636"/>
              <a:ext cx="197" cy="338"/>
            </a:xfrm>
            <a:custGeom>
              <a:avLst/>
              <a:gdLst>
                <a:gd name="T0" fmla="*/ 196 w 197"/>
                <a:gd name="T1" fmla="*/ 3 h 338"/>
                <a:gd name="T2" fmla="*/ 108 w 197"/>
                <a:gd name="T3" fmla="*/ 131 h 338"/>
                <a:gd name="T4" fmla="*/ 156 w 197"/>
                <a:gd name="T5" fmla="*/ 143 h 338"/>
                <a:gd name="T6" fmla="*/ 72 w 197"/>
                <a:gd name="T7" fmla="*/ 246 h 338"/>
                <a:gd name="T8" fmla="*/ 97 w 197"/>
                <a:gd name="T9" fmla="*/ 256 h 338"/>
                <a:gd name="T10" fmla="*/ 0 w 197"/>
                <a:gd name="T11" fmla="*/ 337 h 338"/>
                <a:gd name="T12" fmla="*/ 53 w 197"/>
                <a:gd name="T13" fmla="*/ 259 h 338"/>
                <a:gd name="T14" fmla="*/ 22 w 197"/>
                <a:gd name="T15" fmla="*/ 249 h 338"/>
                <a:gd name="T16" fmla="*/ 101 w 197"/>
                <a:gd name="T17" fmla="*/ 162 h 338"/>
                <a:gd name="T18" fmla="*/ 56 w 197"/>
                <a:gd name="T19" fmla="*/ 154 h 338"/>
                <a:gd name="T20" fmla="*/ 152 w 197"/>
                <a:gd name="T21" fmla="*/ 0 h 338"/>
                <a:gd name="T22" fmla="*/ 196 w 197"/>
                <a:gd name="T23" fmla="*/ 3 h 338"/>
                <a:gd name="T24" fmla="*/ 196 w 197"/>
                <a:gd name="T25" fmla="*/ 3 h 33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97"/>
                <a:gd name="T40" fmla="*/ 0 h 338"/>
                <a:gd name="T41" fmla="*/ 197 w 197"/>
                <a:gd name="T42" fmla="*/ 338 h 33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97" h="338">
                  <a:moveTo>
                    <a:pt x="196" y="3"/>
                  </a:moveTo>
                  <a:lnTo>
                    <a:pt x="108" y="131"/>
                  </a:lnTo>
                  <a:lnTo>
                    <a:pt x="156" y="143"/>
                  </a:lnTo>
                  <a:lnTo>
                    <a:pt x="72" y="246"/>
                  </a:lnTo>
                  <a:lnTo>
                    <a:pt x="97" y="256"/>
                  </a:lnTo>
                  <a:lnTo>
                    <a:pt x="0" y="337"/>
                  </a:lnTo>
                  <a:lnTo>
                    <a:pt x="53" y="259"/>
                  </a:lnTo>
                  <a:lnTo>
                    <a:pt x="22" y="249"/>
                  </a:lnTo>
                  <a:lnTo>
                    <a:pt x="101" y="162"/>
                  </a:lnTo>
                  <a:lnTo>
                    <a:pt x="56" y="154"/>
                  </a:lnTo>
                  <a:lnTo>
                    <a:pt x="152" y="0"/>
                  </a:lnTo>
                  <a:lnTo>
                    <a:pt x="196" y="3"/>
                  </a:lnTo>
                </a:path>
              </a:pathLst>
            </a:custGeom>
            <a:solidFill>
              <a:srgbClr val="FFFF00"/>
            </a:solidFill>
            <a:ln w="9525">
              <a:noFill/>
              <a:round/>
              <a:headEnd/>
              <a:tailEnd/>
            </a:ln>
          </p:spPr>
          <p:txBody>
            <a:bodyPr lIns="0" tIns="0" rIns="0" bIns="0"/>
            <a:lstStyle/>
            <a:p>
              <a:endParaRPr lang="en-US"/>
            </a:p>
          </p:txBody>
        </p:sp>
      </p:grpSp>
      <p:grpSp>
        <p:nvGrpSpPr>
          <p:cNvPr id="5136" name="Group 645"/>
          <p:cNvGrpSpPr>
            <a:grpSpLocks/>
          </p:cNvGrpSpPr>
          <p:nvPr/>
        </p:nvGrpSpPr>
        <p:grpSpPr bwMode="auto">
          <a:xfrm>
            <a:off x="6018213" y="3136900"/>
            <a:ext cx="842962" cy="657225"/>
            <a:chOff x="2007" y="2579"/>
            <a:chExt cx="354" cy="328"/>
          </a:xfrm>
        </p:grpSpPr>
        <p:sp>
          <p:nvSpPr>
            <p:cNvPr id="5141" name="Freeform 646"/>
            <p:cNvSpPr>
              <a:spLocks/>
            </p:cNvSpPr>
            <p:nvPr/>
          </p:nvSpPr>
          <p:spPr bwMode="auto">
            <a:xfrm>
              <a:off x="2090" y="2693"/>
              <a:ext cx="193" cy="183"/>
            </a:xfrm>
            <a:custGeom>
              <a:avLst/>
              <a:gdLst>
                <a:gd name="T0" fmla="*/ 0 w 193"/>
                <a:gd name="T1" fmla="*/ 0 h 183"/>
                <a:gd name="T2" fmla="*/ 192 w 193"/>
                <a:gd name="T3" fmla="*/ 15 h 183"/>
                <a:gd name="T4" fmla="*/ 192 w 193"/>
                <a:gd name="T5" fmla="*/ 182 h 183"/>
                <a:gd name="T6" fmla="*/ 183 w 193"/>
                <a:gd name="T7" fmla="*/ 180 h 183"/>
                <a:gd name="T8" fmla="*/ 0 w 193"/>
                <a:gd name="T9" fmla="*/ 0 h 183"/>
                <a:gd name="T10" fmla="*/ 0 w 193"/>
                <a:gd name="T11" fmla="*/ 0 h 183"/>
                <a:gd name="T12" fmla="*/ 0 60000 65536"/>
                <a:gd name="T13" fmla="*/ 0 60000 65536"/>
                <a:gd name="T14" fmla="*/ 0 60000 65536"/>
                <a:gd name="T15" fmla="*/ 0 60000 65536"/>
                <a:gd name="T16" fmla="*/ 0 60000 65536"/>
                <a:gd name="T17" fmla="*/ 0 60000 65536"/>
                <a:gd name="T18" fmla="*/ 0 w 193"/>
                <a:gd name="T19" fmla="*/ 0 h 183"/>
                <a:gd name="T20" fmla="*/ 193 w 193"/>
                <a:gd name="T21" fmla="*/ 183 h 183"/>
              </a:gdLst>
              <a:ahLst/>
              <a:cxnLst>
                <a:cxn ang="T12">
                  <a:pos x="T0" y="T1"/>
                </a:cxn>
                <a:cxn ang="T13">
                  <a:pos x="T2" y="T3"/>
                </a:cxn>
                <a:cxn ang="T14">
                  <a:pos x="T4" y="T5"/>
                </a:cxn>
                <a:cxn ang="T15">
                  <a:pos x="T6" y="T7"/>
                </a:cxn>
                <a:cxn ang="T16">
                  <a:pos x="T8" y="T9"/>
                </a:cxn>
                <a:cxn ang="T17">
                  <a:pos x="T10" y="T11"/>
                </a:cxn>
              </a:cxnLst>
              <a:rect l="T18" t="T19" r="T20" b="T21"/>
              <a:pathLst>
                <a:path w="193" h="183">
                  <a:moveTo>
                    <a:pt x="0" y="0"/>
                  </a:moveTo>
                  <a:lnTo>
                    <a:pt x="192" y="15"/>
                  </a:lnTo>
                  <a:lnTo>
                    <a:pt x="192" y="182"/>
                  </a:lnTo>
                  <a:lnTo>
                    <a:pt x="183" y="180"/>
                  </a:lnTo>
                  <a:lnTo>
                    <a:pt x="0" y="0"/>
                  </a:lnTo>
                </a:path>
              </a:pathLst>
            </a:custGeom>
            <a:solidFill>
              <a:srgbClr val="FFFFFF"/>
            </a:solidFill>
            <a:ln w="9207">
              <a:solidFill>
                <a:srgbClr val="000000"/>
              </a:solidFill>
              <a:round/>
              <a:headEnd/>
              <a:tailEnd/>
            </a:ln>
          </p:spPr>
          <p:txBody>
            <a:bodyPr lIns="0" tIns="0" rIns="0" bIns="0"/>
            <a:lstStyle/>
            <a:p>
              <a:endParaRPr lang="en-US"/>
            </a:p>
          </p:txBody>
        </p:sp>
        <p:sp>
          <p:nvSpPr>
            <p:cNvPr id="5142" name="Freeform 647"/>
            <p:cNvSpPr>
              <a:spLocks/>
            </p:cNvSpPr>
            <p:nvPr/>
          </p:nvSpPr>
          <p:spPr bwMode="auto">
            <a:xfrm>
              <a:off x="2090" y="2693"/>
              <a:ext cx="184" cy="191"/>
            </a:xfrm>
            <a:custGeom>
              <a:avLst/>
              <a:gdLst>
                <a:gd name="T0" fmla="*/ 0 w 184"/>
                <a:gd name="T1" fmla="*/ 0 h 191"/>
                <a:gd name="T2" fmla="*/ 183 w 184"/>
                <a:gd name="T3" fmla="*/ 24 h 191"/>
                <a:gd name="T4" fmla="*/ 183 w 184"/>
                <a:gd name="T5" fmla="*/ 190 h 191"/>
                <a:gd name="T6" fmla="*/ 163 w 184"/>
                <a:gd name="T7" fmla="*/ 187 h 191"/>
                <a:gd name="T8" fmla="*/ 0 w 184"/>
                <a:gd name="T9" fmla="*/ 0 h 191"/>
                <a:gd name="T10" fmla="*/ 0 w 184"/>
                <a:gd name="T11" fmla="*/ 0 h 191"/>
                <a:gd name="T12" fmla="*/ 0 60000 65536"/>
                <a:gd name="T13" fmla="*/ 0 60000 65536"/>
                <a:gd name="T14" fmla="*/ 0 60000 65536"/>
                <a:gd name="T15" fmla="*/ 0 60000 65536"/>
                <a:gd name="T16" fmla="*/ 0 60000 65536"/>
                <a:gd name="T17" fmla="*/ 0 60000 65536"/>
                <a:gd name="T18" fmla="*/ 0 w 184"/>
                <a:gd name="T19" fmla="*/ 0 h 191"/>
                <a:gd name="T20" fmla="*/ 184 w 184"/>
                <a:gd name="T21" fmla="*/ 191 h 191"/>
              </a:gdLst>
              <a:ahLst/>
              <a:cxnLst>
                <a:cxn ang="T12">
                  <a:pos x="T0" y="T1"/>
                </a:cxn>
                <a:cxn ang="T13">
                  <a:pos x="T2" y="T3"/>
                </a:cxn>
                <a:cxn ang="T14">
                  <a:pos x="T4" y="T5"/>
                </a:cxn>
                <a:cxn ang="T15">
                  <a:pos x="T6" y="T7"/>
                </a:cxn>
                <a:cxn ang="T16">
                  <a:pos x="T8" y="T9"/>
                </a:cxn>
                <a:cxn ang="T17">
                  <a:pos x="T10" y="T11"/>
                </a:cxn>
              </a:cxnLst>
              <a:rect l="T18" t="T19" r="T20" b="T21"/>
              <a:pathLst>
                <a:path w="184" h="191">
                  <a:moveTo>
                    <a:pt x="0" y="0"/>
                  </a:moveTo>
                  <a:lnTo>
                    <a:pt x="183" y="24"/>
                  </a:lnTo>
                  <a:lnTo>
                    <a:pt x="183" y="190"/>
                  </a:lnTo>
                  <a:lnTo>
                    <a:pt x="163" y="187"/>
                  </a:lnTo>
                  <a:lnTo>
                    <a:pt x="0" y="0"/>
                  </a:lnTo>
                </a:path>
              </a:pathLst>
            </a:custGeom>
            <a:solidFill>
              <a:srgbClr val="FFFFFF"/>
            </a:solidFill>
            <a:ln w="9207">
              <a:solidFill>
                <a:srgbClr val="000000"/>
              </a:solidFill>
              <a:round/>
              <a:headEnd/>
              <a:tailEnd/>
            </a:ln>
          </p:spPr>
          <p:txBody>
            <a:bodyPr lIns="0" tIns="0" rIns="0" bIns="0"/>
            <a:lstStyle/>
            <a:p>
              <a:endParaRPr lang="en-US"/>
            </a:p>
          </p:txBody>
        </p:sp>
        <p:sp>
          <p:nvSpPr>
            <p:cNvPr id="5143" name="Freeform 648"/>
            <p:cNvSpPr>
              <a:spLocks/>
            </p:cNvSpPr>
            <p:nvPr/>
          </p:nvSpPr>
          <p:spPr bwMode="auto">
            <a:xfrm>
              <a:off x="2090" y="2693"/>
              <a:ext cx="164" cy="206"/>
            </a:xfrm>
            <a:custGeom>
              <a:avLst/>
              <a:gdLst>
                <a:gd name="T0" fmla="*/ 0 w 164"/>
                <a:gd name="T1" fmla="*/ 0 h 206"/>
                <a:gd name="T2" fmla="*/ 163 w 164"/>
                <a:gd name="T3" fmla="*/ 31 h 206"/>
                <a:gd name="T4" fmla="*/ 163 w 164"/>
                <a:gd name="T5" fmla="*/ 205 h 206"/>
                <a:gd name="T6" fmla="*/ 144 w 164"/>
                <a:gd name="T7" fmla="*/ 203 h 206"/>
                <a:gd name="T8" fmla="*/ 0 w 164"/>
                <a:gd name="T9" fmla="*/ 0 h 206"/>
                <a:gd name="T10" fmla="*/ 0 w 164"/>
                <a:gd name="T11" fmla="*/ 0 h 206"/>
                <a:gd name="T12" fmla="*/ 0 60000 65536"/>
                <a:gd name="T13" fmla="*/ 0 60000 65536"/>
                <a:gd name="T14" fmla="*/ 0 60000 65536"/>
                <a:gd name="T15" fmla="*/ 0 60000 65536"/>
                <a:gd name="T16" fmla="*/ 0 60000 65536"/>
                <a:gd name="T17" fmla="*/ 0 60000 65536"/>
                <a:gd name="T18" fmla="*/ 0 w 164"/>
                <a:gd name="T19" fmla="*/ 0 h 206"/>
                <a:gd name="T20" fmla="*/ 164 w 164"/>
                <a:gd name="T21" fmla="*/ 206 h 206"/>
              </a:gdLst>
              <a:ahLst/>
              <a:cxnLst>
                <a:cxn ang="T12">
                  <a:pos x="T0" y="T1"/>
                </a:cxn>
                <a:cxn ang="T13">
                  <a:pos x="T2" y="T3"/>
                </a:cxn>
                <a:cxn ang="T14">
                  <a:pos x="T4" y="T5"/>
                </a:cxn>
                <a:cxn ang="T15">
                  <a:pos x="T6" y="T7"/>
                </a:cxn>
                <a:cxn ang="T16">
                  <a:pos x="T8" y="T9"/>
                </a:cxn>
                <a:cxn ang="T17">
                  <a:pos x="T10" y="T11"/>
                </a:cxn>
              </a:cxnLst>
              <a:rect l="T18" t="T19" r="T20" b="T21"/>
              <a:pathLst>
                <a:path w="164" h="206">
                  <a:moveTo>
                    <a:pt x="0" y="0"/>
                  </a:moveTo>
                  <a:lnTo>
                    <a:pt x="163" y="31"/>
                  </a:lnTo>
                  <a:lnTo>
                    <a:pt x="163" y="205"/>
                  </a:lnTo>
                  <a:lnTo>
                    <a:pt x="144" y="203"/>
                  </a:lnTo>
                  <a:lnTo>
                    <a:pt x="0" y="0"/>
                  </a:lnTo>
                </a:path>
              </a:pathLst>
            </a:custGeom>
            <a:solidFill>
              <a:srgbClr val="FFFFFF"/>
            </a:solidFill>
            <a:ln w="9207">
              <a:solidFill>
                <a:srgbClr val="000000"/>
              </a:solidFill>
              <a:round/>
              <a:headEnd/>
              <a:tailEnd/>
            </a:ln>
          </p:spPr>
          <p:txBody>
            <a:bodyPr lIns="0" tIns="0" rIns="0" bIns="0"/>
            <a:lstStyle/>
            <a:p>
              <a:endParaRPr lang="en-US"/>
            </a:p>
          </p:txBody>
        </p:sp>
        <p:sp>
          <p:nvSpPr>
            <p:cNvPr id="5144" name="Freeform 649"/>
            <p:cNvSpPr>
              <a:spLocks/>
            </p:cNvSpPr>
            <p:nvPr/>
          </p:nvSpPr>
          <p:spPr bwMode="auto">
            <a:xfrm>
              <a:off x="2090" y="2693"/>
              <a:ext cx="145" cy="214"/>
            </a:xfrm>
            <a:custGeom>
              <a:avLst/>
              <a:gdLst>
                <a:gd name="T0" fmla="*/ 0 w 145"/>
                <a:gd name="T1" fmla="*/ 0 h 214"/>
                <a:gd name="T2" fmla="*/ 0 w 145"/>
                <a:gd name="T3" fmla="*/ 0 h 214"/>
                <a:gd name="T4" fmla="*/ 0 w 145"/>
                <a:gd name="T5" fmla="*/ 173 h 214"/>
                <a:gd name="T6" fmla="*/ 144 w 145"/>
                <a:gd name="T7" fmla="*/ 213 h 214"/>
                <a:gd name="T8" fmla="*/ 144 w 145"/>
                <a:gd name="T9" fmla="*/ 40 h 214"/>
                <a:gd name="T10" fmla="*/ 0 w 145"/>
                <a:gd name="T11" fmla="*/ 0 h 214"/>
                <a:gd name="T12" fmla="*/ 0 w 145"/>
                <a:gd name="T13" fmla="*/ 0 h 214"/>
                <a:gd name="T14" fmla="*/ 0 60000 65536"/>
                <a:gd name="T15" fmla="*/ 0 60000 65536"/>
                <a:gd name="T16" fmla="*/ 0 60000 65536"/>
                <a:gd name="T17" fmla="*/ 0 60000 65536"/>
                <a:gd name="T18" fmla="*/ 0 60000 65536"/>
                <a:gd name="T19" fmla="*/ 0 60000 65536"/>
                <a:gd name="T20" fmla="*/ 0 60000 65536"/>
                <a:gd name="T21" fmla="*/ 0 w 145"/>
                <a:gd name="T22" fmla="*/ 0 h 214"/>
                <a:gd name="T23" fmla="*/ 145 w 145"/>
                <a:gd name="T24" fmla="*/ 214 h 21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45" h="214">
                  <a:moveTo>
                    <a:pt x="0" y="0"/>
                  </a:moveTo>
                  <a:lnTo>
                    <a:pt x="0" y="0"/>
                  </a:lnTo>
                  <a:lnTo>
                    <a:pt x="0" y="173"/>
                  </a:lnTo>
                  <a:lnTo>
                    <a:pt x="144" y="213"/>
                  </a:lnTo>
                  <a:lnTo>
                    <a:pt x="144" y="40"/>
                  </a:lnTo>
                  <a:lnTo>
                    <a:pt x="0" y="0"/>
                  </a:lnTo>
                </a:path>
              </a:pathLst>
            </a:custGeom>
            <a:solidFill>
              <a:srgbClr val="80FF80"/>
            </a:solidFill>
            <a:ln w="9207">
              <a:solidFill>
                <a:srgbClr val="000000"/>
              </a:solidFill>
              <a:round/>
              <a:headEnd/>
              <a:tailEnd/>
            </a:ln>
          </p:spPr>
          <p:txBody>
            <a:bodyPr lIns="0" tIns="0" rIns="0" bIns="0"/>
            <a:lstStyle/>
            <a:p>
              <a:endParaRPr lang="en-US"/>
            </a:p>
          </p:txBody>
        </p:sp>
        <p:sp>
          <p:nvSpPr>
            <p:cNvPr id="5145" name="Text Box 650"/>
            <p:cNvSpPr txBox="1">
              <a:spLocks noChangeArrowheads="1"/>
            </p:cNvSpPr>
            <p:nvPr/>
          </p:nvSpPr>
          <p:spPr bwMode="auto">
            <a:xfrm rot="900000">
              <a:off x="2007" y="2579"/>
              <a:ext cx="354" cy="48"/>
            </a:xfrm>
            <a:prstGeom prst="rect">
              <a:avLst/>
            </a:prstGeom>
            <a:noFill/>
            <a:ln w="9525">
              <a:noFill/>
              <a:miter lim="800000"/>
              <a:headEnd/>
              <a:tailEnd/>
            </a:ln>
          </p:spPr>
          <p:txBody>
            <a:bodyPr lIns="0" tIns="0" rIns="0" bIns="0"/>
            <a:lstStyle/>
            <a:p>
              <a:pPr algn="ctr" defTabSz="371475">
                <a:buClr>
                  <a:srgbClr val="000000"/>
                </a:buClr>
                <a:buSzPct val="90000"/>
                <a:buFont typeface="Monotype Sorts" pitchFamily="2" charset="2"/>
                <a:buNone/>
              </a:pPr>
              <a:r>
                <a:rPr lang="en-US" altLang="en-US" sz="200" b="0" i="0">
                  <a:solidFill>
                    <a:srgbClr val="000000"/>
                  </a:solidFill>
                </a:rPr>
                <a:t>Security</a:t>
              </a:r>
            </a:p>
            <a:p>
              <a:pPr algn="ctr" defTabSz="371475">
                <a:buClr>
                  <a:srgbClr val="000000"/>
                </a:buClr>
                <a:buSzPct val="90000"/>
                <a:buFont typeface="Monotype Sorts" pitchFamily="2" charset="2"/>
                <a:buNone/>
              </a:pPr>
              <a:r>
                <a:rPr lang="en-US" altLang="en-US" sz="200" b="0" i="0">
                  <a:solidFill>
                    <a:srgbClr val="000000"/>
                  </a:solidFill>
                </a:rPr>
                <a:t>Policies</a:t>
              </a:r>
              <a:endParaRPr lang="en-US" altLang="en-US" sz="2200" b="0" i="0">
                <a:solidFill>
                  <a:schemeClr val="tx1"/>
                </a:solidFill>
                <a:latin typeface="Times New Roman" pitchFamily="18" charset="0"/>
              </a:endParaRPr>
            </a:p>
          </p:txBody>
        </p:sp>
      </p:grpSp>
      <p:sp>
        <p:nvSpPr>
          <p:cNvPr id="5137" name="Text Box 651"/>
          <p:cNvSpPr txBox="1">
            <a:spLocks noChangeArrowheads="1"/>
          </p:cNvSpPr>
          <p:nvPr/>
        </p:nvSpPr>
        <p:spPr bwMode="auto">
          <a:xfrm>
            <a:off x="5499100" y="4162425"/>
            <a:ext cx="1955800" cy="515938"/>
          </a:xfrm>
          <a:prstGeom prst="rect">
            <a:avLst/>
          </a:prstGeom>
          <a:noFill/>
          <a:ln w="9525">
            <a:noFill/>
            <a:miter lim="800000"/>
            <a:headEnd/>
            <a:tailEnd/>
          </a:ln>
        </p:spPr>
        <p:txBody>
          <a:bodyPr lIns="0" tIns="0" rIns="0" bIns="0"/>
          <a:lstStyle/>
          <a:p>
            <a:pPr algn="ctr" defTabSz="371475">
              <a:buClr>
                <a:srgbClr val="FF0000"/>
              </a:buClr>
              <a:buSzPct val="90000"/>
              <a:buFont typeface="Monotype Sorts" pitchFamily="2" charset="2"/>
              <a:buNone/>
            </a:pPr>
            <a:r>
              <a:rPr lang="en-US" altLang="en-US" sz="1400" i="0">
                <a:solidFill>
                  <a:srgbClr val="4000A2"/>
                </a:solidFill>
              </a:rPr>
              <a:t>Lack of documentation</a:t>
            </a:r>
            <a:endParaRPr lang="en-US" altLang="en-US" sz="1400" b="0" i="0">
              <a:solidFill>
                <a:schemeClr val="tx1"/>
              </a:solidFill>
              <a:latin typeface="Times New Roman" pitchFamily="18" charset="0"/>
            </a:endParaRPr>
          </a:p>
        </p:txBody>
      </p:sp>
      <p:sp>
        <p:nvSpPr>
          <p:cNvPr id="5138" name="Text Box 652"/>
          <p:cNvSpPr txBox="1">
            <a:spLocks noChangeArrowheads="1"/>
          </p:cNvSpPr>
          <p:nvPr/>
        </p:nvSpPr>
        <p:spPr bwMode="auto">
          <a:xfrm>
            <a:off x="6096000" y="5791200"/>
            <a:ext cx="1963738" cy="517525"/>
          </a:xfrm>
          <a:prstGeom prst="rect">
            <a:avLst/>
          </a:prstGeom>
          <a:noFill/>
          <a:ln w="9525">
            <a:noFill/>
            <a:miter lim="800000"/>
            <a:headEnd/>
            <a:tailEnd/>
          </a:ln>
        </p:spPr>
        <p:txBody>
          <a:bodyPr lIns="0" tIns="0" rIns="0" bIns="0"/>
          <a:lstStyle/>
          <a:p>
            <a:pPr algn="ctr" defTabSz="371475">
              <a:buClr>
                <a:srgbClr val="FF0000"/>
              </a:buClr>
              <a:buSzPct val="90000"/>
              <a:buFont typeface="Monotype Sorts" pitchFamily="2" charset="2"/>
              <a:buNone/>
            </a:pPr>
            <a:r>
              <a:rPr lang="en-US" altLang="en-US" sz="1400" i="0">
                <a:solidFill>
                  <a:srgbClr val="4000A2"/>
                </a:solidFill>
              </a:rPr>
              <a:t>Fire</a:t>
            </a:r>
            <a:endParaRPr lang="en-US" altLang="en-US" sz="1400" b="0" i="0">
              <a:solidFill>
                <a:schemeClr val="tx1"/>
              </a:solidFill>
              <a:latin typeface="Times New Roman" pitchFamily="18" charset="0"/>
            </a:endParaRPr>
          </a:p>
        </p:txBody>
      </p:sp>
      <p:sp>
        <p:nvSpPr>
          <p:cNvPr id="5139" name="Text Box 653"/>
          <p:cNvSpPr txBox="1">
            <a:spLocks noChangeArrowheads="1"/>
          </p:cNvSpPr>
          <p:nvPr/>
        </p:nvSpPr>
        <p:spPr bwMode="auto">
          <a:xfrm>
            <a:off x="1222375" y="1905000"/>
            <a:ext cx="2587625" cy="204788"/>
          </a:xfrm>
          <a:prstGeom prst="rect">
            <a:avLst/>
          </a:prstGeom>
          <a:noFill/>
          <a:ln w="9525">
            <a:noFill/>
            <a:miter lim="800000"/>
            <a:headEnd/>
            <a:tailEnd/>
          </a:ln>
        </p:spPr>
        <p:txBody>
          <a:bodyPr lIns="0" tIns="0" rIns="0" bIns="0"/>
          <a:lstStyle/>
          <a:p>
            <a:pPr defTabSz="371475">
              <a:buClr>
                <a:srgbClr val="00A000"/>
              </a:buClr>
              <a:buSzPct val="90000"/>
              <a:buFont typeface="Monotype Sorts" pitchFamily="2" charset="2"/>
              <a:buNone/>
            </a:pPr>
            <a:endParaRPr lang="en-US" altLang="en-US" b="0" i="0">
              <a:solidFill>
                <a:schemeClr val="tx1"/>
              </a:solidFill>
              <a:latin typeface="Times New Roman" pitchFamily="18" charset="0"/>
            </a:endParaRPr>
          </a:p>
        </p:txBody>
      </p:sp>
      <p:sp>
        <p:nvSpPr>
          <p:cNvPr id="5140" name="Text Box 654"/>
          <p:cNvSpPr txBox="1">
            <a:spLocks noChangeArrowheads="1"/>
          </p:cNvSpPr>
          <p:nvPr/>
        </p:nvSpPr>
        <p:spPr bwMode="auto">
          <a:xfrm>
            <a:off x="609600" y="106363"/>
            <a:ext cx="8042275" cy="1066800"/>
          </a:xfrm>
          <a:prstGeom prst="rect">
            <a:avLst/>
          </a:prstGeom>
          <a:noFill/>
          <a:ln w="12700">
            <a:noFill/>
            <a:miter lim="800000"/>
            <a:headEnd/>
            <a:tailEnd/>
          </a:ln>
        </p:spPr>
        <p:txBody>
          <a:bodyPr>
            <a:spAutoFit/>
          </a:bodyPr>
          <a:lstStyle/>
          <a:p>
            <a:pPr algn="ctr">
              <a:spcBef>
                <a:spcPct val="50000"/>
              </a:spcBef>
              <a:buFontTx/>
              <a:buNone/>
            </a:pPr>
            <a:r>
              <a:rPr lang="en-US" altLang="en-US" sz="3200" i="0">
                <a:solidFill>
                  <a:srgbClr val="000066"/>
                </a:solidFill>
                <a:latin typeface="Century Schoolbook" pitchFamily="18" charset="0"/>
              </a:rPr>
              <a:t>Some Common Security Concerns to Information Assets</a:t>
            </a:r>
          </a:p>
        </p:txBody>
      </p:sp>
    </p:spTree>
  </p:cSld>
  <p:clrMapOvr>
    <a:masterClrMapping/>
  </p:clrMapOvr>
  <p:transition>
    <p:cut/>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81000" y="152400"/>
            <a:ext cx="2438400" cy="1295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u="sng" dirty="0">
                <a:solidFill>
                  <a:srgbClr val="FFFFFF"/>
                </a:solidFill>
              </a:rPr>
              <a:t>A.10.8 Exchange of information</a:t>
            </a:r>
          </a:p>
          <a:p>
            <a:pPr algn="ctr">
              <a:defRPr/>
            </a:pPr>
            <a:r>
              <a:rPr lang="en-US" sz="1200" dirty="0">
                <a:solidFill>
                  <a:srgbClr val="FFFFFF"/>
                </a:solidFill>
              </a:rPr>
              <a:t>Objective: To maintain the security of information and software exchanged within an organization and with any external entity.</a:t>
            </a:r>
          </a:p>
        </p:txBody>
      </p:sp>
      <p:sp>
        <p:nvSpPr>
          <p:cNvPr id="4" name="Rectangle 3"/>
          <p:cNvSpPr/>
          <p:nvPr/>
        </p:nvSpPr>
        <p:spPr>
          <a:xfrm>
            <a:off x="3276600" y="152400"/>
            <a:ext cx="2438400" cy="1143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u="sng" dirty="0">
                <a:solidFill>
                  <a:srgbClr val="FFFFFF"/>
                </a:solidFill>
              </a:rPr>
              <a:t>A.10.9 Electronic commerce services</a:t>
            </a:r>
          </a:p>
          <a:p>
            <a:pPr algn="ctr">
              <a:defRPr/>
            </a:pPr>
            <a:r>
              <a:rPr lang="en-US" sz="1200" dirty="0">
                <a:solidFill>
                  <a:srgbClr val="FFFFFF"/>
                </a:solidFill>
              </a:rPr>
              <a:t>Objective: To ensure the security of electronic commerce services, and their secure use.</a:t>
            </a:r>
          </a:p>
        </p:txBody>
      </p:sp>
      <p:sp>
        <p:nvSpPr>
          <p:cNvPr id="5" name="Rectangle 4"/>
          <p:cNvSpPr/>
          <p:nvPr/>
        </p:nvSpPr>
        <p:spPr>
          <a:xfrm>
            <a:off x="6172200" y="304800"/>
            <a:ext cx="2438400" cy="990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u="sng" dirty="0">
                <a:solidFill>
                  <a:srgbClr val="FFFFFF"/>
                </a:solidFill>
              </a:rPr>
              <a:t>A.10.10 Monitoring</a:t>
            </a:r>
          </a:p>
          <a:p>
            <a:pPr algn="ctr">
              <a:defRPr/>
            </a:pPr>
            <a:r>
              <a:rPr lang="en-US" sz="1200" dirty="0">
                <a:solidFill>
                  <a:srgbClr val="FFFFFF"/>
                </a:solidFill>
              </a:rPr>
              <a:t>Objective: To detect un authorized information processing activities.</a:t>
            </a:r>
          </a:p>
        </p:txBody>
      </p:sp>
      <p:cxnSp>
        <p:nvCxnSpPr>
          <p:cNvPr id="7" name="Straight Connector 6"/>
          <p:cNvCxnSpPr/>
          <p:nvPr/>
        </p:nvCxnSpPr>
        <p:spPr>
          <a:xfrm rot="5400000">
            <a:off x="-1943099" y="3771900"/>
            <a:ext cx="4953000" cy="3175"/>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5400000">
            <a:off x="3925094" y="3771106"/>
            <a:ext cx="49530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5400000">
            <a:off x="953294" y="3771106"/>
            <a:ext cx="49530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533400" y="1676400"/>
            <a:ext cx="228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533400" y="2514600"/>
            <a:ext cx="228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533400" y="3429000"/>
            <a:ext cx="228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533400" y="4343400"/>
            <a:ext cx="228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533400" y="5334000"/>
            <a:ext cx="228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3429000" y="1981200"/>
            <a:ext cx="228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3429000" y="3429000"/>
            <a:ext cx="228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3429000" y="4953000"/>
            <a:ext cx="228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a:off x="6400800" y="1752600"/>
            <a:ext cx="228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a:off x="6400800" y="4114800"/>
            <a:ext cx="228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a:off x="6400800" y="2438400"/>
            <a:ext cx="228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a:off x="6400800" y="3200400"/>
            <a:ext cx="228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a:off x="6400800" y="4876800"/>
            <a:ext cx="228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2789" name="TextBox 24"/>
          <p:cNvSpPr txBox="1">
            <a:spLocks noChangeArrowheads="1"/>
          </p:cNvSpPr>
          <p:nvPr/>
        </p:nvSpPr>
        <p:spPr bwMode="auto">
          <a:xfrm>
            <a:off x="762000" y="1447800"/>
            <a:ext cx="2286000" cy="461963"/>
          </a:xfrm>
          <a:prstGeom prst="rect">
            <a:avLst/>
          </a:prstGeom>
          <a:noFill/>
          <a:ln w="9525">
            <a:noFill/>
            <a:miter lim="800000"/>
            <a:headEnd/>
            <a:tailEnd/>
          </a:ln>
        </p:spPr>
        <p:txBody>
          <a:bodyPr>
            <a:spAutoFit/>
          </a:bodyPr>
          <a:lstStyle/>
          <a:p>
            <a:pPr eaLnBrk="1" hangingPunct="1"/>
            <a:r>
              <a:rPr lang="en-US" altLang="en-US" sz="1200">
                <a:solidFill>
                  <a:srgbClr val="000000"/>
                </a:solidFill>
                <a:cs typeface="Arial" pitchFamily="34" charset="0"/>
              </a:rPr>
              <a:t>A.10.8.1 Information exchange policies and procedures</a:t>
            </a:r>
          </a:p>
        </p:txBody>
      </p:sp>
      <p:sp>
        <p:nvSpPr>
          <p:cNvPr id="32790" name="TextBox 25"/>
          <p:cNvSpPr txBox="1">
            <a:spLocks noChangeArrowheads="1"/>
          </p:cNvSpPr>
          <p:nvPr/>
        </p:nvSpPr>
        <p:spPr bwMode="auto">
          <a:xfrm>
            <a:off x="838200" y="2286000"/>
            <a:ext cx="2286000" cy="461963"/>
          </a:xfrm>
          <a:prstGeom prst="rect">
            <a:avLst/>
          </a:prstGeom>
          <a:noFill/>
          <a:ln w="9525">
            <a:noFill/>
            <a:miter lim="800000"/>
            <a:headEnd/>
            <a:tailEnd/>
          </a:ln>
        </p:spPr>
        <p:txBody>
          <a:bodyPr>
            <a:spAutoFit/>
          </a:bodyPr>
          <a:lstStyle/>
          <a:p>
            <a:pPr eaLnBrk="1" hangingPunct="1"/>
            <a:r>
              <a:rPr lang="en-US" altLang="en-US" sz="1200">
                <a:solidFill>
                  <a:srgbClr val="000000"/>
                </a:solidFill>
                <a:cs typeface="Arial" pitchFamily="34" charset="0"/>
              </a:rPr>
              <a:t>A.10.8.2 Exchange agreements</a:t>
            </a:r>
          </a:p>
        </p:txBody>
      </p:sp>
      <p:sp>
        <p:nvSpPr>
          <p:cNvPr id="32791" name="TextBox 26"/>
          <p:cNvSpPr txBox="1">
            <a:spLocks noChangeArrowheads="1"/>
          </p:cNvSpPr>
          <p:nvPr/>
        </p:nvSpPr>
        <p:spPr bwMode="auto">
          <a:xfrm>
            <a:off x="838200" y="3200400"/>
            <a:ext cx="2362200" cy="461963"/>
          </a:xfrm>
          <a:prstGeom prst="rect">
            <a:avLst/>
          </a:prstGeom>
          <a:noFill/>
          <a:ln w="9525">
            <a:noFill/>
            <a:miter lim="800000"/>
            <a:headEnd/>
            <a:tailEnd/>
          </a:ln>
        </p:spPr>
        <p:txBody>
          <a:bodyPr>
            <a:spAutoFit/>
          </a:bodyPr>
          <a:lstStyle/>
          <a:p>
            <a:pPr eaLnBrk="1" hangingPunct="1"/>
            <a:r>
              <a:rPr lang="en-US" altLang="en-US" sz="1200">
                <a:solidFill>
                  <a:srgbClr val="000000"/>
                </a:solidFill>
                <a:cs typeface="Arial" pitchFamily="34" charset="0"/>
              </a:rPr>
              <a:t>A.10.8.3 Physical media in transit</a:t>
            </a:r>
          </a:p>
        </p:txBody>
      </p:sp>
      <p:sp>
        <p:nvSpPr>
          <p:cNvPr id="32792" name="TextBox 27"/>
          <p:cNvSpPr txBox="1">
            <a:spLocks noChangeArrowheads="1"/>
          </p:cNvSpPr>
          <p:nvPr/>
        </p:nvSpPr>
        <p:spPr bwMode="auto">
          <a:xfrm>
            <a:off x="838200" y="4114800"/>
            <a:ext cx="2133600" cy="461963"/>
          </a:xfrm>
          <a:prstGeom prst="rect">
            <a:avLst/>
          </a:prstGeom>
          <a:noFill/>
          <a:ln w="9525">
            <a:noFill/>
            <a:miter lim="800000"/>
            <a:headEnd/>
            <a:tailEnd/>
          </a:ln>
        </p:spPr>
        <p:txBody>
          <a:bodyPr>
            <a:spAutoFit/>
          </a:bodyPr>
          <a:lstStyle/>
          <a:p>
            <a:pPr eaLnBrk="1" hangingPunct="1"/>
            <a:r>
              <a:rPr lang="en-US" altLang="en-US" sz="1200">
                <a:solidFill>
                  <a:srgbClr val="000000"/>
                </a:solidFill>
                <a:cs typeface="Arial" pitchFamily="34" charset="0"/>
              </a:rPr>
              <a:t>A.10.8.4 Electronic messaging</a:t>
            </a:r>
          </a:p>
        </p:txBody>
      </p:sp>
      <p:sp>
        <p:nvSpPr>
          <p:cNvPr id="32793" name="TextBox 28"/>
          <p:cNvSpPr txBox="1">
            <a:spLocks noChangeArrowheads="1"/>
          </p:cNvSpPr>
          <p:nvPr/>
        </p:nvSpPr>
        <p:spPr bwMode="auto">
          <a:xfrm>
            <a:off x="838200" y="5105400"/>
            <a:ext cx="2209800" cy="461963"/>
          </a:xfrm>
          <a:prstGeom prst="rect">
            <a:avLst/>
          </a:prstGeom>
          <a:noFill/>
          <a:ln w="9525">
            <a:noFill/>
            <a:miter lim="800000"/>
            <a:headEnd/>
            <a:tailEnd/>
          </a:ln>
        </p:spPr>
        <p:txBody>
          <a:bodyPr>
            <a:spAutoFit/>
          </a:bodyPr>
          <a:lstStyle/>
          <a:p>
            <a:pPr eaLnBrk="1" hangingPunct="1"/>
            <a:r>
              <a:rPr lang="en-US" altLang="en-US" sz="1200">
                <a:solidFill>
                  <a:srgbClr val="000000"/>
                </a:solidFill>
                <a:cs typeface="Arial" pitchFamily="34" charset="0"/>
              </a:rPr>
              <a:t>A.10.8.5 Business information systems</a:t>
            </a:r>
          </a:p>
        </p:txBody>
      </p:sp>
      <p:sp>
        <p:nvSpPr>
          <p:cNvPr id="32794" name="TextBox 29"/>
          <p:cNvSpPr txBox="1">
            <a:spLocks noChangeArrowheads="1"/>
          </p:cNvSpPr>
          <p:nvPr/>
        </p:nvSpPr>
        <p:spPr bwMode="auto">
          <a:xfrm>
            <a:off x="3657600" y="1752600"/>
            <a:ext cx="2438400" cy="523875"/>
          </a:xfrm>
          <a:prstGeom prst="rect">
            <a:avLst/>
          </a:prstGeom>
          <a:noFill/>
          <a:ln w="9525">
            <a:noFill/>
            <a:miter lim="800000"/>
            <a:headEnd/>
            <a:tailEnd/>
          </a:ln>
        </p:spPr>
        <p:txBody>
          <a:bodyPr>
            <a:spAutoFit/>
          </a:bodyPr>
          <a:lstStyle/>
          <a:p>
            <a:pPr eaLnBrk="1" hangingPunct="1"/>
            <a:r>
              <a:rPr lang="en-US" altLang="en-US" sz="1400">
                <a:solidFill>
                  <a:srgbClr val="000000"/>
                </a:solidFill>
                <a:cs typeface="Arial" pitchFamily="34" charset="0"/>
              </a:rPr>
              <a:t>A.10.9.1 Electronic commerce</a:t>
            </a:r>
          </a:p>
        </p:txBody>
      </p:sp>
      <p:sp>
        <p:nvSpPr>
          <p:cNvPr id="32795" name="TextBox 30"/>
          <p:cNvSpPr txBox="1">
            <a:spLocks noChangeArrowheads="1"/>
          </p:cNvSpPr>
          <p:nvPr/>
        </p:nvSpPr>
        <p:spPr bwMode="auto">
          <a:xfrm>
            <a:off x="3657600" y="3276600"/>
            <a:ext cx="2667000" cy="307975"/>
          </a:xfrm>
          <a:prstGeom prst="rect">
            <a:avLst/>
          </a:prstGeom>
          <a:noFill/>
          <a:ln w="9525">
            <a:noFill/>
            <a:miter lim="800000"/>
            <a:headEnd/>
            <a:tailEnd/>
          </a:ln>
        </p:spPr>
        <p:txBody>
          <a:bodyPr>
            <a:spAutoFit/>
          </a:bodyPr>
          <a:lstStyle/>
          <a:p>
            <a:pPr eaLnBrk="1" hangingPunct="1"/>
            <a:r>
              <a:rPr lang="en-US" altLang="en-US" sz="1400">
                <a:solidFill>
                  <a:srgbClr val="000000"/>
                </a:solidFill>
                <a:cs typeface="Arial" pitchFamily="34" charset="0"/>
              </a:rPr>
              <a:t>A.10.9.2 On-line transactions</a:t>
            </a:r>
          </a:p>
        </p:txBody>
      </p:sp>
      <p:sp>
        <p:nvSpPr>
          <p:cNvPr id="32796" name="TextBox 31"/>
          <p:cNvSpPr txBox="1">
            <a:spLocks noChangeArrowheads="1"/>
          </p:cNvSpPr>
          <p:nvPr/>
        </p:nvSpPr>
        <p:spPr bwMode="auto">
          <a:xfrm>
            <a:off x="3733800" y="4724400"/>
            <a:ext cx="2514600" cy="523875"/>
          </a:xfrm>
          <a:prstGeom prst="rect">
            <a:avLst/>
          </a:prstGeom>
          <a:noFill/>
          <a:ln w="9525">
            <a:noFill/>
            <a:miter lim="800000"/>
            <a:headEnd/>
            <a:tailEnd/>
          </a:ln>
        </p:spPr>
        <p:txBody>
          <a:bodyPr>
            <a:spAutoFit/>
          </a:bodyPr>
          <a:lstStyle/>
          <a:p>
            <a:pPr eaLnBrk="1" hangingPunct="1"/>
            <a:r>
              <a:rPr lang="en-US" altLang="en-US" sz="1400">
                <a:solidFill>
                  <a:srgbClr val="000000"/>
                </a:solidFill>
                <a:cs typeface="Arial" pitchFamily="34" charset="0"/>
              </a:rPr>
              <a:t>A.10.9.3 Publicly available information</a:t>
            </a:r>
          </a:p>
        </p:txBody>
      </p:sp>
      <p:sp>
        <p:nvSpPr>
          <p:cNvPr id="32797" name="TextBox 32"/>
          <p:cNvSpPr txBox="1">
            <a:spLocks noChangeArrowheads="1"/>
          </p:cNvSpPr>
          <p:nvPr/>
        </p:nvSpPr>
        <p:spPr bwMode="auto">
          <a:xfrm>
            <a:off x="6629400" y="1600200"/>
            <a:ext cx="2133600" cy="276225"/>
          </a:xfrm>
          <a:prstGeom prst="rect">
            <a:avLst/>
          </a:prstGeom>
          <a:noFill/>
          <a:ln w="9525">
            <a:noFill/>
            <a:miter lim="800000"/>
            <a:headEnd/>
            <a:tailEnd/>
          </a:ln>
        </p:spPr>
        <p:txBody>
          <a:bodyPr>
            <a:spAutoFit/>
          </a:bodyPr>
          <a:lstStyle/>
          <a:p>
            <a:pPr eaLnBrk="1" hangingPunct="1"/>
            <a:r>
              <a:rPr lang="en-US" altLang="en-US" sz="1200">
                <a:solidFill>
                  <a:srgbClr val="000000"/>
                </a:solidFill>
                <a:cs typeface="Arial" pitchFamily="34" charset="0"/>
              </a:rPr>
              <a:t>A.10.10.1 Audit logging</a:t>
            </a:r>
          </a:p>
        </p:txBody>
      </p:sp>
      <p:sp>
        <p:nvSpPr>
          <p:cNvPr id="32798" name="TextBox 33"/>
          <p:cNvSpPr txBox="1">
            <a:spLocks noChangeArrowheads="1"/>
          </p:cNvSpPr>
          <p:nvPr/>
        </p:nvSpPr>
        <p:spPr bwMode="auto">
          <a:xfrm>
            <a:off x="6629400" y="2209800"/>
            <a:ext cx="2133600" cy="461963"/>
          </a:xfrm>
          <a:prstGeom prst="rect">
            <a:avLst/>
          </a:prstGeom>
          <a:noFill/>
          <a:ln w="9525">
            <a:noFill/>
            <a:miter lim="800000"/>
            <a:headEnd/>
            <a:tailEnd/>
          </a:ln>
        </p:spPr>
        <p:txBody>
          <a:bodyPr>
            <a:spAutoFit/>
          </a:bodyPr>
          <a:lstStyle/>
          <a:p>
            <a:pPr eaLnBrk="1" hangingPunct="1"/>
            <a:r>
              <a:rPr lang="en-US" altLang="en-US" sz="1200">
                <a:solidFill>
                  <a:srgbClr val="000000"/>
                </a:solidFill>
                <a:cs typeface="Arial" pitchFamily="34" charset="0"/>
              </a:rPr>
              <a:t>A.10.10.2 Monitoring system use</a:t>
            </a:r>
          </a:p>
        </p:txBody>
      </p:sp>
      <p:sp>
        <p:nvSpPr>
          <p:cNvPr id="32799" name="TextBox 34"/>
          <p:cNvSpPr txBox="1">
            <a:spLocks noChangeArrowheads="1"/>
          </p:cNvSpPr>
          <p:nvPr/>
        </p:nvSpPr>
        <p:spPr bwMode="auto">
          <a:xfrm>
            <a:off x="6629400" y="2971800"/>
            <a:ext cx="2362200" cy="461963"/>
          </a:xfrm>
          <a:prstGeom prst="rect">
            <a:avLst/>
          </a:prstGeom>
          <a:noFill/>
          <a:ln w="9525">
            <a:noFill/>
            <a:miter lim="800000"/>
            <a:headEnd/>
            <a:tailEnd/>
          </a:ln>
        </p:spPr>
        <p:txBody>
          <a:bodyPr>
            <a:spAutoFit/>
          </a:bodyPr>
          <a:lstStyle/>
          <a:p>
            <a:pPr eaLnBrk="1" hangingPunct="1"/>
            <a:r>
              <a:rPr lang="en-US" altLang="en-US" sz="1200">
                <a:solidFill>
                  <a:srgbClr val="000000"/>
                </a:solidFill>
                <a:cs typeface="Arial" pitchFamily="34" charset="0"/>
              </a:rPr>
              <a:t>A.10.10.3 Protection of log information</a:t>
            </a:r>
          </a:p>
        </p:txBody>
      </p:sp>
      <p:sp>
        <p:nvSpPr>
          <p:cNvPr id="32800" name="TextBox 35"/>
          <p:cNvSpPr txBox="1">
            <a:spLocks noChangeArrowheads="1"/>
          </p:cNvSpPr>
          <p:nvPr/>
        </p:nvSpPr>
        <p:spPr bwMode="auto">
          <a:xfrm>
            <a:off x="6629400" y="3886200"/>
            <a:ext cx="2362200" cy="461963"/>
          </a:xfrm>
          <a:prstGeom prst="rect">
            <a:avLst/>
          </a:prstGeom>
          <a:noFill/>
          <a:ln w="9525">
            <a:noFill/>
            <a:miter lim="800000"/>
            <a:headEnd/>
            <a:tailEnd/>
          </a:ln>
        </p:spPr>
        <p:txBody>
          <a:bodyPr>
            <a:spAutoFit/>
          </a:bodyPr>
          <a:lstStyle/>
          <a:p>
            <a:pPr eaLnBrk="1" hangingPunct="1"/>
            <a:r>
              <a:rPr lang="en-US" altLang="en-US" sz="1200">
                <a:solidFill>
                  <a:srgbClr val="000000"/>
                </a:solidFill>
                <a:cs typeface="Arial" pitchFamily="34" charset="0"/>
              </a:rPr>
              <a:t>A.10.10.4 Administrator and operator logs</a:t>
            </a:r>
          </a:p>
        </p:txBody>
      </p:sp>
      <p:sp>
        <p:nvSpPr>
          <p:cNvPr id="32801" name="TextBox 36"/>
          <p:cNvSpPr txBox="1">
            <a:spLocks noChangeArrowheads="1"/>
          </p:cNvSpPr>
          <p:nvPr/>
        </p:nvSpPr>
        <p:spPr bwMode="auto">
          <a:xfrm>
            <a:off x="6629400" y="4724400"/>
            <a:ext cx="2286000" cy="276225"/>
          </a:xfrm>
          <a:prstGeom prst="rect">
            <a:avLst/>
          </a:prstGeom>
          <a:noFill/>
          <a:ln w="9525">
            <a:noFill/>
            <a:miter lim="800000"/>
            <a:headEnd/>
            <a:tailEnd/>
          </a:ln>
        </p:spPr>
        <p:txBody>
          <a:bodyPr>
            <a:spAutoFit/>
          </a:bodyPr>
          <a:lstStyle/>
          <a:p>
            <a:pPr eaLnBrk="1" hangingPunct="1"/>
            <a:r>
              <a:rPr lang="en-US" altLang="en-US" sz="1200">
                <a:solidFill>
                  <a:srgbClr val="000000"/>
                </a:solidFill>
                <a:cs typeface="Arial" pitchFamily="34" charset="0"/>
              </a:rPr>
              <a:t>A.10.10.5 Fault logging</a:t>
            </a:r>
          </a:p>
        </p:txBody>
      </p:sp>
      <p:cxnSp>
        <p:nvCxnSpPr>
          <p:cNvPr id="38" name="Straight Arrow Connector 37"/>
          <p:cNvCxnSpPr/>
          <p:nvPr/>
        </p:nvCxnSpPr>
        <p:spPr>
          <a:xfrm>
            <a:off x="6400800" y="5486400"/>
            <a:ext cx="228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2803" name="TextBox 38"/>
          <p:cNvSpPr txBox="1">
            <a:spLocks noChangeArrowheads="1"/>
          </p:cNvSpPr>
          <p:nvPr/>
        </p:nvSpPr>
        <p:spPr bwMode="auto">
          <a:xfrm>
            <a:off x="6705600" y="5257800"/>
            <a:ext cx="2209800" cy="461963"/>
          </a:xfrm>
          <a:prstGeom prst="rect">
            <a:avLst/>
          </a:prstGeom>
          <a:noFill/>
          <a:ln w="9525">
            <a:noFill/>
            <a:miter lim="800000"/>
            <a:headEnd/>
            <a:tailEnd/>
          </a:ln>
        </p:spPr>
        <p:txBody>
          <a:bodyPr>
            <a:spAutoFit/>
          </a:bodyPr>
          <a:lstStyle/>
          <a:p>
            <a:pPr eaLnBrk="1" hangingPunct="1"/>
            <a:r>
              <a:rPr lang="en-US" altLang="en-US" sz="1200">
                <a:solidFill>
                  <a:srgbClr val="000000"/>
                </a:solidFill>
                <a:cs typeface="Arial" pitchFamily="34" charset="0"/>
              </a:rPr>
              <a:t>A.10.10.6 Clock synchronization</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355600" y="153988"/>
            <a:ext cx="7615238" cy="838200"/>
          </a:xfrm>
        </p:spPr>
        <p:txBody>
          <a:bodyPr/>
          <a:lstStyle/>
          <a:p>
            <a:pPr defTabSz="923925" eaLnBrk="1" hangingPunct="1"/>
            <a:r>
              <a:rPr lang="en-US" altLang="en-US" smtClean="0"/>
              <a:t>A.11 Access control </a:t>
            </a:r>
          </a:p>
        </p:txBody>
      </p:sp>
      <p:sp>
        <p:nvSpPr>
          <p:cNvPr id="33795" name="Rectangle 3"/>
          <p:cNvSpPr>
            <a:spLocks noGrp="1" noChangeArrowheads="1"/>
          </p:cNvSpPr>
          <p:nvPr>
            <p:ph idx="1"/>
          </p:nvPr>
        </p:nvSpPr>
        <p:spPr>
          <a:xfrm>
            <a:off x="228600" y="1752600"/>
            <a:ext cx="6248400" cy="1066800"/>
          </a:xfrm>
        </p:spPr>
        <p:txBody>
          <a:bodyPr/>
          <a:lstStyle/>
          <a:p>
            <a:pPr marL="346075" indent="-346075" defTabSz="923925" eaLnBrk="1" hangingPunct="1">
              <a:buFont typeface="Wingdings" pitchFamily="2" charset="2"/>
              <a:buNone/>
            </a:pPr>
            <a:r>
              <a:rPr lang="en-US" altLang="en-US" smtClean="0"/>
              <a:t>    </a:t>
            </a:r>
            <a:endParaRPr lang="en-US" altLang="en-US" sz="2000" smtClean="0"/>
          </a:p>
        </p:txBody>
      </p:sp>
      <p:sp>
        <p:nvSpPr>
          <p:cNvPr id="33796" name="Date Placeholder 3"/>
          <p:cNvSpPr>
            <a:spLocks noGrp="1"/>
          </p:cNvSpPr>
          <p:nvPr>
            <p:ph type="dt" sz="quarter" idx="4294967295"/>
          </p:nvPr>
        </p:nvSpPr>
        <p:spPr bwMode="auto">
          <a:xfrm>
            <a:off x="6934200" y="6400800"/>
            <a:ext cx="1905000" cy="381000"/>
          </a:xfrm>
          <a:prstGeom prst="rect">
            <a:avLst/>
          </a:prstGeom>
          <a:noFill/>
          <a:ln>
            <a:miter lim="800000"/>
            <a:headEnd/>
            <a:tailEnd/>
          </a:ln>
        </p:spPr>
        <p:txBody>
          <a:bodyPr/>
          <a:lstStyle/>
          <a:p>
            <a:pPr algn="r" defTabSz="912813">
              <a:buFontTx/>
              <a:buNone/>
            </a:pPr>
            <a:fld id="{EB9BC08E-C226-46DA-BBDD-2A8332D1A106}" type="datetime1">
              <a:rPr lang="en-US" altLang="en-US" sz="1200" b="0" i="0">
                <a:solidFill>
                  <a:schemeClr val="accent2"/>
                </a:solidFill>
                <a:latin typeface="Times New Roman" pitchFamily="18" charset="0"/>
              </a:rPr>
              <a:pPr algn="r" defTabSz="912813">
                <a:buFontTx/>
                <a:buNone/>
              </a:pPr>
              <a:t>9/20/2013</a:t>
            </a:fld>
            <a:endParaRPr lang="en-US" altLang="en-US" sz="1200" b="0" i="0">
              <a:solidFill>
                <a:schemeClr val="accent2"/>
              </a:solidFill>
              <a:latin typeface="Times New Roman" pitchFamily="18" charset="0"/>
            </a:endParaRPr>
          </a:p>
        </p:txBody>
      </p:sp>
      <p:sp>
        <p:nvSpPr>
          <p:cNvPr id="33797" name="Footer Placeholder 4"/>
          <p:cNvSpPr>
            <a:spLocks noGrp="1"/>
          </p:cNvSpPr>
          <p:nvPr>
            <p:ph type="ftr" sz="quarter" idx="11"/>
          </p:nvPr>
        </p:nvSpPr>
        <p:spPr>
          <a:noFill/>
        </p:spPr>
        <p:txBody>
          <a:bodyPr/>
          <a:lstStyle/>
          <a:p>
            <a:pPr defTabSz="912813"/>
            <a:r>
              <a:rPr lang="en-US" altLang="en-US" smtClean="0"/>
              <a:t>ISMS Implementation and Certification</a:t>
            </a:r>
          </a:p>
        </p:txBody>
      </p:sp>
      <p:pic>
        <p:nvPicPr>
          <p:cNvPr id="33798" name="Picture 4" descr="BD06931_"/>
          <p:cNvPicPr>
            <a:picLocks noChangeAspect="1" noChangeArrowheads="1"/>
          </p:cNvPicPr>
          <p:nvPr/>
        </p:nvPicPr>
        <p:blipFill>
          <a:blip r:embed="rId4"/>
          <a:srcRect/>
          <a:stretch>
            <a:fillRect/>
          </a:stretch>
        </p:blipFill>
        <p:spPr bwMode="auto">
          <a:xfrm>
            <a:off x="7418388" y="2813050"/>
            <a:ext cx="1600200" cy="1516063"/>
          </a:xfrm>
          <a:prstGeom prst="rect">
            <a:avLst/>
          </a:prstGeom>
          <a:noFill/>
          <a:ln w="9525">
            <a:noFill/>
            <a:miter lim="800000"/>
            <a:headEnd/>
            <a:tailEnd/>
          </a:ln>
        </p:spPr>
      </p:pic>
      <p:sp>
        <p:nvSpPr>
          <p:cNvPr id="33799" name="Text Box 5"/>
          <p:cNvSpPr txBox="1">
            <a:spLocks noChangeArrowheads="1"/>
          </p:cNvSpPr>
          <p:nvPr/>
        </p:nvSpPr>
        <p:spPr bwMode="auto">
          <a:xfrm>
            <a:off x="288925" y="1031875"/>
            <a:ext cx="8397875" cy="4525963"/>
          </a:xfrm>
          <a:prstGeom prst="rect">
            <a:avLst/>
          </a:prstGeom>
          <a:noFill/>
          <a:ln w="12700">
            <a:noFill/>
            <a:miter lim="800000"/>
            <a:headEnd type="none" w="sm" len="sm"/>
            <a:tailEnd type="none" w="sm" len="sm"/>
          </a:ln>
        </p:spPr>
        <p:txBody>
          <a:bodyPr lIns="92482" tIns="46241" rIns="92482" bIns="46241">
            <a:spAutoFit/>
          </a:bodyPr>
          <a:lstStyle/>
          <a:p>
            <a:pPr eaLnBrk="1" hangingPunct="1"/>
            <a:r>
              <a:rPr lang="en-US" altLang="en-US">
                <a:solidFill>
                  <a:srgbClr val="0000FF"/>
                </a:solidFill>
                <a:cs typeface="Arial" pitchFamily="34" charset="0"/>
              </a:rPr>
              <a:t>A.11.1 Business requirement for access control</a:t>
            </a:r>
          </a:p>
          <a:p>
            <a:pPr eaLnBrk="1" hangingPunct="1"/>
            <a:endParaRPr lang="en-US" altLang="en-US">
              <a:solidFill>
                <a:srgbClr val="0000FF"/>
              </a:solidFill>
              <a:cs typeface="Arial" pitchFamily="34" charset="0"/>
            </a:endParaRPr>
          </a:p>
          <a:p>
            <a:pPr eaLnBrk="1" hangingPunct="1"/>
            <a:r>
              <a:rPr lang="en-US" altLang="en-US">
                <a:solidFill>
                  <a:srgbClr val="0000FF"/>
                </a:solidFill>
                <a:cs typeface="Arial" pitchFamily="34" charset="0"/>
              </a:rPr>
              <a:t>A.11.2 User access management</a:t>
            </a:r>
          </a:p>
          <a:p>
            <a:pPr eaLnBrk="1" hangingPunct="1"/>
            <a:endParaRPr lang="en-US" altLang="en-US">
              <a:solidFill>
                <a:srgbClr val="0000FF"/>
              </a:solidFill>
              <a:cs typeface="Arial" pitchFamily="34" charset="0"/>
            </a:endParaRPr>
          </a:p>
          <a:p>
            <a:pPr eaLnBrk="1" hangingPunct="1"/>
            <a:r>
              <a:rPr lang="en-US" altLang="en-US">
                <a:solidFill>
                  <a:srgbClr val="0000FF"/>
                </a:solidFill>
                <a:cs typeface="Arial" pitchFamily="34" charset="0"/>
              </a:rPr>
              <a:t>A.11.3 User responsibilities </a:t>
            </a:r>
          </a:p>
          <a:p>
            <a:pPr eaLnBrk="1" hangingPunct="1"/>
            <a:endParaRPr lang="en-US" altLang="en-US">
              <a:solidFill>
                <a:srgbClr val="0000FF"/>
              </a:solidFill>
              <a:cs typeface="Arial" pitchFamily="34" charset="0"/>
            </a:endParaRPr>
          </a:p>
          <a:p>
            <a:pPr eaLnBrk="1" hangingPunct="1">
              <a:buFont typeface="Wingdings" pitchFamily="2" charset="2"/>
              <a:buNone/>
            </a:pPr>
            <a:r>
              <a:rPr lang="en-US" altLang="en-US">
                <a:solidFill>
                  <a:srgbClr val="0000FF"/>
                </a:solidFill>
                <a:cs typeface="Arial" pitchFamily="34" charset="0"/>
              </a:rPr>
              <a:t>A.11.4 Network access control  </a:t>
            </a:r>
          </a:p>
          <a:p>
            <a:pPr eaLnBrk="1" hangingPunct="1">
              <a:buFont typeface="Wingdings" pitchFamily="2" charset="2"/>
              <a:buNone/>
            </a:pPr>
            <a:endParaRPr lang="en-US" altLang="en-US">
              <a:solidFill>
                <a:srgbClr val="0000FF"/>
              </a:solidFill>
              <a:cs typeface="Arial" pitchFamily="34" charset="0"/>
            </a:endParaRPr>
          </a:p>
          <a:p>
            <a:pPr eaLnBrk="1" hangingPunct="1"/>
            <a:r>
              <a:rPr lang="en-US" altLang="en-US">
                <a:solidFill>
                  <a:srgbClr val="0000FF"/>
                </a:solidFill>
                <a:cs typeface="Arial" pitchFamily="34" charset="0"/>
              </a:rPr>
              <a:t>A.11.5 Operating system access control </a:t>
            </a:r>
          </a:p>
          <a:p>
            <a:pPr eaLnBrk="1" hangingPunct="1"/>
            <a:endParaRPr lang="en-US" altLang="en-US">
              <a:solidFill>
                <a:srgbClr val="0000FF"/>
              </a:solidFill>
              <a:cs typeface="Arial" pitchFamily="34" charset="0"/>
            </a:endParaRPr>
          </a:p>
          <a:p>
            <a:pPr eaLnBrk="1" hangingPunct="1"/>
            <a:r>
              <a:rPr lang="en-US" altLang="en-US">
                <a:solidFill>
                  <a:srgbClr val="0000FF"/>
                </a:solidFill>
                <a:cs typeface="Arial" pitchFamily="34" charset="0"/>
              </a:rPr>
              <a:t>A.11.6 Application and information access control </a:t>
            </a:r>
          </a:p>
          <a:p>
            <a:pPr eaLnBrk="1" hangingPunct="1"/>
            <a:endParaRPr lang="en-US" altLang="en-US">
              <a:solidFill>
                <a:srgbClr val="0000FF"/>
              </a:solidFill>
              <a:cs typeface="Arial" pitchFamily="34" charset="0"/>
            </a:endParaRPr>
          </a:p>
          <a:p>
            <a:pPr eaLnBrk="1" hangingPunct="1"/>
            <a:r>
              <a:rPr lang="en-US" altLang="en-US">
                <a:solidFill>
                  <a:srgbClr val="0000FF"/>
                </a:solidFill>
                <a:cs typeface="Arial" pitchFamily="34" charset="0"/>
              </a:rPr>
              <a:t>A.11.7 Mobile computing and teleworking  </a:t>
            </a:r>
          </a:p>
          <a:p>
            <a:pPr eaLnBrk="1" hangingPunct="1"/>
            <a:endParaRPr lang="en-US" altLang="en-US">
              <a:solidFill>
                <a:srgbClr val="0000FF"/>
              </a:solidFill>
              <a:cs typeface="Arial" pitchFamily="34" charset="0"/>
            </a:endParaRPr>
          </a:p>
          <a:p>
            <a:pPr eaLnBrk="1" hangingPunct="1"/>
            <a:endParaRPr lang="en-US" altLang="en-US">
              <a:solidFill>
                <a:srgbClr val="0000FF"/>
              </a:solidFill>
              <a:cs typeface="Arial" pitchFamily="34" charset="0"/>
            </a:endParaRPr>
          </a:p>
          <a:p>
            <a:pPr eaLnBrk="1" hangingPunct="1"/>
            <a:endParaRPr lang="en-US" altLang="en-US">
              <a:solidFill>
                <a:srgbClr val="0000FF"/>
              </a:solidFill>
              <a:cs typeface="Arial" pitchFamily="34" charset="0"/>
            </a:endParaRPr>
          </a:p>
        </p:txBody>
      </p:sp>
      <p:pic>
        <p:nvPicPr>
          <p:cNvPr id="33800" name="Picture 6" descr="BD05538_"/>
          <p:cNvPicPr>
            <a:picLocks noChangeAspect="1" noChangeArrowheads="1"/>
          </p:cNvPicPr>
          <p:nvPr/>
        </p:nvPicPr>
        <p:blipFill>
          <a:blip r:embed="rId5"/>
          <a:srcRect/>
          <a:stretch>
            <a:fillRect/>
          </a:stretch>
        </p:blipFill>
        <p:spPr bwMode="auto">
          <a:xfrm>
            <a:off x="3717925" y="1425575"/>
            <a:ext cx="1752600" cy="1287463"/>
          </a:xfrm>
          <a:prstGeom prst="rect">
            <a:avLst/>
          </a:prstGeom>
          <a:noFill/>
          <a:ln w="9525">
            <a:noFill/>
            <a:miter lim="800000"/>
            <a:headEnd/>
            <a:tailEnd/>
          </a:ln>
        </p:spPr>
      </p:pic>
      <p:grpSp>
        <p:nvGrpSpPr>
          <p:cNvPr id="33801" name="Group 7"/>
          <p:cNvGrpSpPr>
            <a:grpSpLocks/>
          </p:cNvGrpSpPr>
          <p:nvPr/>
        </p:nvGrpSpPr>
        <p:grpSpPr bwMode="auto">
          <a:xfrm>
            <a:off x="5140325" y="1965325"/>
            <a:ext cx="2439988" cy="1295400"/>
            <a:chOff x="255" y="1592"/>
            <a:chExt cx="5290" cy="2401"/>
          </a:xfrm>
        </p:grpSpPr>
        <p:grpSp>
          <p:nvGrpSpPr>
            <p:cNvPr id="33803" name="Group 8"/>
            <p:cNvGrpSpPr>
              <a:grpSpLocks/>
            </p:cNvGrpSpPr>
            <p:nvPr/>
          </p:nvGrpSpPr>
          <p:grpSpPr bwMode="auto">
            <a:xfrm>
              <a:off x="1675" y="1592"/>
              <a:ext cx="3148" cy="1057"/>
              <a:chOff x="912" y="672"/>
              <a:chExt cx="2369" cy="1094"/>
            </a:xfrm>
          </p:grpSpPr>
          <p:sp>
            <p:nvSpPr>
              <p:cNvPr id="33827" name="Freeform 9"/>
              <p:cNvSpPr>
                <a:spLocks/>
              </p:cNvSpPr>
              <p:nvPr/>
            </p:nvSpPr>
            <p:spPr bwMode="auto">
              <a:xfrm>
                <a:off x="912" y="672"/>
                <a:ext cx="1536" cy="912"/>
              </a:xfrm>
              <a:custGeom>
                <a:avLst/>
                <a:gdLst>
                  <a:gd name="T0" fmla="*/ 65 w 1690"/>
                  <a:gd name="T1" fmla="*/ 1 h 1429"/>
                  <a:gd name="T2" fmla="*/ 68 w 1690"/>
                  <a:gd name="T3" fmla="*/ 1 h 1429"/>
                  <a:gd name="T4" fmla="*/ 75 w 1690"/>
                  <a:gd name="T5" fmla="*/ 1 h 1429"/>
                  <a:gd name="T6" fmla="*/ 78 w 1690"/>
                  <a:gd name="T7" fmla="*/ 1 h 1429"/>
                  <a:gd name="T8" fmla="*/ 78 w 1690"/>
                  <a:gd name="T9" fmla="*/ 1 h 1429"/>
                  <a:gd name="T10" fmla="*/ 78 w 1690"/>
                  <a:gd name="T11" fmla="*/ 1 h 1429"/>
                  <a:gd name="T12" fmla="*/ 78 w 1690"/>
                  <a:gd name="T13" fmla="*/ 1 h 1429"/>
                  <a:gd name="T14" fmla="*/ 75 w 1690"/>
                  <a:gd name="T15" fmla="*/ 1 h 1429"/>
                  <a:gd name="T16" fmla="*/ 80 w 1690"/>
                  <a:gd name="T17" fmla="*/ 1 h 1429"/>
                  <a:gd name="T18" fmla="*/ 86 w 1690"/>
                  <a:gd name="T19" fmla="*/ 1 h 1429"/>
                  <a:gd name="T20" fmla="*/ 86 w 1690"/>
                  <a:gd name="T21" fmla="*/ 1 h 1429"/>
                  <a:gd name="T22" fmla="*/ 86 w 1690"/>
                  <a:gd name="T23" fmla="*/ 1 h 1429"/>
                  <a:gd name="T24" fmla="*/ 82 w 1690"/>
                  <a:gd name="T25" fmla="*/ 1 h 1429"/>
                  <a:gd name="T26" fmla="*/ 78 w 1690"/>
                  <a:gd name="T27" fmla="*/ 1 h 1429"/>
                  <a:gd name="T28" fmla="*/ 75 w 1690"/>
                  <a:gd name="T29" fmla="*/ 1 h 1429"/>
                  <a:gd name="T30" fmla="*/ 69 w 1690"/>
                  <a:gd name="T31" fmla="*/ 1 h 1429"/>
                  <a:gd name="T32" fmla="*/ 65 w 1690"/>
                  <a:gd name="T33" fmla="*/ 1 h 1429"/>
                  <a:gd name="T34" fmla="*/ 62 w 1690"/>
                  <a:gd name="T35" fmla="*/ 1 h 1429"/>
                  <a:gd name="T36" fmla="*/ 56 w 1690"/>
                  <a:gd name="T37" fmla="*/ 1 h 1429"/>
                  <a:gd name="T38" fmla="*/ 54 w 1690"/>
                  <a:gd name="T39" fmla="*/ 1 h 1429"/>
                  <a:gd name="T40" fmla="*/ 48 w 1690"/>
                  <a:gd name="T41" fmla="*/ 1 h 1429"/>
                  <a:gd name="T42" fmla="*/ 41 w 1690"/>
                  <a:gd name="T43" fmla="*/ 1 h 1429"/>
                  <a:gd name="T44" fmla="*/ 34 w 1690"/>
                  <a:gd name="T45" fmla="*/ 1 h 1429"/>
                  <a:gd name="T46" fmla="*/ 29 w 1690"/>
                  <a:gd name="T47" fmla="*/ 1 h 1429"/>
                  <a:gd name="T48" fmla="*/ 20 w 1690"/>
                  <a:gd name="T49" fmla="*/ 1 h 1429"/>
                  <a:gd name="T50" fmla="*/ 12 w 1690"/>
                  <a:gd name="T51" fmla="*/ 1 h 1429"/>
                  <a:gd name="T52" fmla="*/ 5 w 1690"/>
                  <a:gd name="T53" fmla="*/ 1 h 1429"/>
                  <a:gd name="T54" fmla="*/ 5 w 1690"/>
                  <a:gd name="T55" fmla="*/ 1 h 1429"/>
                  <a:gd name="T56" fmla="*/ 4 w 1690"/>
                  <a:gd name="T57" fmla="*/ 1 h 1429"/>
                  <a:gd name="T58" fmla="*/ 5 w 1690"/>
                  <a:gd name="T59" fmla="*/ 1 h 1429"/>
                  <a:gd name="T60" fmla="*/ 5 w 1690"/>
                  <a:gd name="T61" fmla="*/ 1 h 1429"/>
                  <a:gd name="T62" fmla="*/ 5 w 1690"/>
                  <a:gd name="T63" fmla="*/ 1 h 1429"/>
                  <a:gd name="T64" fmla="*/ 10 w 1690"/>
                  <a:gd name="T65" fmla="*/ 1 h 1429"/>
                  <a:gd name="T66" fmla="*/ 11 w 1690"/>
                  <a:gd name="T67" fmla="*/ 1 h 1429"/>
                  <a:gd name="T68" fmla="*/ 12 w 1690"/>
                  <a:gd name="T69" fmla="*/ 1 h 1429"/>
                  <a:gd name="T70" fmla="*/ 13 w 1690"/>
                  <a:gd name="T71" fmla="*/ 1 h 1429"/>
                  <a:gd name="T72" fmla="*/ 19 w 1690"/>
                  <a:gd name="T73" fmla="*/ 1 h 1429"/>
                  <a:gd name="T74" fmla="*/ 25 w 1690"/>
                  <a:gd name="T75" fmla="*/ 1 h 1429"/>
                  <a:gd name="T76" fmla="*/ 28 w 1690"/>
                  <a:gd name="T77" fmla="*/ 1 h 1429"/>
                  <a:gd name="T78" fmla="*/ 28 w 1690"/>
                  <a:gd name="T79" fmla="*/ 1 h 1429"/>
                  <a:gd name="T80" fmla="*/ 31 w 1690"/>
                  <a:gd name="T81" fmla="*/ 1 h 1429"/>
                  <a:gd name="T82" fmla="*/ 35 w 1690"/>
                  <a:gd name="T83" fmla="*/ 1 h 1429"/>
                  <a:gd name="T84" fmla="*/ 39 w 1690"/>
                  <a:gd name="T85" fmla="*/ 1 h 1429"/>
                  <a:gd name="T86" fmla="*/ 41 w 1690"/>
                  <a:gd name="T87" fmla="*/ 1 h 1429"/>
                  <a:gd name="T88" fmla="*/ 41 w 1690"/>
                  <a:gd name="T89" fmla="*/ 1 h 1429"/>
                  <a:gd name="T90" fmla="*/ 44 w 1690"/>
                  <a:gd name="T91" fmla="*/ 1 h 1429"/>
                  <a:gd name="T92" fmla="*/ 47 w 1690"/>
                  <a:gd name="T93" fmla="*/ 1 h 1429"/>
                  <a:gd name="T94" fmla="*/ 51 w 1690"/>
                  <a:gd name="T95" fmla="*/ 1 h 1429"/>
                  <a:gd name="T96" fmla="*/ 56 w 1690"/>
                  <a:gd name="T97" fmla="*/ 1 h 1429"/>
                  <a:gd name="T98" fmla="*/ 59 w 1690"/>
                  <a:gd name="T99" fmla="*/ 1 h 1429"/>
                  <a:gd name="T100" fmla="*/ 62 w 1690"/>
                  <a:gd name="T101" fmla="*/ 1 h 1429"/>
                  <a:gd name="T102" fmla="*/ 64 w 1690"/>
                  <a:gd name="T103" fmla="*/ 1 h 1429"/>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690"/>
                  <a:gd name="T157" fmla="*/ 0 h 1429"/>
                  <a:gd name="T158" fmla="*/ 1690 w 1690"/>
                  <a:gd name="T159" fmla="*/ 1429 h 1429"/>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690" h="1429">
                    <a:moveTo>
                      <a:pt x="1226" y="245"/>
                    </a:moveTo>
                    <a:lnTo>
                      <a:pt x="1226" y="245"/>
                    </a:lnTo>
                    <a:lnTo>
                      <a:pt x="1230" y="243"/>
                    </a:lnTo>
                    <a:lnTo>
                      <a:pt x="1236" y="243"/>
                    </a:lnTo>
                    <a:lnTo>
                      <a:pt x="1241" y="241"/>
                    </a:lnTo>
                    <a:lnTo>
                      <a:pt x="1251" y="241"/>
                    </a:lnTo>
                    <a:lnTo>
                      <a:pt x="1260" y="241"/>
                    </a:lnTo>
                    <a:lnTo>
                      <a:pt x="1274" y="243"/>
                    </a:lnTo>
                    <a:lnTo>
                      <a:pt x="1287" y="245"/>
                    </a:lnTo>
                    <a:lnTo>
                      <a:pt x="1303" y="249"/>
                    </a:lnTo>
                    <a:lnTo>
                      <a:pt x="1327" y="257"/>
                    </a:lnTo>
                    <a:lnTo>
                      <a:pt x="1354" y="264"/>
                    </a:lnTo>
                    <a:lnTo>
                      <a:pt x="1383" y="276"/>
                    </a:lnTo>
                    <a:lnTo>
                      <a:pt x="1412" y="291"/>
                    </a:lnTo>
                    <a:lnTo>
                      <a:pt x="1440" y="306"/>
                    </a:lnTo>
                    <a:lnTo>
                      <a:pt x="1467" y="326"/>
                    </a:lnTo>
                    <a:lnTo>
                      <a:pt x="1479" y="335"/>
                    </a:lnTo>
                    <a:lnTo>
                      <a:pt x="1490" y="347"/>
                    </a:lnTo>
                    <a:lnTo>
                      <a:pt x="1502" y="358"/>
                    </a:lnTo>
                    <a:lnTo>
                      <a:pt x="1511" y="372"/>
                    </a:lnTo>
                    <a:lnTo>
                      <a:pt x="1521" y="385"/>
                    </a:lnTo>
                    <a:lnTo>
                      <a:pt x="1531" y="398"/>
                    </a:lnTo>
                    <a:lnTo>
                      <a:pt x="1536" y="412"/>
                    </a:lnTo>
                    <a:lnTo>
                      <a:pt x="1542" y="427"/>
                    </a:lnTo>
                    <a:lnTo>
                      <a:pt x="1548" y="442"/>
                    </a:lnTo>
                    <a:lnTo>
                      <a:pt x="1550" y="460"/>
                    </a:lnTo>
                    <a:lnTo>
                      <a:pt x="1552" y="477"/>
                    </a:lnTo>
                    <a:lnTo>
                      <a:pt x="1552" y="494"/>
                    </a:lnTo>
                    <a:lnTo>
                      <a:pt x="1548" y="513"/>
                    </a:lnTo>
                    <a:lnTo>
                      <a:pt x="1544" y="532"/>
                    </a:lnTo>
                    <a:lnTo>
                      <a:pt x="1538" y="552"/>
                    </a:lnTo>
                    <a:lnTo>
                      <a:pt x="1531" y="573"/>
                    </a:lnTo>
                    <a:lnTo>
                      <a:pt x="1519" y="594"/>
                    </a:lnTo>
                    <a:lnTo>
                      <a:pt x="1508" y="617"/>
                    </a:lnTo>
                    <a:lnTo>
                      <a:pt x="1492" y="640"/>
                    </a:lnTo>
                    <a:lnTo>
                      <a:pt x="1475" y="663"/>
                    </a:lnTo>
                    <a:lnTo>
                      <a:pt x="1465" y="670"/>
                    </a:lnTo>
                    <a:lnTo>
                      <a:pt x="1456" y="674"/>
                    </a:lnTo>
                    <a:lnTo>
                      <a:pt x="1452" y="678"/>
                    </a:lnTo>
                    <a:lnTo>
                      <a:pt x="1456" y="682"/>
                    </a:lnTo>
                    <a:lnTo>
                      <a:pt x="1465" y="688"/>
                    </a:lnTo>
                    <a:lnTo>
                      <a:pt x="1483" y="693"/>
                    </a:lnTo>
                    <a:lnTo>
                      <a:pt x="1502" y="703"/>
                    </a:lnTo>
                    <a:lnTo>
                      <a:pt x="1527" y="715"/>
                    </a:lnTo>
                    <a:lnTo>
                      <a:pt x="1557" y="730"/>
                    </a:lnTo>
                    <a:lnTo>
                      <a:pt x="1586" y="747"/>
                    </a:lnTo>
                    <a:lnTo>
                      <a:pt x="1601" y="757"/>
                    </a:lnTo>
                    <a:lnTo>
                      <a:pt x="1615" y="768"/>
                    </a:lnTo>
                    <a:lnTo>
                      <a:pt x="1626" y="780"/>
                    </a:lnTo>
                    <a:lnTo>
                      <a:pt x="1640" y="791"/>
                    </a:lnTo>
                    <a:lnTo>
                      <a:pt x="1651" y="806"/>
                    </a:lnTo>
                    <a:lnTo>
                      <a:pt x="1661" y="822"/>
                    </a:lnTo>
                    <a:lnTo>
                      <a:pt x="1668" y="837"/>
                    </a:lnTo>
                    <a:lnTo>
                      <a:pt x="1676" y="854"/>
                    </a:lnTo>
                    <a:lnTo>
                      <a:pt x="1682" y="875"/>
                    </a:lnTo>
                    <a:lnTo>
                      <a:pt x="1686" y="897"/>
                    </a:lnTo>
                    <a:lnTo>
                      <a:pt x="1688" y="918"/>
                    </a:lnTo>
                    <a:lnTo>
                      <a:pt x="1690" y="943"/>
                    </a:lnTo>
                    <a:lnTo>
                      <a:pt x="1680" y="987"/>
                    </a:lnTo>
                    <a:lnTo>
                      <a:pt x="1667" y="1029"/>
                    </a:lnTo>
                    <a:lnTo>
                      <a:pt x="1651" y="1065"/>
                    </a:lnTo>
                    <a:lnTo>
                      <a:pt x="1638" y="1094"/>
                    </a:lnTo>
                    <a:lnTo>
                      <a:pt x="1622" y="1121"/>
                    </a:lnTo>
                    <a:lnTo>
                      <a:pt x="1611" y="1140"/>
                    </a:lnTo>
                    <a:lnTo>
                      <a:pt x="1596" y="1155"/>
                    </a:lnTo>
                    <a:lnTo>
                      <a:pt x="1584" y="1167"/>
                    </a:lnTo>
                    <a:lnTo>
                      <a:pt x="1571" y="1174"/>
                    </a:lnTo>
                    <a:lnTo>
                      <a:pt x="1557" y="1180"/>
                    </a:lnTo>
                    <a:lnTo>
                      <a:pt x="1544" y="1184"/>
                    </a:lnTo>
                    <a:lnTo>
                      <a:pt x="1532" y="1190"/>
                    </a:lnTo>
                    <a:lnTo>
                      <a:pt x="1517" y="1192"/>
                    </a:lnTo>
                    <a:lnTo>
                      <a:pt x="1504" y="1195"/>
                    </a:lnTo>
                    <a:lnTo>
                      <a:pt x="1488" y="1201"/>
                    </a:lnTo>
                    <a:lnTo>
                      <a:pt x="1477" y="1209"/>
                    </a:lnTo>
                    <a:lnTo>
                      <a:pt x="1452" y="1226"/>
                    </a:lnTo>
                    <a:lnTo>
                      <a:pt x="1431" y="1245"/>
                    </a:lnTo>
                    <a:lnTo>
                      <a:pt x="1389" y="1291"/>
                    </a:lnTo>
                    <a:lnTo>
                      <a:pt x="1349" y="1335"/>
                    </a:lnTo>
                    <a:lnTo>
                      <a:pt x="1339" y="1345"/>
                    </a:lnTo>
                    <a:lnTo>
                      <a:pt x="1327" y="1354"/>
                    </a:lnTo>
                    <a:lnTo>
                      <a:pt x="1316" y="1362"/>
                    </a:lnTo>
                    <a:lnTo>
                      <a:pt x="1304" y="1370"/>
                    </a:lnTo>
                    <a:lnTo>
                      <a:pt x="1291" y="1376"/>
                    </a:lnTo>
                    <a:lnTo>
                      <a:pt x="1278" y="1379"/>
                    </a:lnTo>
                    <a:lnTo>
                      <a:pt x="1264" y="1381"/>
                    </a:lnTo>
                    <a:lnTo>
                      <a:pt x="1249" y="1383"/>
                    </a:lnTo>
                    <a:lnTo>
                      <a:pt x="1234" y="1381"/>
                    </a:lnTo>
                    <a:lnTo>
                      <a:pt x="1216" y="1379"/>
                    </a:lnTo>
                    <a:lnTo>
                      <a:pt x="1199" y="1374"/>
                    </a:lnTo>
                    <a:lnTo>
                      <a:pt x="1180" y="1366"/>
                    </a:lnTo>
                    <a:lnTo>
                      <a:pt x="1161" y="1356"/>
                    </a:lnTo>
                    <a:lnTo>
                      <a:pt x="1138" y="1345"/>
                    </a:lnTo>
                    <a:lnTo>
                      <a:pt x="1115" y="1330"/>
                    </a:lnTo>
                    <a:lnTo>
                      <a:pt x="1092" y="1310"/>
                    </a:lnTo>
                    <a:lnTo>
                      <a:pt x="1082" y="1307"/>
                    </a:lnTo>
                    <a:lnTo>
                      <a:pt x="1075" y="1301"/>
                    </a:lnTo>
                    <a:lnTo>
                      <a:pt x="1067" y="1299"/>
                    </a:lnTo>
                    <a:lnTo>
                      <a:pt x="1057" y="1297"/>
                    </a:lnTo>
                    <a:lnTo>
                      <a:pt x="1050" y="1299"/>
                    </a:lnTo>
                    <a:lnTo>
                      <a:pt x="1040" y="1303"/>
                    </a:lnTo>
                    <a:lnTo>
                      <a:pt x="1032" y="1308"/>
                    </a:lnTo>
                    <a:lnTo>
                      <a:pt x="1002" y="1331"/>
                    </a:lnTo>
                    <a:lnTo>
                      <a:pt x="973" y="1354"/>
                    </a:lnTo>
                    <a:lnTo>
                      <a:pt x="944" y="1372"/>
                    </a:lnTo>
                    <a:lnTo>
                      <a:pt x="918" y="1389"/>
                    </a:lnTo>
                    <a:lnTo>
                      <a:pt x="889" y="1402"/>
                    </a:lnTo>
                    <a:lnTo>
                      <a:pt x="862" y="1414"/>
                    </a:lnTo>
                    <a:lnTo>
                      <a:pt x="835" y="1422"/>
                    </a:lnTo>
                    <a:lnTo>
                      <a:pt x="808" y="1427"/>
                    </a:lnTo>
                    <a:lnTo>
                      <a:pt x="781" y="1429"/>
                    </a:lnTo>
                    <a:lnTo>
                      <a:pt x="753" y="1429"/>
                    </a:lnTo>
                    <a:lnTo>
                      <a:pt x="726" y="1427"/>
                    </a:lnTo>
                    <a:lnTo>
                      <a:pt x="697" y="1422"/>
                    </a:lnTo>
                    <a:lnTo>
                      <a:pt x="667" y="1414"/>
                    </a:lnTo>
                    <a:lnTo>
                      <a:pt x="636" y="1402"/>
                    </a:lnTo>
                    <a:lnTo>
                      <a:pt x="605" y="1389"/>
                    </a:lnTo>
                    <a:lnTo>
                      <a:pt x="573" y="1374"/>
                    </a:lnTo>
                    <a:lnTo>
                      <a:pt x="565" y="1370"/>
                    </a:lnTo>
                    <a:lnTo>
                      <a:pt x="557" y="1366"/>
                    </a:lnTo>
                    <a:lnTo>
                      <a:pt x="550" y="1364"/>
                    </a:lnTo>
                    <a:lnTo>
                      <a:pt x="538" y="1362"/>
                    </a:lnTo>
                    <a:lnTo>
                      <a:pt x="521" y="1362"/>
                    </a:lnTo>
                    <a:lnTo>
                      <a:pt x="464" y="1368"/>
                    </a:lnTo>
                    <a:lnTo>
                      <a:pt x="404" y="1374"/>
                    </a:lnTo>
                    <a:lnTo>
                      <a:pt x="375" y="1377"/>
                    </a:lnTo>
                    <a:lnTo>
                      <a:pt x="345" y="1379"/>
                    </a:lnTo>
                    <a:lnTo>
                      <a:pt x="316" y="1379"/>
                    </a:lnTo>
                    <a:lnTo>
                      <a:pt x="287" y="1379"/>
                    </a:lnTo>
                    <a:lnTo>
                      <a:pt x="259" y="1376"/>
                    </a:lnTo>
                    <a:lnTo>
                      <a:pt x="230" y="1370"/>
                    </a:lnTo>
                    <a:lnTo>
                      <a:pt x="203" y="1362"/>
                    </a:lnTo>
                    <a:lnTo>
                      <a:pt x="176" y="1351"/>
                    </a:lnTo>
                    <a:lnTo>
                      <a:pt x="149" y="1337"/>
                    </a:lnTo>
                    <a:lnTo>
                      <a:pt x="124" y="1318"/>
                    </a:lnTo>
                    <a:lnTo>
                      <a:pt x="111" y="1307"/>
                    </a:lnTo>
                    <a:lnTo>
                      <a:pt x="100" y="1295"/>
                    </a:lnTo>
                    <a:lnTo>
                      <a:pt x="88" y="1282"/>
                    </a:lnTo>
                    <a:lnTo>
                      <a:pt x="77" y="1268"/>
                    </a:lnTo>
                    <a:lnTo>
                      <a:pt x="59" y="1247"/>
                    </a:lnTo>
                    <a:lnTo>
                      <a:pt x="46" y="1218"/>
                    </a:lnTo>
                    <a:lnTo>
                      <a:pt x="32" y="1192"/>
                    </a:lnTo>
                    <a:lnTo>
                      <a:pt x="23" y="1163"/>
                    </a:lnTo>
                    <a:lnTo>
                      <a:pt x="13" y="1136"/>
                    </a:lnTo>
                    <a:lnTo>
                      <a:pt x="8" y="1109"/>
                    </a:lnTo>
                    <a:lnTo>
                      <a:pt x="4" y="1080"/>
                    </a:lnTo>
                    <a:lnTo>
                      <a:pt x="2" y="1054"/>
                    </a:lnTo>
                    <a:lnTo>
                      <a:pt x="0" y="1027"/>
                    </a:lnTo>
                    <a:lnTo>
                      <a:pt x="2" y="998"/>
                    </a:lnTo>
                    <a:lnTo>
                      <a:pt x="4" y="971"/>
                    </a:lnTo>
                    <a:lnTo>
                      <a:pt x="10" y="944"/>
                    </a:lnTo>
                    <a:lnTo>
                      <a:pt x="15" y="918"/>
                    </a:lnTo>
                    <a:lnTo>
                      <a:pt x="23" y="891"/>
                    </a:lnTo>
                    <a:lnTo>
                      <a:pt x="32" y="864"/>
                    </a:lnTo>
                    <a:lnTo>
                      <a:pt x="44" y="839"/>
                    </a:lnTo>
                    <a:lnTo>
                      <a:pt x="55" y="812"/>
                    </a:lnTo>
                    <a:lnTo>
                      <a:pt x="65" y="799"/>
                    </a:lnTo>
                    <a:lnTo>
                      <a:pt x="75" y="785"/>
                    </a:lnTo>
                    <a:lnTo>
                      <a:pt x="86" y="774"/>
                    </a:lnTo>
                    <a:lnTo>
                      <a:pt x="98" y="762"/>
                    </a:lnTo>
                    <a:lnTo>
                      <a:pt x="111" y="753"/>
                    </a:lnTo>
                    <a:lnTo>
                      <a:pt x="124" y="745"/>
                    </a:lnTo>
                    <a:lnTo>
                      <a:pt x="138" y="736"/>
                    </a:lnTo>
                    <a:lnTo>
                      <a:pt x="151" y="728"/>
                    </a:lnTo>
                    <a:lnTo>
                      <a:pt x="165" y="720"/>
                    </a:lnTo>
                    <a:lnTo>
                      <a:pt x="178" y="713"/>
                    </a:lnTo>
                    <a:lnTo>
                      <a:pt x="190" y="701"/>
                    </a:lnTo>
                    <a:lnTo>
                      <a:pt x="197" y="690"/>
                    </a:lnTo>
                    <a:lnTo>
                      <a:pt x="201" y="674"/>
                    </a:lnTo>
                    <a:lnTo>
                      <a:pt x="201" y="657"/>
                    </a:lnTo>
                    <a:lnTo>
                      <a:pt x="197" y="607"/>
                    </a:lnTo>
                    <a:lnTo>
                      <a:pt x="195" y="563"/>
                    </a:lnTo>
                    <a:lnTo>
                      <a:pt x="199" y="521"/>
                    </a:lnTo>
                    <a:lnTo>
                      <a:pt x="205" y="485"/>
                    </a:lnTo>
                    <a:lnTo>
                      <a:pt x="209" y="469"/>
                    </a:lnTo>
                    <a:lnTo>
                      <a:pt x="214" y="452"/>
                    </a:lnTo>
                    <a:lnTo>
                      <a:pt x="218" y="437"/>
                    </a:lnTo>
                    <a:lnTo>
                      <a:pt x="226" y="423"/>
                    </a:lnTo>
                    <a:lnTo>
                      <a:pt x="232" y="410"/>
                    </a:lnTo>
                    <a:lnTo>
                      <a:pt x="239" y="398"/>
                    </a:lnTo>
                    <a:lnTo>
                      <a:pt x="249" y="387"/>
                    </a:lnTo>
                    <a:lnTo>
                      <a:pt x="257" y="375"/>
                    </a:lnTo>
                    <a:lnTo>
                      <a:pt x="278" y="356"/>
                    </a:lnTo>
                    <a:lnTo>
                      <a:pt x="301" y="339"/>
                    </a:lnTo>
                    <a:lnTo>
                      <a:pt x="326" y="326"/>
                    </a:lnTo>
                    <a:lnTo>
                      <a:pt x="352" y="314"/>
                    </a:lnTo>
                    <a:lnTo>
                      <a:pt x="381" y="304"/>
                    </a:lnTo>
                    <a:lnTo>
                      <a:pt x="412" y="297"/>
                    </a:lnTo>
                    <a:lnTo>
                      <a:pt x="446" y="291"/>
                    </a:lnTo>
                    <a:lnTo>
                      <a:pt x="481" y="287"/>
                    </a:lnTo>
                    <a:lnTo>
                      <a:pt x="496" y="283"/>
                    </a:lnTo>
                    <a:lnTo>
                      <a:pt x="508" y="283"/>
                    </a:lnTo>
                    <a:lnTo>
                      <a:pt x="517" y="283"/>
                    </a:lnTo>
                    <a:lnTo>
                      <a:pt x="523" y="283"/>
                    </a:lnTo>
                    <a:lnTo>
                      <a:pt x="529" y="283"/>
                    </a:lnTo>
                    <a:lnTo>
                      <a:pt x="531" y="283"/>
                    </a:lnTo>
                    <a:lnTo>
                      <a:pt x="529" y="278"/>
                    </a:lnTo>
                    <a:lnTo>
                      <a:pt x="527" y="264"/>
                    </a:lnTo>
                    <a:lnTo>
                      <a:pt x="525" y="239"/>
                    </a:lnTo>
                    <a:lnTo>
                      <a:pt x="527" y="216"/>
                    </a:lnTo>
                    <a:lnTo>
                      <a:pt x="532" y="195"/>
                    </a:lnTo>
                    <a:lnTo>
                      <a:pt x="540" y="176"/>
                    </a:lnTo>
                    <a:lnTo>
                      <a:pt x="552" y="159"/>
                    </a:lnTo>
                    <a:lnTo>
                      <a:pt x="563" y="144"/>
                    </a:lnTo>
                    <a:lnTo>
                      <a:pt x="577" y="130"/>
                    </a:lnTo>
                    <a:lnTo>
                      <a:pt x="594" y="121"/>
                    </a:lnTo>
                    <a:lnTo>
                      <a:pt x="609" y="111"/>
                    </a:lnTo>
                    <a:lnTo>
                      <a:pt x="626" y="103"/>
                    </a:lnTo>
                    <a:lnTo>
                      <a:pt x="645" y="98"/>
                    </a:lnTo>
                    <a:lnTo>
                      <a:pt x="663" y="94"/>
                    </a:lnTo>
                    <a:lnTo>
                      <a:pt x="680" y="90"/>
                    </a:lnTo>
                    <a:lnTo>
                      <a:pt x="697" y="90"/>
                    </a:lnTo>
                    <a:lnTo>
                      <a:pt x="714" y="90"/>
                    </a:lnTo>
                    <a:lnTo>
                      <a:pt x="730" y="90"/>
                    </a:lnTo>
                    <a:lnTo>
                      <a:pt x="739" y="92"/>
                    </a:lnTo>
                    <a:lnTo>
                      <a:pt x="749" y="94"/>
                    </a:lnTo>
                    <a:lnTo>
                      <a:pt x="755" y="96"/>
                    </a:lnTo>
                    <a:lnTo>
                      <a:pt x="760" y="99"/>
                    </a:lnTo>
                    <a:lnTo>
                      <a:pt x="764" y="99"/>
                    </a:lnTo>
                    <a:lnTo>
                      <a:pt x="768" y="103"/>
                    </a:lnTo>
                    <a:lnTo>
                      <a:pt x="770" y="105"/>
                    </a:lnTo>
                    <a:lnTo>
                      <a:pt x="772" y="105"/>
                    </a:lnTo>
                    <a:lnTo>
                      <a:pt x="772" y="103"/>
                    </a:lnTo>
                    <a:lnTo>
                      <a:pt x="774" y="99"/>
                    </a:lnTo>
                    <a:lnTo>
                      <a:pt x="778" y="90"/>
                    </a:lnTo>
                    <a:lnTo>
                      <a:pt x="781" y="82"/>
                    </a:lnTo>
                    <a:lnTo>
                      <a:pt x="789" y="73"/>
                    </a:lnTo>
                    <a:lnTo>
                      <a:pt x="799" y="61"/>
                    </a:lnTo>
                    <a:lnTo>
                      <a:pt x="808" y="50"/>
                    </a:lnTo>
                    <a:lnTo>
                      <a:pt x="820" y="40"/>
                    </a:lnTo>
                    <a:lnTo>
                      <a:pt x="833" y="30"/>
                    </a:lnTo>
                    <a:lnTo>
                      <a:pt x="847" y="25"/>
                    </a:lnTo>
                    <a:lnTo>
                      <a:pt x="860" y="17"/>
                    </a:lnTo>
                    <a:lnTo>
                      <a:pt x="875" y="11"/>
                    </a:lnTo>
                    <a:lnTo>
                      <a:pt x="891" y="8"/>
                    </a:lnTo>
                    <a:lnTo>
                      <a:pt x="906" y="4"/>
                    </a:lnTo>
                    <a:lnTo>
                      <a:pt x="921" y="2"/>
                    </a:lnTo>
                    <a:lnTo>
                      <a:pt x="939" y="0"/>
                    </a:lnTo>
                    <a:lnTo>
                      <a:pt x="956" y="0"/>
                    </a:lnTo>
                    <a:lnTo>
                      <a:pt x="971" y="2"/>
                    </a:lnTo>
                    <a:lnTo>
                      <a:pt x="988" y="4"/>
                    </a:lnTo>
                    <a:lnTo>
                      <a:pt x="1006" y="6"/>
                    </a:lnTo>
                    <a:lnTo>
                      <a:pt x="1023" y="9"/>
                    </a:lnTo>
                    <a:lnTo>
                      <a:pt x="1040" y="15"/>
                    </a:lnTo>
                    <a:lnTo>
                      <a:pt x="1057" y="21"/>
                    </a:lnTo>
                    <a:lnTo>
                      <a:pt x="1073" y="27"/>
                    </a:lnTo>
                    <a:lnTo>
                      <a:pt x="1090" y="34"/>
                    </a:lnTo>
                    <a:lnTo>
                      <a:pt x="1105" y="44"/>
                    </a:lnTo>
                    <a:lnTo>
                      <a:pt x="1121" y="53"/>
                    </a:lnTo>
                    <a:lnTo>
                      <a:pt x="1134" y="63"/>
                    </a:lnTo>
                    <a:lnTo>
                      <a:pt x="1147" y="75"/>
                    </a:lnTo>
                    <a:lnTo>
                      <a:pt x="1161" y="86"/>
                    </a:lnTo>
                    <a:lnTo>
                      <a:pt x="1172" y="99"/>
                    </a:lnTo>
                    <a:lnTo>
                      <a:pt x="1184" y="115"/>
                    </a:lnTo>
                    <a:lnTo>
                      <a:pt x="1193" y="128"/>
                    </a:lnTo>
                    <a:lnTo>
                      <a:pt x="1203" y="145"/>
                    </a:lnTo>
                    <a:lnTo>
                      <a:pt x="1211" y="161"/>
                    </a:lnTo>
                    <a:lnTo>
                      <a:pt x="1216" y="180"/>
                    </a:lnTo>
                    <a:lnTo>
                      <a:pt x="1222" y="197"/>
                    </a:lnTo>
                    <a:lnTo>
                      <a:pt x="1224" y="216"/>
                    </a:lnTo>
                    <a:lnTo>
                      <a:pt x="1226" y="228"/>
                    </a:lnTo>
                    <a:lnTo>
                      <a:pt x="1226" y="237"/>
                    </a:lnTo>
                    <a:lnTo>
                      <a:pt x="1226" y="243"/>
                    </a:lnTo>
                    <a:lnTo>
                      <a:pt x="1226" y="245"/>
                    </a:lnTo>
                    <a:close/>
                  </a:path>
                </a:pathLst>
              </a:custGeom>
              <a:solidFill>
                <a:srgbClr val="FFFF00"/>
              </a:solidFill>
              <a:ln w="9525">
                <a:noFill/>
                <a:round/>
                <a:headEnd/>
                <a:tailEnd/>
              </a:ln>
            </p:spPr>
            <p:txBody>
              <a:bodyPr/>
              <a:lstStyle/>
              <a:p>
                <a:endParaRPr lang="en-US"/>
              </a:p>
            </p:txBody>
          </p:sp>
          <p:sp>
            <p:nvSpPr>
              <p:cNvPr id="33828" name="Rectangle 10"/>
              <p:cNvSpPr>
                <a:spLocks noChangeArrowheads="1"/>
              </p:cNvSpPr>
              <p:nvPr/>
            </p:nvSpPr>
            <p:spPr bwMode="auto">
              <a:xfrm>
                <a:off x="1440" y="1057"/>
                <a:ext cx="1841" cy="709"/>
              </a:xfrm>
              <a:prstGeom prst="rect">
                <a:avLst/>
              </a:prstGeom>
              <a:solidFill>
                <a:srgbClr val="FFFF00"/>
              </a:solidFill>
              <a:ln w="9525">
                <a:noFill/>
                <a:miter lim="800000"/>
                <a:headEnd/>
                <a:tailEnd/>
              </a:ln>
            </p:spPr>
            <p:txBody>
              <a:bodyPr wrap="none" lIns="0" tIns="0" rIns="0" bIns="0">
                <a:spAutoFit/>
              </a:bodyPr>
              <a:lstStyle/>
              <a:p>
                <a:r>
                  <a:rPr lang="en-US" altLang="zh-CN" sz="2400">
                    <a:solidFill>
                      <a:srgbClr val="0000CC"/>
                    </a:solidFill>
                    <a:ea typeface="SimSun" pitchFamily="2" charset="-122"/>
                  </a:rPr>
                  <a:t>Internet</a:t>
                </a:r>
              </a:p>
            </p:txBody>
          </p:sp>
        </p:grpSp>
        <p:grpSp>
          <p:nvGrpSpPr>
            <p:cNvPr id="33804" name="Group 11"/>
            <p:cNvGrpSpPr>
              <a:grpSpLocks/>
            </p:cNvGrpSpPr>
            <p:nvPr/>
          </p:nvGrpSpPr>
          <p:grpSpPr bwMode="auto">
            <a:xfrm>
              <a:off x="255" y="3122"/>
              <a:ext cx="900" cy="821"/>
              <a:chOff x="566" y="2800"/>
              <a:chExt cx="672" cy="633"/>
            </a:xfrm>
          </p:grpSpPr>
          <p:grpSp>
            <p:nvGrpSpPr>
              <p:cNvPr id="33811" name="Group 12"/>
              <p:cNvGrpSpPr>
                <a:grpSpLocks/>
              </p:cNvGrpSpPr>
              <p:nvPr/>
            </p:nvGrpSpPr>
            <p:grpSpPr bwMode="auto">
              <a:xfrm>
                <a:off x="804" y="3142"/>
                <a:ext cx="347" cy="291"/>
                <a:chOff x="804" y="3142"/>
                <a:chExt cx="347" cy="291"/>
              </a:xfrm>
            </p:grpSpPr>
            <p:sp>
              <p:nvSpPr>
                <p:cNvPr id="33825" name="Freeform 13"/>
                <p:cNvSpPr>
                  <a:spLocks/>
                </p:cNvSpPr>
                <p:nvPr/>
              </p:nvSpPr>
              <p:spPr bwMode="auto">
                <a:xfrm>
                  <a:off x="804" y="3144"/>
                  <a:ext cx="347" cy="289"/>
                </a:xfrm>
                <a:custGeom>
                  <a:avLst/>
                  <a:gdLst>
                    <a:gd name="T0" fmla="*/ 346 w 347"/>
                    <a:gd name="T1" fmla="*/ 288 h 289"/>
                    <a:gd name="T2" fmla="*/ 346 w 347"/>
                    <a:gd name="T3" fmla="*/ 139 h 289"/>
                    <a:gd name="T4" fmla="*/ 341 w 347"/>
                    <a:gd name="T5" fmla="*/ 20 h 289"/>
                    <a:gd name="T6" fmla="*/ 165 w 347"/>
                    <a:gd name="T7" fmla="*/ 0 h 289"/>
                    <a:gd name="T8" fmla="*/ 4 w 347"/>
                    <a:gd name="T9" fmla="*/ 18 h 289"/>
                    <a:gd name="T10" fmla="*/ 3 w 347"/>
                    <a:gd name="T11" fmla="*/ 60 h 289"/>
                    <a:gd name="T12" fmla="*/ 0 w 347"/>
                    <a:gd name="T13" fmla="*/ 286 h 289"/>
                    <a:gd name="T14" fmla="*/ 34 w 347"/>
                    <a:gd name="T15" fmla="*/ 286 h 289"/>
                    <a:gd name="T16" fmla="*/ 34 w 347"/>
                    <a:gd name="T17" fmla="*/ 81 h 289"/>
                    <a:gd name="T18" fmla="*/ 103 w 347"/>
                    <a:gd name="T19" fmla="*/ 76 h 289"/>
                    <a:gd name="T20" fmla="*/ 313 w 347"/>
                    <a:gd name="T21" fmla="*/ 76 h 289"/>
                    <a:gd name="T22" fmla="*/ 317 w 347"/>
                    <a:gd name="T23" fmla="*/ 288 h 289"/>
                    <a:gd name="T24" fmla="*/ 346 w 347"/>
                    <a:gd name="T25" fmla="*/ 288 h 28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47"/>
                    <a:gd name="T40" fmla="*/ 0 h 289"/>
                    <a:gd name="T41" fmla="*/ 347 w 347"/>
                    <a:gd name="T42" fmla="*/ 289 h 28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47" h="289">
                      <a:moveTo>
                        <a:pt x="346" y="288"/>
                      </a:moveTo>
                      <a:lnTo>
                        <a:pt x="346" y="139"/>
                      </a:lnTo>
                      <a:lnTo>
                        <a:pt x="341" y="20"/>
                      </a:lnTo>
                      <a:lnTo>
                        <a:pt x="165" y="0"/>
                      </a:lnTo>
                      <a:lnTo>
                        <a:pt x="4" y="18"/>
                      </a:lnTo>
                      <a:lnTo>
                        <a:pt x="3" y="60"/>
                      </a:lnTo>
                      <a:lnTo>
                        <a:pt x="0" y="286"/>
                      </a:lnTo>
                      <a:lnTo>
                        <a:pt x="34" y="286"/>
                      </a:lnTo>
                      <a:lnTo>
                        <a:pt x="34" y="81"/>
                      </a:lnTo>
                      <a:lnTo>
                        <a:pt x="103" y="76"/>
                      </a:lnTo>
                      <a:lnTo>
                        <a:pt x="313" y="76"/>
                      </a:lnTo>
                      <a:lnTo>
                        <a:pt x="317" y="288"/>
                      </a:lnTo>
                      <a:lnTo>
                        <a:pt x="346" y="288"/>
                      </a:lnTo>
                    </a:path>
                  </a:pathLst>
                </a:custGeom>
                <a:solidFill>
                  <a:srgbClr val="FFFF00"/>
                </a:solidFill>
                <a:ln w="12699" cap="rnd">
                  <a:solidFill>
                    <a:schemeClr val="accent2"/>
                  </a:solidFill>
                  <a:round/>
                  <a:headEnd type="none" w="sm" len="sm"/>
                  <a:tailEnd type="none" w="sm" len="sm"/>
                </a:ln>
              </p:spPr>
              <p:txBody>
                <a:bodyPr/>
                <a:lstStyle/>
                <a:p>
                  <a:endParaRPr lang="en-US"/>
                </a:p>
              </p:txBody>
            </p:sp>
            <p:sp>
              <p:nvSpPr>
                <p:cNvPr id="33826" name="Freeform 14"/>
                <p:cNvSpPr>
                  <a:spLocks/>
                </p:cNvSpPr>
                <p:nvPr/>
              </p:nvSpPr>
              <p:spPr bwMode="auto">
                <a:xfrm>
                  <a:off x="829" y="3142"/>
                  <a:ext cx="137" cy="74"/>
                </a:xfrm>
                <a:custGeom>
                  <a:avLst/>
                  <a:gdLst>
                    <a:gd name="T0" fmla="*/ 25 w 137"/>
                    <a:gd name="T1" fmla="*/ 13 h 74"/>
                    <a:gd name="T2" fmla="*/ 43 w 137"/>
                    <a:gd name="T3" fmla="*/ 10 h 74"/>
                    <a:gd name="T4" fmla="*/ 60 w 137"/>
                    <a:gd name="T5" fmla="*/ 0 h 74"/>
                    <a:gd name="T6" fmla="*/ 78 w 137"/>
                    <a:gd name="T7" fmla="*/ 17 h 74"/>
                    <a:gd name="T8" fmla="*/ 132 w 137"/>
                    <a:gd name="T9" fmla="*/ 50 h 74"/>
                    <a:gd name="T10" fmla="*/ 136 w 137"/>
                    <a:gd name="T11" fmla="*/ 63 h 74"/>
                    <a:gd name="T12" fmla="*/ 104 w 137"/>
                    <a:gd name="T13" fmla="*/ 73 h 74"/>
                    <a:gd name="T14" fmla="*/ 0 w 137"/>
                    <a:gd name="T15" fmla="*/ 22 h 74"/>
                    <a:gd name="T16" fmla="*/ 25 w 137"/>
                    <a:gd name="T17" fmla="*/ 13 h 7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37"/>
                    <a:gd name="T28" fmla="*/ 0 h 74"/>
                    <a:gd name="T29" fmla="*/ 137 w 137"/>
                    <a:gd name="T30" fmla="*/ 74 h 7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37" h="74">
                      <a:moveTo>
                        <a:pt x="25" y="13"/>
                      </a:moveTo>
                      <a:lnTo>
                        <a:pt x="43" y="10"/>
                      </a:lnTo>
                      <a:lnTo>
                        <a:pt x="60" y="0"/>
                      </a:lnTo>
                      <a:lnTo>
                        <a:pt x="78" y="17"/>
                      </a:lnTo>
                      <a:lnTo>
                        <a:pt x="132" y="50"/>
                      </a:lnTo>
                      <a:lnTo>
                        <a:pt x="136" y="63"/>
                      </a:lnTo>
                      <a:lnTo>
                        <a:pt x="104" y="73"/>
                      </a:lnTo>
                      <a:lnTo>
                        <a:pt x="0" y="22"/>
                      </a:lnTo>
                      <a:lnTo>
                        <a:pt x="25" y="13"/>
                      </a:lnTo>
                    </a:path>
                  </a:pathLst>
                </a:custGeom>
                <a:solidFill>
                  <a:srgbClr val="FFFF00"/>
                </a:solidFill>
                <a:ln w="12699" cap="rnd">
                  <a:solidFill>
                    <a:schemeClr val="accent2"/>
                  </a:solidFill>
                  <a:round/>
                  <a:headEnd type="none" w="sm" len="sm"/>
                  <a:tailEnd type="none" w="sm" len="sm"/>
                </a:ln>
              </p:spPr>
              <p:txBody>
                <a:bodyPr/>
                <a:lstStyle/>
                <a:p>
                  <a:endParaRPr lang="en-US"/>
                </a:p>
              </p:txBody>
            </p:sp>
          </p:grpSp>
          <p:grpSp>
            <p:nvGrpSpPr>
              <p:cNvPr id="33812" name="Group 15"/>
              <p:cNvGrpSpPr>
                <a:grpSpLocks/>
              </p:cNvGrpSpPr>
              <p:nvPr/>
            </p:nvGrpSpPr>
            <p:grpSpPr bwMode="auto">
              <a:xfrm>
                <a:off x="913" y="2882"/>
                <a:ext cx="325" cy="433"/>
                <a:chOff x="913" y="2882"/>
                <a:chExt cx="325" cy="433"/>
              </a:xfrm>
            </p:grpSpPr>
            <p:grpSp>
              <p:nvGrpSpPr>
                <p:cNvPr id="33819" name="Group 16"/>
                <p:cNvGrpSpPr>
                  <a:grpSpLocks/>
                </p:cNvGrpSpPr>
                <p:nvPr/>
              </p:nvGrpSpPr>
              <p:grpSpPr bwMode="auto">
                <a:xfrm>
                  <a:off x="913" y="2882"/>
                  <a:ext cx="325" cy="331"/>
                  <a:chOff x="913" y="2882"/>
                  <a:chExt cx="325" cy="331"/>
                </a:xfrm>
              </p:grpSpPr>
              <p:sp>
                <p:nvSpPr>
                  <p:cNvPr id="33823" name="Freeform 17"/>
                  <p:cNvSpPr>
                    <a:spLocks/>
                  </p:cNvSpPr>
                  <p:nvPr/>
                </p:nvSpPr>
                <p:spPr bwMode="auto">
                  <a:xfrm>
                    <a:off x="913" y="2882"/>
                    <a:ext cx="325" cy="331"/>
                  </a:xfrm>
                  <a:custGeom>
                    <a:avLst/>
                    <a:gdLst>
                      <a:gd name="T0" fmla="*/ 60 w 325"/>
                      <a:gd name="T1" fmla="*/ 67 h 331"/>
                      <a:gd name="T2" fmla="*/ 68 w 325"/>
                      <a:gd name="T3" fmla="*/ 44 h 331"/>
                      <a:gd name="T4" fmla="*/ 73 w 325"/>
                      <a:gd name="T5" fmla="*/ 29 h 331"/>
                      <a:gd name="T6" fmla="*/ 75 w 325"/>
                      <a:gd name="T7" fmla="*/ 25 h 331"/>
                      <a:gd name="T8" fmla="*/ 78 w 325"/>
                      <a:gd name="T9" fmla="*/ 21 h 331"/>
                      <a:gd name="T10" fmla="*/ 80 w 325"/>
                      <a:gd name="T11" fmla="*/ 20 h 331"/>
                      <a:gd name="T12" fmla="*/ 82 w 325"/>
                      <a:gd name="T13" fmla="*/ 18 h 331"/>
                      <a:gd name="T14" fmla="*/ 123 w 325"/>
                      <a:gd name="T15" fmla="*/ 10 h 331"/>
                      <a:gd name="T16" fmla="*/ 168 w 325"/>
                      <a:gd name="T17" fmla="*/ 2 h 331"/>
                      <a:gd name="T18" fmla="*/ 207 w 325"/>
                      <a:gd name="T19" fmla="*/ 0 h 331"/>
                      <a:gd name="T20" fmla="*/ 230 w 325"/>
                      <a:gd name="T21" fmla="*/ 0 h 331"/>
                      <a:gd name="T22" fmla="*/ 277 w 325"/>
                      <a:gd name="T23" fmla="*/ 2 h 331"/>
                      <a:gd name="T24" fmla="*/ 312 w 325"/>
                      <a:gd name="T25" fmla="*/ 4 h 331"/>
                      <a:gd name="T26" fmla="*/ 316 w 325"/>
                      <a:gd name="T27" fmla="*/ 5 h 331"/>
                      <a:gd name="T28" fmla="*/ 320 w 325"/>
                      <a:gd name="T29" fmla="*/ 6 h 331"/>
                      <a:gd name="T30" fmla="*/ 321 w 325"/>
                      <a:gd name="T31" fmla="*/ 8 h 331"/>
                      <a:gd name="T32" fmla="*/ 324 w 325"/>
                      <a:gd name="T33" fmla="*/ 10 h 331"/>
                      <a:gd name="T34" fmla="*/ 324 w 325"/>
                      <a:gd name="T35" fmla="*/ 13 h 331"/>
                      <a:gd name="T36" fmla="*/ 321 w 325"/>
                      <a:gd name="T37" fmla="*/ 22 h 331"/>
                      <a:gd name="T38" fmla="*/ 315 w 325"/>
                      <a:gd name="T39" fmla="*/ 52 h 331"/>
                      <a:gd name="T40" fmla="*/ 309 w 325"/>
                      <a:gd name="T41" fmla="*/ 73 h 331"/>
                      <a:gd name="T42" fmla="*/ 298 w 325"/>
                      <a:gd name="T43" fmla="*/ 123 h 331"/>
                      <a:gd name="T44" fmla="*/ 291 w 325"/>
                      <a:gd name="T45" fmla="*/ 154 h 331"/>
                      <a:gd name="T46" fmla="*/ 272 w 325"/>
                      <a:gd name="T47" fmla="*/ 226 h 331"/>
                      <a:gd name="T48" fmla="*/ 254 w 325"/>
                      <a:gd name="T49" fmla="*/ 284 h 331"/>
                      <a:gd name="T50" fmla="*/ 250 w 325"/>
                      <a:gd name="T51" fmla="*/ 295 h 331"/>
                      <a:gd name="T52" fmla="*/ 248 w 325"/>
                      <a:gd name="T53" fmla="*/ 301 h 331"/>
                      <a:gd name="T54" fmla="*/ 247 w 325"/>
                      <a:gd name="T55" fmla="*/ 307 h 331"/>
                      <a:gd name="T56" fmla="*/ 244 w 325"/>
                      <a:gd name="T57" fmla="*/ 311 h 331"/>
                      <a:gd name="T58" fmla="*/ 241 w 325"/>
                      <a:gd name="T59" fmla="*/ 315 h 331"/>
                      <a:gd name="T60" fmla="*/ 237 w 325"/>
                      <a:gd name="T61" fmla="*/ 316 h 331"/>
                      <a:gd name="T62" fmla="*/ 231 w 325"/>
                      <a:gd name="T63" fmla="*/ 317 h 331"/>
                      <a:gd name="T64" fmla="*/ 220 w 325"/>
                      <a:gd name="T65" fmla="*/ 319 h 331"/>
                      <a:gd name="T66" fmla="*/ 202 w 325"/>
                      <a:gd name="T67" fmla="*/ 319 h 331"/>
                      <a:gd name="T68" fmla="*/ 187 w 325"/>
                      <a:gd name="T69" fmla="*/ 320 h 331"/>
                      <a:gd name="T70" fmla="*/ 166 w 325"/>
                      <a:gd name="T71" fmla="*/ 323 h 331"/>
                      <a:gd name="T72" fmla="*/ 145 w 325"/>
                      <a:gd name="T73" fmla="*/ 327 h 331"/>
                      <a:gd name="T74" fmla="*/ 130 w 325"/>
                      <a:gd name="T75" fmla="*/ 330 h 331"/>
                      <a:gd name="T76" fmla="*/ 112 w 325"/>
                      <a:gd name="T77" fmla="*/ 330 h 331"/>
                      <a:gd name="T78" fmla="*/ 109 w 325"/>
                      <a:gd name="T79" fmla="*/ 327 h 331"/>
                      <a:gd name="T80" fmla="*/ 9 w 325"/>
                      <a:gd name="T81" fmla="*/ 261 h 331"/>
                      <a:gd name="T82" fmla="*/ 4 w 325"/>
                      <a:gd name="T83" fmla="*/ 257 h 331"/>
                      <a:gd name="T84" fmla="*/ 1 w 325"/>
                      <a:gd name="T85" fmla="*/ 253 h 331"/>
                      <a:gd name="T86" fmla="*/ 0 w 325"/>
                      <a:gd name="T87" fmla="*/ 248 h 331"/>
                      <a:gd name="T88" fmla="*/ 0 w 325"/>
                      <a:gd name="T89" fmla="*/ 242 h 331"/>
                      <a:gd name="T90" fmla="*/ 1 w 325"/>
                      <a:gd name="T91" fmla="*/ 237 h 331"/>
                      <a:gd name="T92" fmla="*/ 30 w 325"/>
                      <a:gd name="T93" fmla="*/ 155 h 331"/>
                      <a:gd name="T94" fmla="*/ 48 w 325"/>
                      <a:gd name="T95" fmla="*/ 104 h 331"/>
                      <a:gd name="T96" fmla="*/ 60 w 325"/>
                      <a:gd name="T97" fmla="*/ 67 h 331"/>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25"/>
                      <a:gd name="T148" fmla="*/ 0 h 331"/>
                      <a:gd name="T149" fmla="*/ 325 w 325"/>
                      <a:gd name="T150" fmla="*/ 331 h 331"/>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25" h="331">
                        <a:moveTo>
                          <a:pt x="60" y="67"/>
                        </a:moveTo>
                        <a:lnTo>
                          <a:pt x="68" y="44"/>
                        </a:lnTo>
                        <a:lnTo>
                          <a:pt x="73" y="29"/>
                        </a:lnTo>
                        <a:lnTo>
                          <a:pt x="75" y="25"/>
                        </a:lnTo>
                        <a:lnTo>
                          <a:pt x="78" y="21"/>
                        </a:lnTo>
                        <a:lnTo>
                          <a:pt x="80" y="20"/>
                        </a:lnTo>
                        <a:lnTo>
                          <a:pt x="82" y="18"/>
                        </a:lnTo>
                        <a:lnTo>
                          <a:pt x="123" y="10"/>
                        </a:lnTo>
                        <a:lnTo>
                          <a:pt x="168" y="2"/>
                        </a:lnTo>
                        <a:lnTo>
                          <a:pt x="207" y="0"/>
                        </a:lnTo>
                        <a:lnTo>
                          <a:pt x="230" y="0"/>
                        </a:lnTo>
                        <a:lnTo>
                          <a:pt x="277" y="2"/>
                        </a:lnTo>
                        <a:lnTo>
                          <a:pt x="312" y="4"/>
                        </a:lnTo>
                        <a:lnTo>
                          <a:pt x="316" y="5"/>
                        </a:lnTo>
                        <a:lnTo>
                          <a:pt x="320" y="6"/>
                        </a:lnTo>
                        <a:lnTo>
                          <a:pt x="321" y="8"/>
                        </a:lnTo>
                        <a:lnTo>
                          <a:pt x="324" y="10"/>
                        </a:lnTo>
                        <a:lnTo>
                          <a:pt x="324" y="13"/>
                        </a:lnTo>
                        <a:lnTo>
                          <a:pt x="321" y="22"/>
                        </a:lnTo>
                        <a:lnTo>
                          <a:pt x="315" y="52"/>
                        </a:lnTo>
                        <a:lnTo>
                          <a:pt x="309" y="73"/>
                        </a:lnTo>
                        <a:lnTo>
                          <a:pt x="298" y="123"/>
                        </a:lnTo>
                        <a:lnTo>
                          <a:pt x="291" y="154"/>
                        </a:lnTo>
                        <a:lnTo>
                          <a:pt x="272" y="226"/>
                        </a:lnTo>
                        <a:lnTo>
                          <a:pt x="254" y="284"/>
                        </a:lnTo>
                        <a:lnTo>
                          <a:pt x="250" y="295"/>
                        </a:lnTo>
                        <a:lnTo>
                          <a:pt x="248" y="301"/>
                        </a:lnTo>
                        <a:lnTo>
                          <a:pt x="247" y="307"/>
                        </a:lnTo>
                        <a:lnTo>
                          <a:pt x="244" y="311"/>
                        </a:lnTo>
                        <a:lnTo>
                          <a:pt x="241" y="315"/>
                        </a:lnTo>
                        <a:lnTo>
                          <a:pt x="237" y="316"/>
                        </a:lnTo>
                        <a:lnTo>
                          <a:pt x="231" y="317"/>
                        </a:lnTo>
                        <a:lnTo>
                          <a:pt x="220" y="319"/>
                        </a:lnTo>
                        <a:lnTo>
                          <a:pt x="202" y="319"/>
                        </a:lnTo>
                        <a:lnTo>
                          <a:pt x="187" y="320"/>
                        </a:lnTo>
                        <a:lnTo>
                          <a:pt x="166" y="323"/>
                        </a:lnTo>
                        <a:lnTo>
                          <a:pt x="145" y="327"/>
                        </a:lnTo>
                        <a:lnTo>
                          <a:pt x="130" y="330"/>
                        </a:lnTo>
                        <a:lnTo>
                          <a:pt x="112" y="330"/>
                        </a:lnTo>
                        <a:lnTo>
                          <a:pt x="109" y="327"/>
                        </a:lnTo>
                        <a:lnTo>
                          <a:pt x="9" y="261"/>
                        </a:lnTo>
                        <a:lnTo>
                          <a:pt x="4" y="257"/>
                        </a:lnTo>
                        <a:lnTo>
                          <a:pt x="1" y="253"/>
                        </a:lnTo>
                        <a:lnTo>
                          <a:pt x="0" y="248"/>
                        </a:lnTo>
                        <a:lnTo>
                          <a:pt x="0" y="242"/>
                        </a:lnTo>
                        <a:lnTo>
                          <a:pt x="1" y="237"/>
                        </a:lnTo>
                        <a:lnTo>
                          <a:pt x="30" y="155"/>
                        </a:lnTo>
                        <a:lnTo>
                          <a:pt x="48" y="104"/>
                        </a:lnTo>
                        <a:lnTo>
                          <a:pt x="60" y="67"/>
                        </a:lnTo>
                      </a:path>
                    </a:pathLst>
                  </a:custGeom>
                  <a:solidFill>
                    <a:srgbClr val="FFFF00"/>
                  </a:solidFill>
                  <a:ln w="12699" cap="rnd">
                    <a:solidFill>
                      <a:srgbClr val="000000"/>
                    </a:solidFill>
                    <a:round/>
                    <a:headEnd type="none" w="sm" len="sm"/>
                    <a:tailEnd type="none" w="sm" len="sm"/>
                  </a:ln>
                </p:spPr>
                <p:txBody>
                  <a:bodyPr/>
                  <a:lstStyle/>
                  <a:p>
                    <a:endParaRPr lang="en-US"/>
                  </a:p>
                </p:txBody>
              </p:sp>
              <p:sp>
                <p:nvSpPr>
                  <p:cNvPr id="33824" name="Freeform 18"/>
                  <p:cNvSpPr>
                    <a:spLocks/>
                  </p:cNvSpPr>
                  <p:nvPr/>
                </p:nvSpPr>
                <p:spPr bwMode="auto">
                  <a:xfrm>
                    <a:off x="930" y="2915"/>
                    <a:ext cx="193" cy="251"/>
                  </a:xfrm>
                  <a:custGeom>
                    <a:avLst/>
                    <a:gdLst>
                      <a:gd name="T0" fmla="*/ 44 w 193"/>
                      <a:gd name="T1" fmla="*/ 73 h 251"/>
                      <a:gd name="T2" fmla="*/ 57 w 193"/>
                      <a:gd name="T3" fmla="*/ 37 h 251"/>
                      <a:gd name="T4" fmla="*/ 69 w 193"/>
                      <a:gd name="T5" fmla="*/ 6 h 251"/>
                      <a:gd name="T6" fmla="*/ 72 w 193"/>
                      <a:gd name="T7" fmla="*/ 4 h 251"/>
                      <a:gd name="T8" fmla="*/ 74 w 193"/>
                      <a:gd name="T9" fmla="*/ 4 h 251"/>
                      <a:gd name="T10" fmla="*/ 78 w 193"/>
                      <a:gd name="T11" fmla="*/ 4 h 251"/>
                      <a:gd name="T12" fmla="*/ 133 w 193"/>
                      <a:gd name="T13" fmla="*/ 0 h 251"/>
                      <a:gd name="T14" fmla="*/ 187 w 193"/>
                      <a:gd name="T15" fmla="*/ 0 h 251"/>
                      <a:gd name="T16" fmla="*/ 189 w 193"/>
                      <a:gd name="T17" fmla="*/ 0 h 251"/>
                      <a:gd name="T18" fmla="*/ 190 w 193"/>
                      <a:gd name="T19" fmla="*/ 1 h 251"/>
                      <a:gd name="T20" fmla="*/ 192 w 193"/>
                      <a:gd name="T21" fmla="*/ 4 h 251"/>
                      <a:gd name="T22" fmla="*/ 188 w 193"/>
                      <a:gd name="T23" fmla="*/ 26 h 251"/>
                      <a:gd name="T24" fmla="*/ 180 w 193"/>
                      <a:gd name="T25" fmla="*/ 47 h 251"/>
                      <a:gd name="T26" fmla="*/ 165 w 193"/>
                      <a:gd name="T27" fmla="*/ 81 h 251"/>
                      <a:gd name="T28" fmla="*/ 138 w 193"/>
                      <a:gd name="T29" fmla="*/ 143 h 251"/>
                      <a:gd name="T30" fmla="*/ 115 w 193"/>
                      <a:gd name="T31" fmla="*/ 197 h 251"/>
                      <a:gd name="T32" fmla="*/ 108 w 193"/>
                      <a:gd name="T33" fmla="*/ 219 h 251"/>
                      <a:gd name="T34" fmla="*/ 104 w 193"/>
                      <a:gd name="T35" fmla="*/ 232 h 251"/>
                      <a:gd name="T36" fmla="*/ 100 w 193"/>
                      <a:gd name="T37" fmla="*/ 240 h 251"/>
                      <a:gd name="T38" fmla="*/ 97 w 193"/>
                      <a:gd name="T39" fmla="*/ 245 h 251"/>
                      <a:gd name="T40" fmla="*/ 94 w 193"/>
                      <a:gd name="T41" fmla="*/ 248 h 251"/>
                      <a:gd name="T42" fmla="*/ 92 w 193"/>
                      <a:gd name="T43" fmla="*/ 250 h 251"/>
                      <a:gd name="T44" fmla="*/ 90 w 193"/>
                      <a:gd name="T45" fmla="*/ 250 h 251"/>
                      <a:gd name="T46" fmla="*/ 86 w 193"/>
                      <a:gd name="T47" fmla="*/ 250 h 251"/>
                      <a:gd name="T48" fmla="*/ 80 w 193"/>
                      <a:gd name="T49" fmla="*/ 245 h 251"/>
                      <a:gd name="T50" fmla="*/ 74 w 193"/>
                      <a:gd name="T51" fmla="*/ 241 h 251"/>
                      <a:gd name="T52" fmla="*/ 69 w 193"/>
                      <a:gd name="T53" fmla="*/ 236 h 251"/>
                      <a:gd name="T54" fmla="*/ 63 w 193"/>
                      <a:gd name="T55" fmla="*/ 232 h 251"/>
                      <a:gd name="T56" fmla="*/ 57 w 193"/>
                      <a:gd name="T57" fmla="*/ 228 h 251"/>
                      <a:gd name="T58" fmla="*/ 2 w 193"/>
                      <a:gd name="T59" fmla="*/ 205 h 251"/>
                      <a:gd name="T60" fmla="*/ 1 w 193"/>
                      <a:gd name="T61" fmla="*/ 204 h 251"/>
                      <a:gd name="T62" fmla="*/ 0 w 193"/>
                      <a:gd name="T63" fmla="*/ 201 h 251"/>
                      <a:gd name="T64" fmla="*/ 1 w 193"/>
                      <a:gd name="T65" fmla="*/ 198 h 251"/>
                      <a:gd name="T66" fmla="*/ 1 w 193"/>
                      <a:gd name="T67" fmla="*/ 196 h 251"/>
                      <a:gd name="T68" fmla="*/ 44 w 193"/>
                      <a:gd name="T69" fmla="*/ 73 h 25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93"/>
                      <a:gd name="T106" fmla="*/ 0 h 251"/>
                      <a:gd name="T107" fmla="*/ 193 w 193"/>
                      <a:gd name="T108" fmla="*/ 251 h 251"/>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93" h="251">
                        <a:moveTo>
                          <a:pt x="44" y="73"/>
                        </a:moveTo>
                        <a:lnTo>
                          <a:pt x="57" y="37"/>
                        </a:lnTo>
                        <a:lnTo>
                          <a:pt x="69" y="6"/>
                        </a:lnTo>
                        <a:lnTo>
                          <a:pt x="72" y="4"/>
                        </a:lnTo>
                        <a:lnTo>
                          <a:pt x="74" y="4"/>
                        </a:lnTo>
                        <a:lnTo>
                          <a:pt x="78" y="4"/>
                        </a:lnTo>
                        <a:lnTo>
                          <a:pt x="133" y="0"/>
                        </a:lnTo>
                        <a:lnTo>
                          <a:pt x="187" y="0"/>
                        </a:lnTo>
                        <a:lnTo>
                          <a:pt x="189" y="0"/>
                        </a:lnTo>
                        <a:lnTo>
                          <a:pt x="190" y="1"/>
                        </a:lnTo>
                        <a:lnTo>
                          <a:pt x="192" y="4"/>
                        </a:lnTo>
                        <a:lnTo>
                          <a:pt x="188" y="26"/>
                        </a:lnTo>
                        <a:lnTo>
                          <a:pt x="180" y="47"/>
                        </a:lnTo>
                        <a:lnTo>
                          <a:pt x="165" y="81"/>
                        </a:lnTo>
                        <a:lnTo>
                          <a:pt x="138" y="143"/>
                        </a:lnTo>
                        <a:lnTo>
                          <a:pt x="115" y="197"/>
                        </a:lnTo>
                        <a:lnTo>
                          <a:pt x="108" y="219"/>
                        </a:lnTo>
                        <a:lnTo>
                          <a:pt x="104" y="232"/>
                        </a:lnTo>
                        <a:lnTo>
                          <a:pt x="100" y="240"/>
                        </a:lnTo>
                        <a:lnTo>
                          <a:pt x="97" y="245"/>
                        </a:lnTo>
                        <a:lnTo>
                          <a:pt x="94" y="248"/>
                        </a:lnTo>
                        <a:lnTo>
                          <a:pt x="92" y="250"/>
                        </a:lnTo>
                        <a:lnTo>
                          <a:pt x="90" y="250"/>
                        </a:lnTo>
                        <a:lnTo>
                          <a:pt x="86" y="250"/>
                        </a:lnTo>
                        <a:lnTo>
                          <a:pt x="80" y="245"/>
                        </a:lnTo>
                        <a:lnTo>
                          <a:pt x="74" y="241"/>
                        </a:lnTo>
                        <a:lnTo>
                          <a:pt x="69" y="236"/>
                        </a:lnTo>
                        <a:lnTo>
                          <a:pt x="63" y="232"/>
                        </a:lnTo>
                        <a:lnTo>
                          <a:pt x="57" y="228"/>
                        </a:lnTo>
                        <a:lnTo>
                          <a:pt x="2" y="205"/>
                        </a:lnTo>
                        <a:lnTo>
                          <a:pt x="1" y="204"/>
                        </a:lnTo>
                        <a:lnTo>
                          <a:pt x="0" y="201"/>
                        </a:lnTo>
                        <a:lnTo>
                          <a:pt x="1" y="198"/>
                        </a:lnTo>
                        <a:lnTo>
                          <a:pt x="1" y="196"/>
                        </a:lnTo>
                        <a:lnTo>
                          <a:pt x="44" y="73"/>
                        </a:lnTo>
                      </a:path>
                    </a:pathLst>
                  </a:custGeom>
                  <a:solidFill>
                    <a:srgbClr val="FFFF00"/>
                  </a:solidFill>
                  <a:ln w="12699" cap="rnd">
                    <a:solidFill>
                      <a:srgbClr val="000000"/>
                    </a:solidFill>
                    <a:round/>
                    <a:headEnd type="none" w="sm" len="sm"/>
                    <a:tailEnd type="none" w="sm" len="sm"/>
                  </a:ln>
                </p:spPr>
                <p:txBody>
                  <a:bodyPr/>
                  <a:lstStyle/>
                  <a:p>
                    <a:endParaRPr lang="en-US"/>
                  </a:p>
                </p:txBody>
              </p:sp>
            </p:grpSp>
            <p:grpSp>
              <p:nvGrpSpPr>
                <p:cNvPr id="33820" name="Group 19"/>
                <p:cNvGrpSpPr>
                  <a:grpSpLocks/>
                </p:cNvGrpSpPr>
                <p:nvPr/>
              </p:nvGrpSpPr>
              <p:grpSpPr bwMode="auto">
                <a:xfrm>
                  <a:off x="1149" y="3176"/>
                  <a:ext cx="49" cy="139"/>
                  <a:chOff x="1149" y="3176"/>
                  <a:chExt cx="49" cy="139"/>
                </a:xfrm>
              </p:grpSpPr>
              <p:sp>
                <p:nvSpPr>
                  <p:cNvPr id="33821" name="Freeform 20"/>
                  <p:cNvSpPr>
                    <a:spLocks/>
                  </p:cNvSpPr>
                  <p:nvPr/>
                </p:nvSpPr>
                <p:spPr bwMode="auto">
                  <a:xfrm>
                    <a:off x="1150" y="3177"/>
                    <a:ext cx="48" cy="138"/>
                  </a:xfrm>
                  <a:custGeom>
                    <a:avLst/>
                    <a:gdLst>
                      <a:gd name="T0" fmla="*/ 0 w 48"/>
                      <a:gd name="T1" fmla="*/ 0 h 138"/>
                      <a:gd name="T2" fmla="*/ 1 w 48"/>
                      <a:gd name="T3" fmla="*/ 9 h 138"/>
                      <a:gd name="T4" fmla="*/ 3 w 48"/>
                      <a:gd name="T5" fmla="*/ 16 h 138"/>
                      <a:gd name="T6" fmla="*/ 8 w 48"/>
                      <a:gd name="T7" fmla="*/ 22 h 138"/>
                      <a:gd name="T8" fmla="*/ 14 w 48"/>
                      <a:gd name="T9" fmla="*/ 26 h 138"/>
                      <a:gd name="T10" fmla="*/ 21 w 48"/>
                      <a:gd name="T11" fmla="*/ 29 h 138"/>
                      <a:gd name="T12" fmla="*/ 27 w 48"/>
                      <a:gd name="T13" fmla="*/ 34 h 138"/>
                      <a:gd name="T14" fmla="*/ 33 w 48"/>
                      <a:gd name="T15" fmla="*/ 41 h 138"/>
                      <a:gd name="T16" fmla="*/ 38 w 48"/>
                      <a:gd name="T17" fmla="*/ 52 h 138"/>
                      <a:gd name="T18" fmla="*/ 39 w 48"/>
                      <a:gd name="T19" fmla="*/ 61 h 138"/>
                      <a:gd name="T20" fmla="*/ 38 w 48"/>
                      <a:gd name="T21" fmla="*/ 68 h 138"/>
                      <a:gd name="T22" fmla="*/ 33 w 48"/>
                      <a:gd name="T23" fmla="*/ 75 h 138"/>
                      <a:gd name="T24" fmla="*/ 28 w 48"/>
                      <a:gd name="T25" fmla="*/ 81 h 138"/>
                      <a:gd name="T26" fmla="*/ 25 w 48"/>
                      <a:gd name="T27" fmla="*/ 87 h 138"/>
                      <a:gd name="T28" fmla="*/ 22 w 48"/>
                      <a:gd name="T29" fmla="*/ 95 h 138"/>
                      <a:gd name="T30" fmla="*/ 21 w 48"/>
                      <a:gd name="T31" fmla="*/ 104 h 138"/>
                      <a:gd name="T32" fmla="*/ 24 w 48"/>
                      <a:gd name="T33" fmla="*/ 112 h 138"/>
                      <a:gd name="T34" fmla="*/ 27 w 48"/>
                      <a:gd name="T35" fmla="*/ 119 h 138"/>
                      <a:gd name="T36" fmla="*/ 34 w 48"/>
                      <a:gd name="T37" fmla="*/ 126 h 138"/>
                      <a:gd name="T38" fmla="*/ 39 w 48"/>
                      <a:gd name="T39" fmla="*/ 131 h 138"/>
                      <a:gd name="T40" fmla="*/ 47 w 48"/>
                      <a:gd name="T41" fmla="*/ 137 h 13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48"/>
                      <a:gd name="T64" fmla="*/ 0 h 138"/>
                      <a:gd name="T65" fmla="*/ 48 w 48"/>
                      <a:gd name="T66" fmla="*/ 138 h 138"/>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48" h="138">
                        <a:moveTo>
                          <a:pt x="0" y="0"/>
                        </a:moveTo>
                        <a:lnTo>
                          <a:pt x="1" y="9"/>
                        </a:lnTo>
                        <a:lnTo>
                          <a:pt x="3" y="16"/>
                        </a:lnTo>
                        <a:lnTo>
                          <a:pt x="8" y="22"/>
                        </a:lnTo>
                        <a:lnTo>
                          <a:pt x="14" y="26"/>
                        </a:lnTo>
                        <a:lnTo>
                          <a:pt x="21" y="29"/>
                        </a:lnTo>
                        <a:lnTo>
                          <a:pt x="27" y="34"/>
                        </a:lnTo>
                        <a:lnTo>
                          <a:pt x="33" y="41"/>
                        </a:lnTo>
                        <a:lnTo>
                          <a:pt x="38" y="52"/>
                        </a:lnTo>
                        <a:lnTo>
                          <a:pt x="39" y="61"/>
                        </a:lnTo>
                        <a:lnTo>
                          <a:pt x="38" y="68"/>
                        </a:lnTo>
                        <a:lnTo>
                          <a:pt x="33" y="75"/>
                        </a:lnTo>
                        <a:lnTo>
                          <a:pt x="28" y="81"/>
                        </a:lnTo>
                        <a:lnTo>
                          <a:pt x="25" y="87"/>
                        </a:lnTo>
                        <a:lnTo>
                          <a:pt x="22" y="95"/>
                        </a:lnTo>
                        <a:lnTo>
                          <a:pt x="21" y="104"/>
                        </a:lnTo>
                        <a:lnTo>
                          <a:pt x="24" y="112"/>
                        </a:lnTo>
                        <a:lnTo>
                          <a:pt x="27" y="119"/>
                        </a:lnTo>
                        <a:lnTo>
                          <a:pt x="34" y="126"/>
                        </a:lnTo>
                        <a:lnTo>
                          <a:pt x="39" y="131"/>
                        </a:lnTo>
                        <a:lnTo>
                          <a:pt x="47" y="137"/>
                        </a:lnTo>
                      </a:path>
                    </a:pathLst>
                  </a:custGeom>
                  <a:solidFill>
                    <a:srgbClr val="FFFF00"/>
                  </a:solidFill>
                  <a:ln w="12699" cap="rnd">
                    <a:solidFill>
                      <a:srgbClr val="000000"/>
                    </a:solidFill>
                    <a:round/>
                    <a:headEnd type="none" w="sm" len="sm"/>
                    <a:tailEnd type="none" w="sm" len="sm"/>
                  </a:ln>
                </p:spPr>
                <p:txBody>
                  <a:bodyPr/>
                  <a:lstStyle/>
                  <a:p>
                    <a:endParaRPr lang="en-US"/>
                  </a:p>
                </p:txBody>
              </p:sp>
              <p:sp>
                <p:nvSpPr>
                  <p:cNvPr id="33822" name="Oval 21"/>
                  <p:cNvSpPr>
                    <a:spLocks noChangeArrowheads="1"/>
                  </p:cNvSpPr>
                  <p:nvPr/>
                </p:nvSpPr>
                <p:spPr bwMode="auto">
                  <a:xfrm>
                    <a:off x="1149" y="3176"/>
                    <a:ext cx="11" cy="13"/>
                  </a:xfrm>
                  <a:prstGeom prst="ellipse">
                    <a:avLst/>
                  </a:prstGeom>
                  <a:solidFill>
                    <a:srgbClr val="FFFF00"/>
                  </a:solidFill>
                  <a:ln w="12699">
                    <a:solidFill>
                      <a:srgbClr val="000000"/>
                    </a:solidFill>
                    <a:round/>
                    <a:headEnd/>
                    <a:tailEnd/>
                  </a:ln>
                </p:spPr>
                <p:txBody>
                  <a:bodyPr wrap="none" anchor="ctr"/>
                  <a:lstStyle/>
                  <a:p>
                    <a:pPr>
                      <a:lnSpc>
                        <a:spcPct val="90000"/>
                      </a:lnSpc>
                      <a:spcBef>
                        <a:spcPct val="20000"/>
                      </a:spcBef>
                      <a:buClr>
                        <a:schemeClr val="bg2"/>
                      </a:buClr>
                      <a:buFont typeface="Wingdings" pitchFamily="2" charset="2"/>
                      <a:buNone/>
                    </a:pPr>
                    <a:endParaRPr lang="en-IN" altLang="en-US">
                      <a:latin typeface="Calibri" pitchFamily="34" charset="0"/>
                    </a:endParaRPr>
                  </a:p>
                </p:txBody>
              </p:sp>
            </p:grpSp>
          </p:grpSp>
          <p:sp>
            <p:nvSpPr>
              <p:cNvPr id="33813" name="Freeform 22"/>
              <p:cNvSpPr>
                <a:spLocks/>
              </p:cNvSpPr>
              <p:nvPr/>
            </p:nvSpPr>
            <p:spPr bwMode="auto">
              <a:xfrm>
                <a:off x="566" y="3082"/>
                <a:ext cx="216" cy="343"/>
              </a:xfrm>
              <a:custGeom>
                <a:avLst/>
                <a:gdLst>
                  <a:gd name="T0" fmla="*/ 215 w 216"/>
                  <a:gd name="T1" fmla="*/ 160 h 343"/>
                  <a:gd name="T2" fmla="*/ 153 w 216"/>
                  <a:gd name="T3" fmla="*/ 126 h 343"/>
                  <a:gd name="T4" fmla="*/ 86 w 216"/>
                  <a:gd name="T5" fmla="*/ 6 h 343"/>
                  <a:gd name="T6" fmla="*/ 84 w 216"/>
                  <a:gd name="T7" fmla="*/ 4 h 343"/>
                  <a:gd name="T8" fmla="*/ 79 w 216"/>
                  <a:gd name="T9" fmla="*/ 2 h 343"/>
                  <a:gd name="T10" fmla="*/ 73 w 216"/>
                  <a:gd name="T11" fmla="*/ 1 h 343"/>
                  <a:gd name="T12" fmla="*/ 66 w 216"/>
                  <a:gd name="T13" fmla="*/ 0 h 343"/>
                  <a:gd name="T14" fmla="*/ 60 w 216"/>
                  <a:gd name="T15" fmla="*/ 1 h 343"/>
                  <a:gd name="T16" fmla="*/ 54 w 216"/>
                  <a:gd name="T17" fmla="*/ 4 h 343"/>
                  <a:gd name="T18" fmla="*/ 46 w 216"/>
                  <a:gd name="T19" fmla="*/ 6 h 343"/>
                  <a:gd name="T20" fmla="*/ 37 w 216"/>
                  <a:gd name="T21" fmla="*/ 12 h 343"/>
                  <a:gd name="T22" fmla="*/ 30 w 216"/>
                  <a:gd name="T23" fmla="*/ 16 h 343"/>
                  <a:gd name="T24" fmla="*/ 22 w 216"/>
                  <a:gd name="T25" fmla="*/ 21 h 343"/>
                  <a:gd name="T26" fmla="*/ 18 w 216"/>
                  <a:gd name="T27" fmla="*/ 25 h 343"/>
                  <a:gd name="T28" fmla="*/ 13 w 216"/>
                  <a:gd name="T29" fmla="*/ 32 h 343"/>
                  <a:gd name="T30" fmla="*/ 7 w 216"/>
                  <a:gd name="T31" fmla="*/ 40 h 343"/>
                  <a:gd name="T32" fmla="*/ 3 w 216"/>
                  <a:gd name="T33" fmla="*/ 46 h 343"/>
                  <a:gd name="T34" fmla="*/ 1 w 216"/>
                  <a:gd name="T35" fmla="*/ 54 h 343"/>
                  <a:gd name="T36" fmla="*/ 0 w 216"/>
                  <a:gd name="T37" fmla="*/ 64 h 343"/>
                  <a:gd name="T38" fmla="*/ 0 w 216"/>
                  <a:gd name="T39" fmla="*/ 79 h 343"/>
                  <a:gd name="T40" fmla="*/ 2 w 216"/>
                  <a:gd name="T41" fmla="*/ 96 h 343"/>
                  <a:gd name="T42" fmla="*/ 6 w 216"/>
                  <a:gd name="T43" fmla="*/ 112 h 343"/>
                  <a:gd name="T44" fmla="*/ 10 w 216"/>
                  <a:gd name="T45" fmla="*/ 131 h 343"/>
                  <a:gd name="T46" fmla="*/ 16 w 216"/>
                  <a:gd name="T47" fmla="*/ 147 h 343"/>
                  <a:gd name="T48" fmla="*/ 22 w 216"/>
                  <a:gd name="T49" fmla="*/ 158 h 343"/>
                  <a:gd name="T50" fmla="*/ 30 w 216"/>
                  <a:gd name="T51" fmla="*/ 168 h 343"/>
                  <a:gd name="T52" fmla="*/ 36 w 216"/>
                  <a:gd name="T53" fmla="*/ 177 h 343"/>
                  <a:gd name="T54" fmla="*/ 42 w 216"/>
                  <a:gd name="T55" fmla="*/ 186 h 343"/>
                  <a:gd name="T56" fmla="*/ 49 w 216"/>
                  <a:gd name="T57" fmla="*/ 195 h 343"/>
                  <a:gd name="T58" fmla="*/ 56 w 216"/>
                  <a:gd name="T59" fmla="*/ 201 h 343"/>
                  <a:gd name="T60" fmla="*/ 84 w 216"/>
                  <a:gd name="T61" fmla="*/ 197 h 343"/>
                  <a:gd name="T62" fmla="*/ 105 w 216"/>
                  <a:gd name="T63" fmla="*/ 190 h 343"/>
                  <a:gd name="T64" fmla="*/ 118 w 216"/>
                  <a:gd name="T65" fmla="*/ 194 h 343"/>
                  <a:gd name="T66" fmla="*/ 151 w 216"/>
                  <a:gd name="T67" fmla="*/ 195 h 343"/>
                  <a:gd name="T68" fmla="*/ 189 w 216"/>
                  <a:gd name="T69" fmla="*/ 190 h 343"/>
                  <a:gd name="T70" fmla="*/ 195 w 216"/>
                  <a:gd name="T71" fmla="*/ 202 h 343"/>
                  <a:gd name="T72" fmla="*/ 195 w 216"/>
                  <a:gd name="T73" fmla="*/ 293 h 343"/>
                  <a:gd name="T74" fmla="*/ 194 w 216"/>
                  <a:gd name="T75" fmla="*/ 301 h 343"/>
                  <a:gd name="T76" fmla="*/ 193 w 216"/>
                  <a:gd name="T77" fmla="*/ 307 h 343"/>
                  <a:gd name="T78" fmla="*/ 190 w 216"/>
                  <a:gd name="T79" fmla="*/ 312 h 343"/>
                  <a:gd name="T80" fmla="*/ 187 w 216"/>
                  <a:gd name="T81" fmla="*/ 316 h 343"/>
                  <a:gd name="T82" fmla="*/ 182 w 216"/>
                  <a:gd name="T83" fmla="*/ 320 h 343"/>
                  <a:gd name="T84" fmla="*/ 177 w 216"/>
                  <a:gd name="T85" fmla="*/ 323 h 343"/>
                  <a:gd name="T86" fmla="*/ 174 w 216"/>
                  <a:gd name="T87" fmla="*/ 324 h 343"/>
                  <a:gd name="T88" fmla="*/ 168 w 216"/>
                  <a:gd name="T89" fmla="*/ 325 h 343"/>
                  <a:gd name="T90" fmla="*/ 22 w 216"/>
                  <a:gd name="T91" fmla="*/ 324 h 343"/>
                  <a:gd name="T92" fmla="*/ 22 w 216"/>
                  <a:gd name="T93" fmla="*/ 342 h 343"/>
                  <a:gd name="T94" fmla="*/ 172 w 216"/>
                  <a:gd name="T95" fmla="*/ 340 h 343"/>
                  <a:gd name="T96" fmla="*/ 180 w 216"/>
                  <a:gd name="T97" fmla="*/ 340 h 343"/>
                  <a:gd name="T98" fmla="*/ 184 w 216"/>
                  <a:gd name="T99" fmla="*/ 339 h 343"/>
                  <a:gd name="T100" fmla="*/ 190 w 216"/>
                  <a:gd name="T101" fmla="*/ 337 h 343"/>
                  <a:gd name="T102" fmla="*/ 195 w 216"/>
                  <a:gd name="T103" fmla="*/ 336 h 343"/>
                  <a:gd name="T104" fmla="*/ 200 w 216"/>
                  <a:gd name="T105" fmla="*/ 332 h 343"/>
                  <a:gd name="T106" fmla="*/ 205 w 216"/>
                  <a:gd name="T107" fmla="*/ 325 h 343"/>
                  <a:gd name="T108" fmla="*/ 208 w 216"/>
                  <a:gd name="T109" fmla="*/ 320 h 343"/>
                  <a:gd name="T110" fmla="*/ 211 w 216"/>
                  <a:gd name="T111" fmla="*/ 315 h 343"/>
                  <a:gd name="T112" fmla="*/ 213 w 216"/>
                  <a:gd name="T113" fmla="*/ 307 h 343"/>
                  <a:gd name="T114" fmla="*/ 215 w 216"/>
                  <a:gd name="T115" fmla="*/ 300 h 343"/>
                  <a:gd name="T116" fmla="*/ 215 w 216"/>
                  <a:gd name="T117" fmla="*/ 291 h 343"/>
                  <a:gd name="T118" fmla="*/ 215 w 216"/>
                  <a:gd name="T119" fmla="*/ 160 h 34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216"/>
                  <a:gd name="T181" fmla="*/ 0 h 343"/>
                  <a:gd name="T182" fmla="*/ 216 w 216"/>
                  <a:gd name="T183" fmla="*/ 343 h 34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216" h="343">
                    <a:moveTo>
                      <a:pt x="215" y="160"/>
                    </a:moveTo>
                    <a:lnTo>
                      <a:pt x="153" y="126"/>
                    </a:lnTo>
                    <a:lnTo>
                      <a:pt x="86" y="6"/>
                    </a:lnTo>
                    <a:lnTo>
                      <a:pt x="84" y="4"/>
                    </a:lnTo>
                    <a:lnTo>
                      <a:pt x="79" y="2"/>
                    </a:lnTo>
                    <a:lnTo>
                      <a:pt x="73" y="1"/>
                    </a:lnTo>
                    <a:lnTo>
                      <a:pt x="66" y="0"/>
                    </a:lnTo>
                    <a:lnTo>
                      <a:pt x="60" y="1"/>
                    </a:lnTo>
                    <a:lnTo>
                      <a:pt x="54" y="4"/>
                    </a:lnTo>
                    <a:lnTo>
                      <a:pt x="46" y="6"/>
                    </a:lnTo>
                    <a:lnTo>
                      <a:pt x="37" y="12"/>
                    </a:lnTo>
                    <a:lnTo>
                      <a:pt x="30" y="16"/>
                    </a:lnTo>
                    <a:lnTo>
                      <a:pt x="22" y="21"/>
                    </a:lnTo>
                    <a:lnTo>
                      <a:pt x="18" y="25"/>
                    </a:lnTo>
                    <a:lnTo>
                      <a:pt x="13" y="32"/>
                    </a:lnTo>
                    <a:lnTo>
                      <a:pt x="7" y="40"/>
                    </a:lnTo>
                    <a:lnTo>
                      <a:pt x="3" y="46"/>
                    </a:lnTo>
                    <a:lnTo>
                      <a:pt x="1" y="54"/>
                    </a:lnTo>
                    <a:lnTo>
                      <a:pt x="0" y="64"/>
                    </a:lnTo>
                    <a:lnTo>
                      <a:pt x="0" y="79"/>
                    </a:lnTo>
                    <a:lnTo>
                      <a:pt x="2" y="96"/>
                    </a:lnTo>
                    <a:lnTo>
                      <a:pt x="6" y="112"/>
                    </a:lnTo>
                    <a:lnTo>
                      <a:pt x="10" y="131"/>
                    </a:lnTo>
                    <a:lnTo>
                      <a:pt x="16" y="147"/>
                    </a:lnTo>
                    <a:lnTo>
                      <a:pt x="22" y="158"/>
                    </a:lnTo>
                    <a:lnTo>
                      <a:pt x="30" y="168"/>
                    </a:lnTo>
                    <a:lnTo>
                      <a:pt x="36" y="177"/>
                    </a:lnTo>
                    <a:lnTo>
                      <a:pt x="42" y="186"/>
                    </a:lnTo>
                    <a:lnTo>
                      <a:pt x="49" y="195"/>
                    </a:lnTo>
                    <a:lnTo>
                      <a:pt x="56" y="201"/>
                    </a:lnTo>
                    <a:lnTo>
                      <a:pt x="84" y="197"/>
                    </a:lnTo>
                    <a:lnTo>
                      <a:pt x="105" y="190"/>
                    </a:lnTo>
                    <a:lnTo>
                      <a:pt x="118" y="194"/>
                    </a:lnTo>
                    <a:lnTo>
                      <a:pt x="151" y="195"/>
                    </a:lnTo>
                    <a:lnTo>
                      <a:pt x="189" y="190"/>
                    </a:lnTo>
                    <a:lnTo>
                      <a:pt x="195" y="202"/>
                    </a:lnTo>
                    <a:lnTo>
                      <a:pt x="195" y="293"/>
                    </a:lnTo>
                    <a:lnTo>
                      <a:pt x="194" y="301"/>
                    </a:lnTo>
                    <a:lnTo>
                      <a:pt x="193" y="307"/>
                    </a:lnTo>
                    <a:lnTo>
                      <a:pt x="190" y="312"/>
                    </a:lnTo>
                    <a:lnTo>
                      <a:pt x="187" y="316"/>
                    </a:lnTo>
                    <a:lnTo>
                      <a:pt x="182" y="320"/>
                    </a:lnTo>
                    <a:lnTo>
                      <a:pt x="177" y="323"/>
                    </a:lnTo>
                    <a:lnTo>
                      <a:pt x="174" y="324"/>
                    </a:lnTo>
                    <a:lnTo>
                      <a:pt x="168" y="325"/>
                    </a:lnTo>
                    <a:lnTo>
                      <a:pt x="22" y="324"/>
                    </a:lnTo>
                    <a:lnTo>
                      <a:pt x="22" y="342"/>
                    </a:lnTo>
                    <a:lnTo>
                      <a:pt x="172" y="340"/>
                    </a:lnTo>
                    <a:lnTo>
                      <a:pt x="180" y="340"/>
                    </a:lnTo>
                    <a:lnTo>
                      <a:pt x="184" y="339"/>
                    </a:lnTo>
                    <a:lnTo>
                      <a:pt x="190" y="337"/>
                    </a:lnTo>
                    <a:lnTo>
                      <a:pt x="195" y="336"/>
                    </a:lnTo>
                    <a:lnTo>
                      <a:pt x="200" y="332"/>
                    </a:lnTo>
                    <a:lnTo>
                      <a:pt x="205" y="325"/>
                    </a:lnTo>
                    <a:lnTo>
                      <a:pt x="208" y="320"/>
                    </a:lnTo>
                    <a:lnTo>
                      <a:pt x="211" y="315"/>
                    </a:lnTo>
                    <a:lnTo>
                      <a:pt x="213" y="307"/>
                    </a:lnTo>
                    <a:lnTo>
                      <a:pt x="215" y="300"/>
                    </a:lnTo>
                    <a:lnTo>
                      <a:pt x="215" y="291"/>
                    </a:lnTo>
                    <a:lnTo>
                      <a:pt x="215" y="160"/>
                    </a:lnTo>
                  </a:path>
                </a:pathLst>
              </a:custGeom>
              <a:solidFill>
                <a:srgbClr val="FFFF00"/>
              </a:solidFill>
              <a:ln w="12699" cap="rnd">
                <a:solidFill>
                  <a:schemeClr val="accent2"/>
                </a:solidFill>
                <a:round/>
                <a:headEnd type="none" w="sm" len="sm"/>
                <a:tailEnd type="none" w="sm" len="sm"/>
              </a:ln>
            </p:spPr>
            <p:txBody>
              <a:bodyPr/>
              <a:lstStyle/>
              <a:p>
                <a:endParaRPr lang="en-US"/>
              </a:p>
            </p:txBody>
          </p:sp>
          <p:grpSp>
            <p:nvGrpSpPr>
              <p:cNvPr id="33814" name="Group 23"/>
              <p:cNvGrpSpPr>
                <a:grpSpLocks/>
              </p:cNvGrpSpPr>
              <p:nvPr/>
            </p:nvGrpSpPr>
            <p:grpSpPr bwMode="auto">
              <a:xfrm>
                <a:off x="610" y="2800"/>
                <a:ext cx="328" cy="621"/>
                <a:chOff x="610" y="2800"/>
                <a:chExt cx="328" cy="621"/>
              </a:xfrm>
            </p:grpSpPr>
            <p:sp>
              <p:nvSpPr>
                <p:cNvPr id="33815" name="Freeform 24"/>
                <p:cNvSpPr>
                  <a:spLocks/>
                </p:cNvSpPr>
                <p:nvPr/>
              </p:nvSpPr>
              <p:spPr bwMode="auto">
                <a:xfrm>
                  <a:off x="610" y="2800"/>
                  <a:ext cx="328" cy="621"/>
                </a:xfrm>
                <a:custGeom>
                  <a:avLst/>
                  <a:gdLst>
                    <a:gd name="T0" fmla="*/ 131 w 328"/>
                    <a:gd name="T1" fmla="*/ 42 h 621"/>
                    <a:gd name="T2" fmla="*/ 135 w 328"/>
                    <a:gd name="T3" fmla="*/ 42 h 621"/>
                    <a:gd name="T4" fmla="*/ 153 w 328"/>
                    <a:gd name="T5" fmla="*/ 48 h 621"/>
                    <a:gd name="T6" fmla="*/ 150 w 328"/>
                    <a:gd name="T7" fmla="*/ 2 h 621"/>
                    <a:gd name="T8" fmla="*/ 174 w 328"/>
                    <a:gd name="T9" fmla="*/ 34 h 621"/>
                    <a:gd name="T10" fmla="*/ 181 w 328"/>
                    <a:gd name="T11" fmla="*/ 9 h 621"/>
                    <a:gd name="T12" fmla="*/ 203 w 328"/>
                    <a:gd name="T13" fmla="*/ 0 h 621"/>
                    <a:gd name="T14" fmla="*/ 200 w 328"/>
                    <a:gd name="T15" fmla="*/ 24 h 621"/>
                    <a:gd name="T16" fmla="*/ 213 w 328"/>
                    <a:gd name="T17" fmla="*/ 16 h 621"/>
                    <a:gd name="T18" fmla="*/ 212 w 328"/>
                    <a:gd name="T19" fmla="*/ 26 h 621"/>
                    <a:gd name="T20" fmla="*/ 220 w 328"/>
                    <a:gd name="T21" fmla="*/ 50 h 621"/>
                    <a:gd name="T22" fmla="*/ 247 w 328"/>
                    <a:gd name="T23" fmla="*/ 18 h 621"/>
                    <a:gd name="T24" fmla="*/ 229 w 328"/>
                    <a:gd name="T25" fmla="*/ 49 h 621"/>
                    <a:gd name="T26" fmla="*/ 262 w 328"/>
                    <a:gd name="T27" fmla="*/ 28 h 621"/>
                    <a:gd name="T28" fmla="*/ 247 w 328"/>
                    <a:gd name="T29" fmla="*/ 52 h 621"/>
                    <a:gd name="T30" fmla="*/ 251 w 328"/>
                    <a:gd name="T31" fmla="*/ 64 h 621"/>
                    <a:gd name="T32" fmla="*/ 248 w 328"/>
                    <a:gd name="T33" fmla="*/ 92 h 621"/>
                    <a:gd name="T34" fmla="*/ 274 w 328"/>
                    <a:gd name="T35" fmla="*/ 127 h 621"/>
                    <a:gd name="T36" fmla="*/ 296 w 328"/>
                    <a:gd name="T37" fmla="*/ 170 h 621"/>
                    <a:gd name="T38" fmla="*/ 290 w 328"/>
                    <a:gd name="T39" fmla="*/ 178 h 621"/>
                    <a:gd name="T40" fmla="*/ 238 w 328"/>
                    <a:gd name="T41" fmla="*/ 212 h 621"/>
                    <a:gd name="T42" fmla="*/ 222 w 328"/>
                    <a:gd name="T43" fmla="*/ 250 h 621"/>
                    <a:gd name="T44" fmla="*/ 170 w 328"/>
                    <a:gd name="T45" fmla="*/ 244 h 621"/>
                    <a:gd name="T46" fmla="*/ 155 w 328"/>
                    <a:gd name="T47" fmla="*/ 315 h 621"/>
                    <a:gd name="T48" fmla="*/ 197 w 328"/>
                    <a:gd name="T49" fmla="*/ 354 h 621"/>
                    <a:gd name="T50" fmla="*/ 247 w 328"/>
                    <a:gd name="T51" fmla="*/ 363 h 621"/>
                    <a:gd name="T52" fmla="*/ 280 w 328"/>
                    <a:gd name="T53" fmla="*/ 362 h 621"/>
                    <a:gd name="T54" fmla="*/ 301 w 328"/>
                    <a:gd name="T55" fmla="*/ 355 h 621"/>
                    <a:gd name="T56" fmla="*/ 307 w 328"/>
                    <a:gd name="T57" fmla="*/ 373 h 621"/>
                    <a:gd name="T58" fmla="*/ 327 w 328"/>
                    <a:gd name="T59" fmla="*/ 385 h 621"/>
                    <a:gd name="T60" fmla="*/ 319 w 328"/>
                    <a:gd name="T61" fmla="*/ 397 h 621"/>
                    <a:gd name="T62" fmla="*/ 323 w 328"/>
                    <a:gd name="T63" fmla="*/ 411 h 621"/>
                    <a:gd name="T64" fmla="*/ 313 w 328"/>
                    <a:gd name="T65" fmla="*/ 429 h 621"/>
                    <a:gd name="T66" fmla="*/ 308 w 328"/>
                    <a:gd name="T67" fmla="*/ 437 h 621"/>
                    <a:gd name="T68" fmla="*/ 269 w 328"/>
                    <a:gd name="T69" fmla="*/ 422 h 621"/>
                    <a:gd name="T70" fmla="*/ 199 w 328"/>
                    <a:gd name="T71" fmla="*/ 405 h 621"/>
                    <a:gd name="T72" fmla="*/ 152 w 328"/>
                    <a:gd name="T73" fmla="*/ 398 h 621"/>
                    <a:gd name="T74" fmla="*/ 141 w 328"/>
                    <a:gd name="T75" fmla="*/ 382 h 621"/>
                    <a:gd name="T76" fmla="*/ 146 w 328"/>
                    <a:gd name="T77" fmla="*/ 393 h 621"/>
                    <a:gd name="T78" fmla="*/ 176 w 328"/>
                    <a:gd name="T79" fmla="*/ 402 h 621"/>
                    <a:gd name="T80" fmla="*/ 201 w 328"/>
                    <a:gd name="T81" fmla="*/ 421 h 621"/>
                    <a:gd name="T82" fmla="*/ 195 w 328"/>
                    <a:gd name="T83" fmla="*/ 440 h 621"/>
                    <a:gd name="T84" fmla="*/ 150 w 328"/>
                    <a:gd name="T85" fmla="*/ 481 h 621"/>
                    <a:gd name="T86" fmla="*/ 98 w 328"/>
                    <a:gd name="T87" fmla="*/ 515 h 621"/>
                    <a:gd name="T88" fmla="*/ 88 w 328"/>
                    <a:gd name="T89" fmla="*/ 567 h 621"/>
                    <a:gd name="T90" fmla="*/ 117 w 328"/>
                    <a:gd name="T91" fmla="*/ 610 h 621"/>
                    <a:gd name="T92" fmla="*/ 70 w 328"/>
                    <a:gd name="T93" fmla="*/ 617 h 621"/>
                    <a:gd name="T94" fmla="*/ 39 w 328"/>
                    <a:gd name="T95" fmla="*/ 614 h 621"/>
                    <a:gd name="T96" fmla="*/ 40 w 328"/>
                    <a:gd name="T97" fmla="*/ 536 h 621"/>
                    <a:gd name="T98" fmla="*/ 22 w 328"/>
                    <a:gd name="T99" fmla="*/ 515 h 621"/>
                    <a:gd name="T100" fmla="*/ 33 w 328"/>
                    <a:gd name="T101" fmla="*/ 496 h 621"/>
                    <a:gd name="T102" fmla="*/ 88 w 328"/>
                    <a:gd name="T103" fmla="*/ 471 h 621"/>
                    <a:gd name="T104" fmla="*/ 106 w 328"/>
                    <a:gd name="T105" fmla="*/ 437 h 621"/>
                    <a:gd name="T106" fmla="*/ 21 w 328"/>
                    <a:gd name="T107" fmla="*/ 429 h 621"/>
                    <a:gd name="T108" fmla="*/ 4 w 328"/>
                    <a:gd name="T109" fmla="*/ 420 h 621"/>
                    <a:gd name="T110" fmla="*/ 0 w 328"/>
                    <a:gd name="T111" fmla="*/ 390 h 621"/>
                    <a:gd name="T112" fmla="*/ 4 w 328"/>
                    <a:gd name="T113" fmla="*/ 359 h 621"/>
                    <a:gd name="T114" fmla="*/ 43 w 328"/>
                    <a:gd name="T115" fmla="*/ 259 h 621"/>
                    <a:gd name="T116" fmla="*/ 88 w 328"/>
                    <a:gd name="T117" fmla="*/ 193 h 621"/>
                    <a:gd name="T118" fmla="*/ 111 w 328"/>
                    <a:gd name="T119" fmla="*/ 132 h 62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328"/>
                    <a:gd name="T181" fmla="*/ 0 h 621"/>
                    <a:gd name="T182" fmla="*/ 328 w 328"/>
                    <a:gd name="T183" fmla="*/ 621 h 621"/>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328" h="621">
                      <a:moveTo>
                        <a:pt x="111" y="132"/>
                      </a:moveTo>
                      <a:lnTo>
                        <a:pt x="120" y="104"/>
                      </a:lnTo>
                      <a:lnTo>
                        <a:pt x="127" y="72"/>
                      </a:lnTo>
                      <a:lnTo>
                        <a:pt x="131" y="42"/>
                      </a:lnTo>
                      <a:lnTo>
                        <a:pt x="123" y="26"/>
                      </a:lnTo>
                      <a:lnTo>
                        <a:pt x="116" y="18"/>
                      </a:lnTo>
                      <a:lnTo>
                        <a:pt x="127" y="28"/>
                      </a:lnTo>
                      <a:lnTo>
                        <a:pt x="135" y="42"/>
                      </a:lnTo>
                      <a:lnTo>
                        <a:pt x="129" y="10"/>
                      </a:lnTo>
                      <a:lnTo>
                        <a:pt x="135" y="25"/>
                      </a:lnTo>
                      <a:lnTo>
                        <a:pt x="147" y="45"/>
                      </a:lnTo>
                      <a:lnTo>
                        <a:pt x="153" y="48"/>
                      </a:lnTo>
                      <a:lnTo>
                        <a:pt x="149" y="30"/>
                      </a:lnTo>
                      <a:lnTo>
                        <a:pt x="152" y="32"/>
                      </a:lnTo>
                      <a:lnTo>
                        <a:pt x="153" y="18"/>
                      </a:lnTo>
                      <a:lnTo>
                        <a:pt x="150" y="2"/>
                      </a:lnTo>
                      <a:lnTo>
                        <a:pt x="169" y="42"/>
                      </a:lnTo>
                      <a:lnTo>
                        <a:pt x="170" y="37"/>
                      </a:lnTo>
                      <a:lnTo>
                        <a:pt x="174" y="41"/>
                      </a:lnTo>
                      <a:lnTo>
                        <a:pt x="174" y="34"/>
                      </a:lnTo>
                      <a:lnTo>
                        <a:pt x="170" y="25"/>
                      </a:lnTo>
                      <a:lnTo>
                        <a:pt x="171" y="5"/>
                      </a:lnTo>
                      <a:lnTo>
                        <a:pt x="177" y="42"/>
                      </a:lnTo>
                      <a:lnTo>
                        <a:pt x="181" y="9"/>
                      </a:lnTo>
                      <a:lnTo>
                        <a:pt x="181" y="36"/>
                      </a:lnTo>
                      <a:lnTo>
                        <a:pt x="185" y="42"/>
                      </a:lnTo>
                      <a:lnTo>
                        <a:pt x="191" y="13"/>
                      </a:lnTo>
                      <a:lnTo>
                        <a:pt x="203" y="0"/>
                      </a:lnTo>
                      <a:lnTo>
                        <a:pt x="194" y="13"/>
                      </a:lnTo>
                      <a:lnTo>
                        <a:pt x="189" y="36"/>
                      </a:lnTo>
                      <a:lnTo>
                        <a:pt x="192" y="40"/>
                      </a:lnTo>
                      <a:lnTo>
                        <a:pt x="200" y="24"/>
                      </a:lnTo>
                      <a:lnTo>
                        <a:pt x="194" y="37"/>
                      </a:lnTo>
                      <a:lnTo>
                        <a:pt x="194" y="44"/>
                      </a:lnTo>
                      <a:lnTo>
                        <a:pt x="212" y="9"/>
                      </a:lnTo>
                      <a:lnTo>
                        <a:pt x="213" y="16"/>
                      </a:lnTo>
                      <a:lnTo>
                        <a:pt x="205" y="34"/>
                      </a:lnTo>
                      <a:lnTo>
                        <a:pt x="205" y="48"/>
                      </a:lnTo>
                      <a:lnTo>
                        <a:pt x="207" y="49"/>
                      </a:lnTo>
                      <a:lnTo>
                        <a:pt x="212" y="26"/>
                      </a:lnTo>
                      <a:lnTo>
                        <a:pt x="220" y="12"/>
                      </a:lnTo>
                      <a:lnTo>
                        <a:pt x="213" y="29"/>
                      </a:lnTo>
                      <a:lnTo>
                        <a:pt x="215" y="52"/>
                      </a:lnTo>
                      <a:lnTo>
                        <a:pt x="220" y="50"/>
                      </a:lnTo>
                      <a:lnTo>
                        <a:pt x="228" y="21"/>
                      </a:lnTo>
                      <a:lnTo>
                        <a:pt x="222" y="53"/>
                      </a:lnTo>
                      <a:lnTo>
                        <a:pt x="236" y="26"/>
                      </a:lnTo>
                      <a:lnTo>
                        <a:pt x="247" y="18"/>
                      </a:lnTo>
                      <a:lnTo>
                        <a:pt x="239" y="30"/>
                      </a:lnTo>
                      <a:lnTo>
                        <a:pt x="232" y="44"/>
                      </a:lnTo>
                      <a:lnTo>
                        <a:pt x="242" y="40"/>
                      </a:lnTo>
                      <a:lnTo>
                        <a:pt x="229" y="49"/>
                      </a:lnTo>
                      <a:lnTo>
                        <a:pt x="227" y="60"/>
                      </a:lnTo>
                      <a:lnTo>
                        <a:pt x="232" y="61"/>
                      </a:lnTo>
                      <a:lnTo>
                        <a:pt x="245" y="40"/>
                      </a:lnTo>
                      <a:lnTo>
                        <a:pt x="262" y="28"/>
                      </a:lnTo>
                      <a:lnTo>
                        <a:pt x="239" y="56"/>
                      </a:lnTo>
                      <a:lnTo>
                        <a:pt x="250" y="48"/>
                      </a:lnTo>
                      <a:lnTo>
                        <a:pt x="306" y="38"/>
                      </a:lnTo>
                      <a:lnTo>
                        <a:pt x="247" y="52"/>
                      </a:lnTo>
                      <a:lnTo>
                        <a:pt x="241" y="61"/>
                      </a:lnTo>
                      <a:lnTo>
                        <a:pt x="247" y="60"/>
                      </a:lnTo>
                      <a:lnTo>
                        <a:pt x="264" y="50"/>
                      </a:lnTo>
                      <a:lnTo>
                        <a:pt x="251" y="64"/>
                      </a:lnTo>
                      <a:lnTo>
                        <a:pt x="240" y="71"/>
                      </a:lnTo>
                      <a:lnTo>
                        <a:pt x="240" y="79"/>
                      </a:lnTo>
                      <a:lnTo>
                        <a:pt x="242" y="85"/>
                      </a:lnTo>
                      <a:lnTo>
                        <a:pt x="248" y="92"/>
                      </a:lnTo>
                      <a:lnTo>
                        <a:pt x="256" y="101"/>
                      </a:lnTo>
                      <a:lnTo>
                        <a:pt x="262" y="111"/>
                      </a:lnTo>
                      <a:lnTo>
                        <a:pt x="269" y="119"/>
                      </a:lnTo>
                      <a:lnTo>
                        <a:pt x="274" y="127"/>
                      </a:lnTo>
                      <a:lnTo>
                        <a:pt x="278" y="134"/>
                      </a:lnTo>
                      <a:lnTo>
                        <a:pt x="284" y="146"/>
                      </a:lnTo>
                      <a:lnTo>
                        <a:pt x="292" y="158"/>
                      </a:lnTo>
                      <a:lnTo>
                        <a:pt x="296" y="170"/>
                      </a:lnTo>
                      <a:lnTo>
                        <a:pt x="296" y="173"/>
                      </a:lnTo>
                      <a:lnTo>
                        <a:pt x="295" y="175"/>
                      </a:lnTo>
                      <a:lnTo>
                        <a:pt x="293" y="177"/>
                      </a:lnTo>
                      <a:lnTo>
                        <a:pt x="290" y="178"/>
                      </a:lnTo>
                      <a:lnTo>
                        <a:pt x="287" y="178"/>
                      </a:lnTo>
                      <a:lnTo>
                        <a:pt x="246" y="174"/>
                      </a:lnTo>
                      <a:lnTo>
                        <a:pt x="242" y="183"/>
                      </a:lnTo>
                      <a:lnTo>
                        <a:pt x="238" y="212"/>
                      </a:lnTo>
                      <a:lnTo>
                        <a:pt x="234" y="232"/>
                      </a:lnTo>
                      <a:lnTo>
                        <a:pt x="228" y="248"/>
                      </a:lnTo>
                      <a:lnTo>
                        <a:pt x="226" y="250"/>
                      </a:lnTo>
                      <a:lnTo>
                        <a:pt x="222" y="250"/>
                      </a:lnTo>
                      <a:lnTo>
                        <a:pt x="218" y="252"/>
                      </a:lnTo>
                      <a:lnTo>
                        <a:pt x="205" y="250"/>
                      </a:lnTo>
                      <a:lnTo>
                        <a:pt x="173" y="238"/>
                      </a:lnTo>
                      <a:lnTo>
                        <a:pt x="170" y="244"/>
                      </a:lnTo>
                      <a:lnTo>
                        <a:pt x="164" y="264"/>
                      </a:lnTo>
                      <a:lnTo>
                        <a:pt x="161" y="280"/>
                      </a:lnTo>
                      <a:lnTo>
                        <a:pt x="156" y="300"/>
                      </a:lnTo>
                      <a:lnTo>
                        <a:pt x="155" y="315"/>
                      </a:lnTo>
                      <a:lnTo>
                        <a:pt x="162" y="324"/>
                      </a:lnTo>
                      <a:lnTo>
                        <a:pt x="170" y="335"/>
                      </a:lnTo>
                      <a:lnTo>
                        <a:pt x="181" y="351"/>
                      </a:lnTo>
                      <a:lnTo>
                        <a:pt x="197" y="354"/>
                      </a:lnTo>
                      <a:lnTo>
                        <a:pt x="210" y="356"/>
                      </a:lnTo>
                      <a:lnTo>
                        <a:pt x="228" y="360"/>
                      </a:lnTo>
                      <a:lnTo>
                        <a:pt x="238" y="362"/>
                      </a:lnTo>
                      <a:lnTo>
                        <a:pt x="247" y="363"/>
                      </a:lnTo>
                      <a:lnTo>
                        <a:pt x="254" y="363"/>
                      </a:lnTo>
                      <a:lnTo>
                        <a:pt x="260" y="363"/>
                      </a:lnTo>
                      <a:lnTo>
                        <a:pt x="269" y="363"/>
                      </a:lnTo>
                      <a:lnTo>
                        <a:pt x="280" y="362"/>
                      </a:lnTo>
                      <a:lnTo>
                        <a:pt x="292" y="355"/>
                      </a:lnTo>
                      <a:lnTo>
                        <a:pt x="295" y="354"/>
                      </a:lnTo>
                      <a:lnTo>
                        <a:pt x="299" y="354"/>
                      </a:lnTo>
                      <a:lnTo>
                        <a:pt x="301" y="355"/>
                      </a:lnTo>
                      <a:lnTo>
                        <a:pt x="305" y="359"/>
                      </a:lnTo>
                      <a:lnTo>
                        <a:pt x="306" y="362"/>
                      </a:lnTo>
                      <a:lnTo>
                        <a:pt x="307" y="367"/>
                      </a:lnTo>
                      <a:lnTo>
                        <a:pt x="307" y="373"/>
                      </a:lnTo>
                      <a:lnTo>
                        <a:pt x="311" y="374"/>
                      </a:lnTo>
                      <a:lnTo>
                        <a:pt x="317" y="377"/>
                      </a:lnTo>
                      <a:lnTo>
                        <a:pt x="322" y="381"/>
                      </a:lnTo>
                      <a:lnTo>
                        <a:pt x="327" y="385"/>
                      </a:lnTo>
                      <a:lnTo>
                        <a:pt x="325" y="387"/>
                      </a:lnTo>
                      <a:lnTo>
                        <a:pt x="324" y="391"/>
                      </a:lnTo>
                      <a:lnTo>
                        <a:pt x="322" y="394"/>
                      </a:lnTo>
                      <a:lnTo>
                        <a:pt x="319" y="397"/>
                      </a:lnTo>
                      <a:lnTo>
                        <a:pt x="320" y="399"/>
                      </a:lnTo>
                      <a:lnTo>
                        <a:pt x="322" y="403"/>
                      </a:lnTo>
                      <a:lnTo>
                        <a:pt x="323" y="407"/>
                      </a:lnTo>
                      <a:lnTo>
                        <a:pt x="323" y="411"/>
                      </a:lnTo>
                      <a:lnTo>
                        <a:pt x="322" y="416"/>
                      </a:lnTo>
                      <a:lnTo>
                        <a:pt x="319" y="418"/>
                      </a:lnTo>
                      <a:lnTo>
                        <a:pt x="312" y="422"/>
                      </a:lnTo>
                      <a:lnTo>
                        <a:pt x="313" y="429"/>
                      </a:lnTo>
                      <a:lnTo>
                        <a:pt x="313" y="432"/>
                      </a:lnTo>
                      <a:lnTo>
                        <a:pt x="312" y="434"/>
                      </a:lnTo>
                      <a:lnTo>
                        <a:pt x="311" y="436"/>
                      </a:lnTo>
                      <a:lnTo>
                        <a:pt x="308" y="437"/>
                      </a:lnTo>
                      <a:lnTo>
                        <a:pt x="305" y="437"/>
                      </a:lnTo>
                      <a:lnTo>
                        <a:pt x="300" y="434"/>
                      </a:lnTo>
                      <a:lnTo>
                        <a:pt x="286" y="429"/>
                      </a:lnTo>
                      <a:lnTo>
                        <a:pt x="269" y="422"/>
                      </a:lnTo>
                      <a:lnTo>
                        <a:pt x="245" y="416"/>
                      </a:lnTo>
                      <a:lnTo>
                        <a:pt x="241" y="416"/>
                      </a:lnTo>
                      <a:lnTo>
                        <a:pt x="227" y="411"/>
                      </a:lnTo>
                      <a:lnTo>
                        <a:pt x="199" y="405"/>
                      </a:lnTo>
                      <a:lnTo>
                        <a:pt x="176" y="402"/>
                      </a:lnTo>
                      <a:lnTo>
                        <a:pt x="170" y="402"/>
                      </a:lnTo>
                      <a:lnTo>
                        <a:pt x="158" y="403"/>
                      </a:lnTo>
                      <a:lnTo>
                        <a:pt x="152" y="398"/>
                      </a:lnTo>
                      <a:lnTo>
                        <a:pt x="149" y="394"/>
                      </a:lnTo>
                      <a:lnTo>
                        <a:pt x="146" y="391"/>
                      </a:lnTo>
                      <a:lnTo>
                        <a:pt x="144" y="387"/>
                      </a:lnTo>
                      <a:lnTo>
                        <a:pt x="141" y="382"/>
                      </a:lnTo>
                      <a:lnTo>
                        <a:pt x="127" y="363"/>
                      </a:lnTo>
                      <a:lnTo>
                        <a:pt x="140" y="381"/>
                      </a:lnTo>
                      <a:lnTo>
                        <a:pt x="145" y="387"/>
                      </a:lnTo>
                      <a:lnTo>
                        <a:pt x="146" y="393"/>
                      </a:lnTo>
                      <a:lnTo>
                        <a:pt x="157" y="402"/>
                      </a:lnTo>
                      <a:lnTo>
                        <a:pt x="163" y="403"/>
                      </a:lnTo>
                      <a:lnTo>
                        <a:pt x="171" y="402"/>
                      </a:lnTo>
                      <a:lnTo>
                        <a:pt x="176" y="402"/>
                      </a:lnTo>
                      <a:lnTo>
                        <a:pt x="186" y="406"/>
                      </a:lnTo>
                      <a:lnTo>
                        <a:pt x="192" y="410"/>
                      </a:lnTo>
                      <a:lnTo>
                        <a:pt x="197" y="414"/>
                      </a:lnTo>
                      <a:lnTo>
                        <a:pt x="201" y="421"/>
                      </a:lnTo>
                      <a:lnTo>
                        <a:pt x="204" y="425"/>
                      </a:lnTo>
                      <a:lnTo>
                        <a:pt x="203" y="429"/>
                      </a:lnTo>
                      <a:lnTo>
                        <a:pt x="200" y="434"/>
                      </a:lnTo>
                      <a:lnTo>
                        <a:pt x="195" y="440"/>
                      </a:lnTo>
                      <a:lnTo>
                        <a:pt x="187" y="449"/>
                      </a:lnTo>
                      <a:lnTo>
                        <a:pt x="175" y="461"/>
                      </a:lnTo>
                      <a:lnTo>
                        <a:pt x="167" y="471"/>
                      </a:lnTo>
                      <a:lnTo>
                        <a:pt x="150" y="481"/>
                      </a:lnTo>
                      <a:lnTo>
                        <a:pt x="125" y="496"/>
                      </a:lnTo>
                      <a:lnTo>
                        <a:pt x="108" y="504"/>
                      </a:lnTo>
                      <a:lnTo>
                        <a:pt x="103" y="509"/>
                      </a:lnTo>
                      <a:lnTo>
                        <a:pt x="98" y="515"/>
                      </a:lnTo>
                      <a:lnTo>
                        <a:pt x="88" y="523"/>
                      </a:lnTo>
                      <a:lnTo>
                        <a:pt x="86" y="532"/>
                      </a:lnTo>
                      <a:lnTo>
                        <a:pt x="86" y="551"/>
                      </a:lnTo>
                      <a:lnTo>
                        <a:pt x="88" y="567"/>
                      </a:lnTo>
                      <a:lnTo>
                        <a:pt x="91" y="578"/>
                      </a:lnTo>
                      <a:lnTo>
                        <a:pt x="106" y="599"/>
                      </a:lnTo>
                      <a:lnTo>
                        <a:pt x="116" y="607"/>
                      </a:lnTo>
                      <a:lnTo>
                        <a:pt x="117" y="610"/>
                      </a:lnTo>
                      <a:lnTo>
                        <a:pt x="117" y="613"/>
                      </a:lnTo>
                      <a:lnTo>
                        <a:pt x="99" y="620"/>
                      </a:lnTo>
                      <a:lnTo>
                        <a:pt x="80" y="617"/>
                      </a:lnTo>
                      <a:lnTo>
                        <a:pt x="70" y="617"/>
                      </a:lnTo>
                      <a:lnTo>
                        <a:pt x="60" y="618"/>
                      </a:lnTo>
                      <a:lnTo>
                        <a:pt x="50" y="618"/>
                      </a:lnTo>
                      <a:lnTo>
                        <a:pt x="40" y="615"/>
                      </a:lnTo>
                      <a:lnTo>
                        <a:pt x="39" y="614"/>
                      </a:lnTo>
                      <a:lnTo>
                        <a:pt x="38" y="611"/>
                      </a:lnTo>
                      <a:lnTo>
                        <a:pt x="39" y="579"/>
                      </a:lnTo>
                      <a:lnTo>
                        <a:pt x="44" y="546"/>
                      </a:lnTo>
                      <a:lnTo>
                        <a:pt x="40" y="536"/>
                      </a:lnTo>
                      <a:lnTo>
                        <a:pt x="33" y="526"/>
                      </a:lnTo>
                      <a:lnTo>
                        <a:pt x="31" y="523"/>
                      </a:lnTo>
                      <a:lnTo>
                        <a:pt x="26" y="518"/>
                      </a:lnTo>
                      <a:lnTo>
                        <a:pt x="22" y="515"/>
                      </a:lnTo>
                      <a:lnTo>
                        <a:pt x="21" y="512"/>
                      </a:lnTo>
                      <a:lnTo>
                        <a:pt x="22" y="508"/>
                      </a:lnTo>
                      <a:lnTo>
                        <a:pt x="27" y="503"/>
                      </a:lnTo>
                      <a:lnTo>
                        <a:pt x="33" y="496"/>
                      </a:lnTo>
                      <a:lnTo>
                        <a:pt x="39" y="492"/>
                      </a:lnTo>
                      <a:lnTo>
                        <a:pt x="48" y="492"/>
                      </a:lnTo>
                      <a:lnTo>
                        <a:pt x="55" y="492"/>
                      </a:lnTo>
                      <a:lnTo>
                        <a:pt x="88" y="471"/>
                      </a:lnTo>
                      <a:lnTo>
                        <a:pt x="113" y="454"/>
                      </a:lnTo>
                      <a:lnTo>
                        <a:pt x="135" y="441"/>
                      </a:lnTo>
                      <a:lnTo>
                        <a:pt x="128" y="442"/>
                      </a:lnTo>
                      <a:lnTo>
                        <a:pt x="106" y="437"/>
                      </a:lnTo>
                      <a:lnTo>
                        <a:pt x="84" y="434"/>
                      </a:lnTo>
                      <a:lnTo>
                        <a:pt x="54" y="430"/>
                      </a:lnTo>
                      <a:lnTo>
                        <a:pt x="44" y="432"/>
                      </a:lnTo>
                      <a:lnTo>
                        <a:pt x="21" y="429"/>
                      </a:lnTo>
                      <a:lnTo>
                        <a:pt x="16" y="428"/>
                      </a:lnTo>
                      <a:lnTo>
                        <a:pt x="12" y="426"/>
                      </a:lnTo>
                      <a:lnTo>
                        <a:pt x="7" y="424"/>
                      </a:lnTo>
                      <a:lnTo>
                        <a:pt x="4" y="420"/>
                      </a:lnTo>
                      <a:lnTo>
                        <a:pt x="2" y="414"/>
                      </a:lnTo>
                      <a:lnTo>
                        <a:pt x="1" y="406"/>
                      </a:lnTo>
                      <a:lnTo>
                        <a:pt x="0" y="399"/>
                      </a:lnTo>
                      <a:lnTo>
                        <a:pt x="0" y="390"/>
                      </a:lnTo>
                      <a:lnTo>
                        <a:pt x="0" y="382"/>
                      </a:lnTo>
                      <a:lnTo>
                        <a:pt x="1" y="373"/>
                      </a:lnTo>
                      <a:lnTo>
                        <a:pt x="2" y="365"/>
                      </a:lnTo>
                      <a:lnTo>
                        <a:pt x="4" y="359"/>
                      </a:lnTo>
                      <a:lnTo>
                        <a:pt x="12" y="336"/>
                      </a:lnTo>
                      <a:lnTo>
                        <a:pt x="20" y="308"/>
                      </a:lnTo>
                      <a:lnTo>
                        <a:pt x="27" y="289"/>
                      </a:lnTo>
                      <a:lnTo>
                        <a:pt x="43" y="259"/>
                      </a:lnTo>
                      <a:lnTo>
                        <a:pt x="58" y="234"/>
                      </a:lnTo>
                      <a:lnTo>
                        <a:pt x="73" y="216"/>
                      </a:lnTo>
                      <a:lnTo>
                        <a:pt x="81" y="203"/>
                      </a:lnTo>
                      <a:lnTo>
                        <a:pt x="88" y="193"/>
                      </a:lnTo>
                      <a:lnTo>
                        <a:pt x="96" y="183"/>
                      </a:lnTo>
                      <a:lnTo>
                        <a:pt x="98" y="169"/>
                      </a:lnTo>
                      <a:lnTo>
                        <a:pt x="105" y="150"/>
                      </a:lnTo>
                      <a:lnTo>
                        <a:pt x="111" y="132"/>
                      </a:lnTo>
                    </a:path>
                  </a:pathLst>
                </a:custGeom>
                <a:solidFill>
                  <a:srgbClr val="FFFF00"/>
                </a:solidFill>
                <a:ln w="12699" cap="rnd">
                  <a:solidFill>
                    <a:srgbClr val="000000"/>
                  </a:solidFill>
                  <a:round/>
                  <a:headEnd type="none" w="sm" len="sm"/>
                  <a:tailEnd type="none" w="sm" len="sm"/>
                </a:ln>
              </p:spPr>
              <p:txBody>
                <a:bodyPr/>
                <a:lstStyle/>
                <a:p>
                  <a:endParaRPr lang="en-US"/>
                </a:p>
              </p:txBody>
            </p:sp>
            <p:grpSp>
              <p:nvGrpSpPr>
                <p:cNvPr id="33816" name="Group 25"/>
                <p:cNvGrpSpPr>
                  <a:grpSpLocks/>
                </p:cNvGrpSpPr>
                <p:nvPr/>
              </p:nvGrpSpPr>
              <p:grpSpPr bwMode="auto">
                <a:xfrm>
                  <a:off x="801" y="2876"/>
                  <a:ext cx="48" cy="58"/>
                  <a:chOff x="801" y="2876"/>
                  <a:chExt cx="48" cy="58"/>
                </a:xfrm>
              </p:grpSpPr>
              <p:sp>
                <p:nvSpPr>
                  <p:cNvPr id="33817" name="Freeform 26"/>
                  <p:cNvSpPr>
                    <a:spLocks/>
                  </p:cNvSpPr>
                  <p:nvPr/>
                </p:nvSpPr>
                <p:spPr bwMode="auto">
                  <a:xfrm>
                    <a:off x="801" y="2876"/>
                    <a:ext cx="43" cy="23"/>
                  </a:xfrm>
                  <a:custGeom>
                    <a:avLst/>
                    <a:gdLst>
                      <a:gd name="T0" fmla="*/ 0 w 43"/>
                      <a:gd name="T1" fmla="*/ 7 h 23"/>
                      <a:gd name="T2" fmla="*/ 4 w 43"/>
                      <a:gd name="T3" fmla="*/ 4 h 23"/>
                      <a:gd name="T4" fmla="*/ 9 w 43"/>
                      <a:gd name="T5" fmla="*/ 2 h 23"/>
                      <a:gd name="T6" fmla="*/ 14 w 43"/>
                      <a:gd name="T7" fmla="*/ 1 h 23"/>
                      <a:gd name="T8" fmla="*/ 18 w 43"/>
                      <a:gd name="T9" fmla="*/ 0 h 23"/>
                      <a:gd name="T10" fmla="*/ 21 w 43"/>
                      <a:gd name="T11" fmla="*/ 0 h 23"/>
                      <a:gd name="T12" fmla="*/ 25 w 43"/>
                      <a:gd name="T13" fmla="*/ 1 h 23"/>
                      <a:gd name="T14" fmla="*/ 26 w 43"/>
                      <a:gd name="T15" fmla="*/ 2 h 23"/>
                      <a:gd name="T16" fmla="*/ 28 w 43"/>
                      <a:gd name="T17" fmla="*/ 7 h 23"/>
                      <a:gd name="T18" fmla="*/ 30 w 43"/>
                      <a:gd name="T19" fmla="*/ 10 h 23"/>
                      <a:gd name="T20" fmla="*/ 32 w 43"/>
                      <a:gd name="T21" fmla="*/ 14 h 23"/>
                      <a:gd name="T22" fmla="*/ 34 w 43"/>
                      <a:gd name="T23" fmla="*/ 17 h 23"/>
                      <a:gd name="T24" fmla="*/ 37 w 43"/>
                      <a:gd name="T25" fmla="*/ 20 h 23"/>
                      <a:gd name="T26" fmla="*/ 42 w 43"/>
                      <a:gd name="T27" fmla="*/ 22 h 2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3"/>
                      <a:gd name="T43" fmla="*/ 0 h 23"/>
                      <a:gd name="T44" fmla="*/ 43 w 43"/>
                      <a:gd name="T45" fmla="*/ 23 h 23"/>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3" h="23">
                        <a:moveTo>
                          <a:pt x="0" y="7"/>
                        </a:moveTo>
                        <a:lnTo>
                          <a:pt x="4" y="4"/>
                        </a:lnTo>
                        <a:lnTo>
                          <a:pt x="9" y="2"/>
                        </a:lnTo>
                        <a:lnTo>
                          <a:pt x="14" y="1"/>
                        </a:lnTo>
                        <a:lnTo>
                          <a:pt x="18" y="0"/>
                        </a:lnTo>
                        <a:lnTo>
                          <a:pt x="21" y="0"/>
                        </a:lnTo>
                        <a:lnTo>
                          <a:pt x="25" y="1"/>
                        </a:lnTo>
                        <a:lnTo>
                          <a:pt x="26" y="2"/>
                        </a:lnTo>
                        <a:lnTo>
                          <a:pt x="28" y="7"/>
                        </a:lnTo>
                        <a:lnTo>
                          <a:pt x="30" y="10"/>
                        </a:lnTo>
                        <a:lnTo>
                          <a:pt x="32" y="14"/>
                        </a:lnTo>
                        <a:lnTo>
                          <a:pt x="34" y="17"/>
                        </a:lnTo>
                        <a:lnTo>
                          <a:pt x="37" y="20"/>
                        </a:lnTo>
                        <a:lnTo>
                          <a:pt x="42" y="22"/>
                        </a:lnTo>
                      </a:path>
                    </a:pathLst>
                  </a:custGeom>
                  <a:solidFill>
                    <a:srgbClr val="FFFF00"/>
                  </a:solidFill>
                  <a:ln w="12699" cap="rnd">
                    <a:solidFill>
                      <a:srgbClr val="000000"/>
                    </a:solidFill>
                    <a:round/>
                    <a:headEnd type="none" w="sm" len="sm"/>
                    <a:tailEnd type="none" w="sm" len="sm"/>
                  </a:ln>
                </p:spPr>
                <p:txBody>
                  <a:bodyPr/>
                  <a:lstStyle/>
                  <a:p>
                    <a:endParaRPr lang="en-US"/>
                  </a:p>
                </p:txBody>
              </p:sp>
              <p:sp>
                <p:nvSpPr>
                  <p:cNvPr id="33818" name="Freeform 27"/>
                  <p:cNvSpPr>
                    <a:spLocks/>
                  </p:cNvSpPr>
                  <p:nvPr/>
                </p:nvSpPr>
                <p:spPr bwMode="auto">
                  <a:xfrm>
                    <a:off x="829" y="2899"/>
                    <a:ext cx="20" cy="35"/>
                  </a:xfrm>
                  <a:custGeom>
                    <a:avLst/>
                    <a:gdLst>
                      <a:gd name="T0" fmla="*/ 17 w 20"/>
                      <a:gd name="T1" fmla="*/ 0 h 35"/>
                      <a:gd name="T2" fmla="*/ 13 w 20"/>
                      <a:gd name="T3" fmla="*/ 2 h 35"/>
                      <a:gd name="T4" fmla="*/ 10 w 20"/>
                      <a:gd name="T5" fmla="*/ 5 h 35"/>
                      <a:gd name="T6" fmla="*/ 5 w 20"/>
                      <a:gd name="T7" fmla="*/ 9 h 35"/>
                      <a:gd name="T8" fmla="*/ 3 w 20"/>
                      <a:gd name="T9" fmla="*/ 13 h 35"/>
                      <a:gd name="T10" fmla="*/ 1 w 20"/>
                      <a:gd name="T11" fmla="*/ 17 h 35"/>
                      <a:gd name="T12" fmla="*/ 0 w 20"/>
                      <a:gd name="T13" fmla="*/ 23 h 35"/>
                      <a:gd name="T14" fmla="*/ 0 w 20"/>
                      <a:gd name="T15" fmla="*/ 27 h 35"/>
                      <a:gd name="T16" fmla="*/ 1 w 20"/>
                      <a:gd name="T17" fmla="*/ 31 h 35"/>
                      <a:gd name="T18" fmla="*/ 3 w 20"/>
                      <a:gd name="T19" fmla="*/ 34 h 35"/>
                      <a:gd name="T20" fmla="*/ 6 w 20"/>
                      <a:gd name="T21" fmla="*/ 31 h 35"/>
                      <a:gd name="T22" fmla="*/ 8 w 20"/>
                      <a:gd name="T23" fmla="*/ 29 h 35"/>
                      <a:gd name="T24" fmla="*/ 12 w 20"/>
                      <a:gd name="T25" fmla="*/ 25 h 35"/>
                      <a:gd name="T26" fmla="*/ 13 w 20"/>
                      <a:gd name="T27" fmla="*/ 23 h 35"/>
                      <a:gd name="T28" fmla="*/ 17 w 20"/>
                      <a:gd name="T29" fmla="*/ 20 h 35"/>
                      <a:gd name="T30" fmla="*/ 17 w 20"/>
                      <a:gd name="T31" fmla="*/ 16 h 35"/>
                      <a:gd name="T32" fmla="*/ 19 w 20"/>
                      <a:gd name="T33" fmla="*/ 12 h 35"/>
                      <a:gd name="T34" fmla="*/ 19 w 20"/>
                      <a:gd name="T35" fmla="*/ 8 h 35"/>
                      <a:gd name="T36" fmla="*/ 19 w 20"/>
                      <a:gd name="T37" fmla="*/ 4 h 35"/>
                      <a:gd name="T38" fmla="*/ 17 w 20"/>
                      <a:gd name="T39" fmla="*/ 0 h 3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0"/>
                      <a:gd name="T61" fmla="*/ 0 h 35"/>
                      <a:gd name="T62" fmla="*/ 20 w 20"/>
                      <a:gd name="T63" fmla="*/ 35 h 3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0" h="35">
                        <a:moveTo>
                          <a:pt x="17" y="0"/>
                        </a:moveTo>
                        <a:lnTo>
                          <a:pt x="13" y="2"/>
                        </a:lnTo>
                        <a:lnTo>
                          <a:pt x="10" y="5"/>
                        </a:lnTo>
                        <a:lnTo>
                          <a:pt x="5" y="9"/>
                        </a:lnTo>
                        <a:lnTo>
                          <a:pt x="3" y="13"/>
                        </a:lnTo>
                        <a:lnTo>
                          <a:pt x="1" y="17"/>
                        </a:lnTo>
                        <a:lnTo>
                          <a:pt x="0" y="23"/>
                        </a:lnTo>
                        <a:lnTo>
                          <a:pt x="0" y="27"/>
                        </a:lnTo>
                        <a:lnTo>
                          <a:pt x="1" y="31"/>
                        </a:lnTo>
                        <a:lnTo>
                          <a:pt x="3" y="34"/>
                        </a:lnTo>
                        <a:lnTo>
                          <a:pt x="6" y="31"/>
                        </a:lnTo>
                        <a:lnTo>
                          <a:pt x="8" y="29"/>
                        </a:lnTo>
                        <a:lnTo>
                          <a:pt x="12" y="25"/>
                        </a:lnTo>
                        <a:lnTo>
                          <a:pt x="13" y="23"/>
                        </a:lnTo>
                        <a:lnTo>
                          <a:pt x="17" y="20"/>
                        </a:lnTo>
                        <a:lnTo>
                          <a:pt x="17" y="16"/>
                        </a:lnTo>
                        <a:lnTo>
                          <a:pt x="19" y="12"/>
                        </a:lnTo>
                        <a:lnTo>
                          <a:pt x="19" y="8"/>
                        </a:lnTo>
                        <a:lnTo>
                          <a:pt x="19" y="4"/>
                        </a:lnTo>
                        <a:lnTo>
                          <a:pt x="17" y="0"/>
                        </a:lnTo>
                      </a:path>
                    </a:pathLst>
                  </a:custGeom>
                  <a:solidFill>
                    <a:srgbClr val="FFFF00"/>
                  </a:solidFill>
                  <a:ln w="12699" cap="rnd">
                    <a:solidFill>
                      <a:srgbClr val="000000"/>
                    </a:solidFill>
                    <a:round/>
                    <a:headEnd type="none" w="sm" len="sm"/>
                    <a:tailEnd type="none" w="sm" len="sm"/>
                  </a:ln>
                </p:spPr>
                <p:txBody>
                  <a:bodyPr/>
                  <a:lstStyle/>
                  <a:p>
                    <a:endParaRPr lang="en-US"/>
                  </a:p>
                </p:txBody>
              </p:sp>
            </p:grpSp>
          </p:grpSp>
        </p:grpSp>
        <p:sp>
          <p:nvSpPr>
            <p:cNvPr id="33805" name="Freeform 28"/>
            <p:cNvSpPr>
              <a:spLocks/>
            </p:cNvSpPr>
            <p:nvPr/>
          </p:nvSpPr>
          <p:spPr bwMode="auto">
            <a:xfrm rot="-10744774">
              <a:off x="1226" y="2431"/>
              <a:ext cx="1016" cy="793"/>
            </a:xfrm>
            <a:custGeom>
              <a:avLst/>
              <a:gdLst>
                <a:gd name="T0" fmla="*/ 2147483647 w 490"/>
                <a:gd name="T1" fmla="*/ 2147483647 h 350"/>
                <a:gd name="T2" fmla="*/ 0 w 490"/>
                <a:gd name="T3" fmla="*/ 2147483647 h 350"/>
                <a:gd name="T4" fmla="*/ 2147483647 w 490"/>
                <a:gd name="T5" fmla="*/ 2147483647 h 350"/>
                <a:gd name="T6" fmla="*/ 2147483647 w 490"/>
                <a:gd name="T7" fmla="*/ 2147483647 h 350"/>
                <a:gd name="T8" fmla="*/ 2147483647 w 490"/>
                <a:gd name="T9" fmla="*/ 0 h 350"/>
                <a:gd name="T10" fmla="*/ 2147483647 w 490"/>
                <a:gd name="T11" fmla="*/ 2147483647 h 350"/>
                <a:gd name="T12" fmla="*/ 2147483647 w 490"/>
                <a:gd name="T13" fmla="*/ 2147483647 h 350"/>
                <a:gd name="T14" fmla="*/ 0 60000 65536"/>
                <a:gd name="T15" fmla="*/ 0 60000 65536"/>
                <a:gd name="T16" fmla="*/ 0 60000 65536"/>
                <a:gd name="T17" fmla="*/ 0 60000 65536"/>
                <a:gd name="T18" fmla="*/ 0 60000 65536"/>
                <a:gd name="T19" fmla="*/ 0 60000 65536"/>
                <a:gd name="T20" fmla="*/ 0 60000 65536"/>
                <a:gd name="T21" fmla="*/ 0 w 490"/>
                <a:gd name="T22" fmla="*/ 0 h 350"/>
                <a:gd name="T23" fmla="*/ 490 w 490"/>
                <a:gd name="T24" fmla="*/ 350 h 35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90" h="350">
                  <a:moveTo>
                    <a:pt x="223" y="210"/>
                  </a:moveTo>
                  <a:lnTo>
                    <a:pt x="0" y="350"/>
                  </a:lnTo>
                  <a:lnTo>
                    <a:pt x="294" y="214"/>
                  </a:lnTo>
                  <a:lnTo>
                    <a:pt x="237" y="171"/>
                  </a:lnTo>
                  <a:lnTo>
                    <a:pt x="490" y="0"/>
                  </a:lnTo>
                  <a:lnTo>
                    <a:pt x="172" y="152"/>
                  </a:lnTo>
                  <a:lnTo>
                    <a:pt x="223" y="210"/>
                  </a:lnTo>
                </a:path>
              </a:pathLst>
            </a:custGeom>
            <a:solidFill>
              <a:srgbClr val="FFFF00"/>
            </a:solidFill>
            <a:ln w="0">
              <a:solidFill>
                <a:srgbClr val="000000"/>
              </a:solidFill>
              <a:round/>
              <a:headEnd/>
              <a:tailEnd/>
            </a:ln>
          </p:spPr>
          <p:txBody>
            <a:bodyPr/>
            <a:lstStyle/>
            <a:p>
              <a:endParaRPr lang="en-US"/>
            </a:p>
          </p:txBody>
        </p:sp>
        <p:graphicFrame>
          <p:nvGraphicFramePr>
            <p:cNvPr id="33806" name="Object 0"/>
            <p:cNvGraphicFramePr>
              <a:graphicFrameLocks noChangeAspect="1"/>
            </p:cNvGraphicFramePr>
            <p:nvPr/>
          </p:nvGraphicFramePr>
          <p:xfrm>
            <a:off x="3828" y="3106"/>
            <a:ext cx="1717" cy="887"/>
          </p:xfrm>
          <a:graphic>
            <a:graphicData uri="http://schemas.openxmlformats.org/presentationml/2006/ole">
              <p:oleObj spid="_x0000_s33806" name="Image" r:id="rId6" imgW="2615873" imgH="1396825" progId="">
                <p:embed/>
              </p:oleObj>
            </a:graphicData>
          </a:graphic>
        </p:graphicFrame>
        <p:graphicFrame>
          <p:nvGraphicFramePr>
            <p:cNvPr id="33807" name="Object 1"/>
            <p:cNvGraphicFramePr>
              <a:graphicFrameLocks noChangeAspect="1"/>
            </p:cNvGraphicFramePr>
            <p:nvPr/>
          </p:nvGraphicFramePr>
          <p:xfrm>
            <a:off x="2806" y="3294"/>
            <a:ext cx="737" cy="332"/>
          </p:xfrm>
          <a:graphic>
            <a:graphicData uri="http://schemas.openxmlformats.org/presentationml/2006/ole">
              <p:oleObj spid="_x0000_s33807" name="Image" r:id="rId7" imgW="1308398" imgH="609739" progId="">
                <p:embed/>
              </p:oleObj>
            </a:graphicData>
          </a:graphic>
        </p:graphicFrame>
        <p:sp>
          <p:nvSpPr>
            <p:cNvPr id="33808" name="Line 31"/>
            <p:cNvSpPr>
              <a:spLocks noChangeShapeType="1"/>
            </p:cNvSpPr>
            <p:nvPr/>
          </p:nvSpPr>
          <p:spPr bwMode="auto">
            <a:xfrm>
              <a:off x="3059" y="3474"/>
              <a:ext cx="493" cy="0"/>
            </a:xfrm>
            <a:prstGeom prst="line">
              <a:avLst/>
            </a:prstGeom>
            <a:noFill/>
            <a:ln w="76200">
              <a:solidFill>
                <a:srgbClr val="FC0000"/>
              </a:solidFill>
              <a:round/>
              <a:headEnd/>
              <a:tailEnd/>
            </a:ln>
          </p:spPr>
          <p:txBody>
            <a:bodyPr wrap="none" anchor="ctr"/>
            <a:lstStyle/>
            <a:p>
              <a:endParaRPr lang="en-US"/>
            </a:p>
          </p:txBody>
        </p:sp>
        <p:sp>
          <p:nvSpPr>
            <p:cNvPr id="33809" name="Freeform 32"/>
            <p:cNvSpPr>
              <a:spLocks/>
            </p:cNvSpPr>
            <p:nvPr/>
          </p:nvSpPr>
          <p:spPr bwMode="auto">
            <a:xfrm rot="7351568">
              <a:off x="2387" y="2426"/>
              <a:ext cx="567" cy="915"/>
            </a:xfrm>
            <a:custGeom>
              <a:avLst/>
              <a:gdLst>
                <a:gd name="T0" fmla="*/ 20579 w 490"/>
                <a:gd name="T1" fmla="*/ 2147483647 h 350"/>
                <a:gd name="T2" fmla="*/ 0 w 490"/>
                <a:gd name="T3" fmla="*/ 2147483647 h 350"/>
                <a:gd name="T4" fmla="*/ 27142 w 490"/>
                <a:gd name="T5" fmla="*/ 2147483647 h 350"/>
                <a:gd name="T6" fmla="*/ 21828 w 490"/>
                <a:gd name="T7" fmla="*/ 2147483647 h 350"/>
                <a:gd name="T8" fmla="*/ 45188 w 490"/>
                <a:gd name="T9" fmla="*/ 0 h 350"/>
                <a:gd name="T10" fmla="*/ 15834 w 490"/>
                <a:gd name="T11" fmla="*/ 2147483647 h 350"/>
                <a:gd name="T12" fmla="*/ 20579 w 490"/>
                <a:gd name="T13" fmla="*/ 2147483647 h 350"/>
                <a:gd name="T14" fmla="*/ 0 60000 65536"/>
                <a:gd name="T15" fmla="*/ 0 60000 65536"/>
                <a:gd name="T16" fmla="*/ 0 60000 65536"/>
                <a:gd name="T17" fmla="*/ 0 60000 65536"/>
                <a:gd name="T18" fmla="*/ 0 60000 65536"/>
                <a:gd name="T19" fmla="*/ 0 60000 65536"/>
                <a:gd name="T20" fmla="*/ 0 60000 65536"/>
                <a:gd name="T21" fmla="*/ 0 w 490"/>
                <a:gd name="T22" fmla="*/ 0 h 350"/>
                <a:gd name="T23" fmla="*/ 490 w 490"/>
                <a:gd name="T24" fmla="*/ 350 h 35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90" h="350">
                  <a:moveTo>
                    <a:pt x="223" y="210"/>
                  </a:moveTo>
                  <a:lnTo>
                    <a:pt x="0" y="350"/>
                  </a:lnTo>
                  <a:lnTo>
                    <a:pt x="294" y="214"/>
                  </a:lnTo>
                  <a:lnTo>
                    <a:pt x="237" y="171"/>
                  </a:lnTo>
                  <a:lnTo>
                    <a:pt x="490" y="0"/>
                  </a:lnTo>
                  <a:lnTo>
                    <a:pt x="172" y="152"/>
                  </a:lnTo>
                  <a:lnTo>
                    <a:pt x="223" y="210"/>
                  </a:lnTo>
                </a:path>
              </a:pathLst>
            </a:custGeom>
            <a:solidFill>
              <a:srgbClr val="FFFF00"/>
            </a:solidFill>
            <a:ln w="0">
              <a:solidFill>
                <a:srgbClr val="000000"/>
              </a:solidFill>
              <a:round/>
              <a:headEnd/>
              <a:tailEnd/>
            </a:ln>
          </p:spPr>
          <p:txBody>
            <a:bodyPr/>
            <a:lstStyle/>
            <a:p>
              <a:endParaRPr lang="en-US"/>
            </a:p>
          </p:txBody>
        </p:sp>
        <p:graphicFrame>
          <p:nvGraphicFramePr>
            <p:cNvPr id="33810" name="Object 2"/>
            <p:cNvGraphicFramePr>
              <a:graphicFrameLocks noChangeAspect="1"/>
            </p:cNvGraphicFramePr>
            <p:nvPr/>
          </p:nvGraphicFramePr>
          <p:xfrm>
            <a:off x="2976" y="3072"/>
            <a:ext cx="1074" cy="878"/>
          </p:xfrm>
          <a:graphic>
            <a:graphicData uri="http://schemas.openxmlformats.org/presentationml/2006/ole">
              <p:oleObj spid="_x0000_s33810" name="Image" r:id="rId8" imgW="2465231" imgH="2084010" progId="">
                <p:embed/>
              </p:oleObj>
            </a:graphicData>
          </a:graphic>
        </p:graphicFrame>
      </p:grpSp>
      <p:pic>
        <p:nvPicPr>
          <p:cNvPr id="33802" name="Picture 5" descr="PwdRestriction"/>
          <p:cNvPicPr>
            <a:picLocks noChangeAspect="1" noChangeArrowheads="1"/>
          </p:cNvPicPr>
          <p:nvPr/>
        </p:nvPicPr>
        <p:blipFill>
          <a:blip r:embed="rId9"/>
          <a:srcRect/>
          <a:stretch>
            <a:fillRect/>
          </a:stretch>
        </p:blipFill>
        <p:spPr bwMode="auto">
          <a:xfrm>
            <a:off x="5710238" y="4662488"/>
            <a:ext cx="1920875" cy="1771650"/>
          </a:xfrm>
          <a:prstGeom prst="rect">
            <a:avLst/>
          </a:prstGeom>
          <a:solidFill>
            <a:srgbClr val="FFFF00"/>
          </a:solidFill>
          <a:ln w="9525">
            <a:noFill/>
            <a:miter lim="800000"/>
            <a:headEnd/>
            <a:tailEnd/>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a:xfrm>
            <a:off x="381000" y="228600"/>
            <a:ext cx="8229600" cy="533400"/>
          </a:xfrm>
        </p:spPr>
        <p:txBody>
          <a:bodyPr/>
          <a:lstStyle/>
          <a:p>
            <a:pPr eaLnBrk="1" hangingPunct="1"/>
            <a:r>
              <a:rPr lang="en-US" altLang="en-US" sz="1800" b="1" u="sng" smtClean="0"/>
              <a:t>A.11 Access control</a:t>
            </a:r>
          </a:p>
        </p:txBody>
      </p:sp>
      <p:sp>
        <p:nvSpPr>
          <p:cNvPr id="5" name="Rectangle 4"/>
          <p:cNvSpPr/>
          <p:nvPr/>
        </p:nvSpPr>
        <p:spPr>
          <a:xfrm>
            <a:off x="152400" y="762000"/>
            <a:ext cx="1981200" cy="990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u="sng" dirty="0">
                <a:solidFill>
                  <a:srgbClr val="FFFFFF"/>
                </a:solidFill>
              </a:rPr>
              <a:t>A.11.1 Business requirement for access control</a:t>
            </a:r>
          </a:p>
          <a:p>
            <a:pPr algn="ctr">
              <a:defRPr/>
            </a:pPr>
            <a:r>
              <a:rPr lang="en-US" sz="1200" dirty="0">
                <a:solidFill>
                  <a:srgbClr val="FFFFFF"/>
                </a:solidFill>
              </a:rPr>
              <a:t>Objective: To control access to information</a:t>
            </a:r>
          </a:p>
        </p:txBody>
      </p:sp>
      <p:sp>
        <p:nvSpPr>
          <p:cNvPr id="6" name="Rectangle 5"/>
          <p:cNvSpPr/>
          <p:nvPr/>
        </p:nvSpPr>
        <p:spPr>
          <a:xfrm>
            <a:off x="2286000" y="762000"/>
            <a:ext cx="1981200" cy="1219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100" u="sng" dirty="0">
                <a:solidFill>
                  <a:srgbClr val="FFFFFF"/>
                </a:solidFill>
              </a:rPr>
              <a:t>A.11.2 User access management</a:t>
            </a:r>
          </a:p>
          <a:p>
            <a:pPr algn="ctr">
              <a:defRPr/>
            </a:pPr>
            <a:r>
              <a:rPr lang="en-US" sz="1100" dirty="0">
                <a:solidFill>
                  <a:srgbClr val="FFFFFF"/>
                </a:solidFill>
              </a:rPr>
              <a:t>Objective: To ensure authorized user access and to prevent unauthorized access to information system.</a:t>
            </a:r>
          </a:p>
        </p:txBody>
      </p:sp>
      <p:sp>
        <p:nvSpPr>
          <p:cNvPr id="7" name="Rectangle 6"/>
          <p:cNvSpPr/>
          <p:nvPr/>
        </p:nvSpPr>
        <p:spPr>
          <a:xfrm>
            <a:off x="4419600" y="762000"/>
            <a:ext cx="2133600" cy="1066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100" u="sng" dirty="0">
                <a:solidFill>
                  <a:srgbClr val="FFFFFF"/>
                </a:solidFill>
              </a:rPr>
              <a:t>A.11.3 User responsibilities</a:t>
            </a:r>
          </a:p>
          <a:p>
            <a:pPr algn="ctr">
              <a:defRPr/>
            </a:pPr>
            <a:r>
              <a:rPr lang="en-US" sz="1100" dirty="0">
                <a:solidFill>
                  <a:srgbClr val="FFFFFF"/>
                </a:solidFill>
              </a:rPr>
              <a:t>Object: To prevent unauthorized user access, and compromise or theft of information and information processing facilities.</a:t>
            </a:r>
          </a:p>
        </p:txBody>
      </p:sp>
      <p:sp>
        <p:nvSpPr>
          <p:cNvPr id="8" name="Rectangle 7"/>
          <p:cNvSpPr/>
          <p:nvPr/>
        </p:nvSpPr>
        <p:spPr>
          <a:xfrm>
            <a:off x="6629400" y="762000"/>
            <a:ext cx="2286000" cy="990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u="sng" dirty="0">
                <a:solidFill>
                  <a:srgbClr val="FFFFFF"/>
                </a:solidFill>
              </a:rPr>
              <a:t>A.11.4 Network access control</a:t>
            </a:r>
          </a:p>
          <a:p>
            <a:pPr algn="ctr">
              <a:defRPr/>
            </a:pPr>
            <a:r>
              <a:rPr lang="en-US" sz="1200" dirty="0">
                <a:solidFill>
                  <a:srgbClr val="FFFFFF"/>
                </a:solidFill>
              </a:rPr>
              <a:t>Objective: To prevent unauthorized access to networked services.</a:t>
            </a:r>
          </a:p>
        </p:txBody>
      </p:sp>
      <p:cxnSp>
        <p:nvCxnSpPr>
          <p:cNvPr id="10" name="Straight Connector 9"/>
          <p:cNvCxnSpPr/>
          <p:nvPr/>
        </p:nvCxnSpPr>
        <p:spPr>
          <a:xfrm rot="5400000">
            <a:off x="-1981199" y="4038600"/>
            <a:ext cx="4572000" cy="3175"/>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5400000">
            <a:off x="4572794" y="4037806"/>
            <a:ext cx="45720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5400000">
            <a:off x="2286794" y="4114006"/>
            <a:ext cx="45720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5400000">
            <a:off x="153194" y="4037806"/>
            <a:ext cx="45720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304800" y="3657600"/>
            <a:ext cx="228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4828" name="TextBox 15"/>
          <p:cNvSpPr txBox="1">
            <a:spLocks noChangeArrowheads="1"/>
          </p:cNvSpPr>
          <p:nvPr/>
        </p:nvSpPr>
        <p:spPr bwMode="auto">
          <a:xfrm>
            <a:off x="533400" y="3429000"/>
            <a:ext cx="1676400" cy="523875"/>
          </a:xfrm>
          <a:prstGeom prst="rect">
            <a:avLst/>
          </a:prstGeom>
          <a:noFill/>
          <a:ln w="9525">
            <a:noFill/>
            <a:miter lim="800000"/>
            <a:headEnd/>
            <a:tailEnd/>
          </a:ln>
        </p:spPr>
        <p:txBody>
          <a:bodyPr>
            <a:spAutoFit/>
          </a:bodyPr>
          <a:lstStyle/>
          <a:p>
            <a:pPr eaLnBrk="1" hangingPunct="1"/>
            <a:r>
              <a:rPr lang="en-US" altLang="en-US" sz="1400">
                <a:solidFill>
                  <a:srgbClr val="000000"/>
                </a:solidFill>
                <a:cs typeface="Arial" pitchFamily="34" charset="0"/>
              </a:rPr>
              <a:t>A.11.1.1 Access control policy</a:t>
            </a:r>
          </a:p>
        </p:txBody>
      </p:sp>
      <p:cxnSp>
        <p:nvCxnSpPr>
          <p:cNvPr id="17" name="Straight Arrow Connector 16"/>
          <p:cNvCxnSpPr/>
          <p:nvPr/>
        </p:nvCxnSpPr>
        <p:spPr>
          <a:xfrm>
            <a:off x="2438400" y="2286000"/>
            <a:ext cx="228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2438400" y="3429000"/>
            <a:ext cx="228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2438400" y="4648200"/>
            <a:ext cx="228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4832" name="TextBox 19"/>
          <p:cNvSpPr txBox="1">
            <a:spLocks noChangeArrowheads="1"/>
          </p:cNvSpPr>
          <p:nvPr/>
        </p:nvSpPr>
        <p:spPr bwMode="auto">
          <a:xfrm>
            <a:off x="2743200" y="2133600"/>
            <a:ext cx="1828800" cy="461963"/>
          </a:xfrm>
          <a:prstGeom prst="rect">
            <a:avLst/>
          </a:prstGeom>
          <a:noFill/>
          <a:ln w="9525">
            <a:noFill/>
            <a:miter lim="800000"/>
            <a:headEnd/>
            <a:tailEnd/>
          </a:ln>
        </p:spPr>
        <p:txBody>
          <a:bodyPr>
            <a:spAutoFit/>
          </a:bodyPr>
          <a:lstStyle/>
          <a:p>
            <a:pPr eaLnBrk="1" hangingPunct="1"/>
            <a:r>
              <a:rPr lang="en-US" altLang="en-US" sz="1200">
                <a:solidFill>
                  <a:srgbClr val="000000"/>
                </a:solidFill>
                <a:cs typeface="Arial" pitchFamily="34" charset="0"/>
              </a:rPr>
              <a:t>A.11.2.1 User registration</a:t>
            </a:r>
          </a:p>
        </p:txBody>
      </p:sp>
      <p:cxnSp>
        <p:nvCxnSpPr>
          <p:cNvPr id="21" name="Straight Arrow Connector 20"/>
          <p:cNvCxnSpPr/>
          <p:nvPr/>
        </p:nvCxnSpPr>
        <p:spPr>
          <a:xfrm>
            <a:off x="2438400" y="5715000"/>
            <a:ext cx="228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4834" name="TextBox 21"/>
          <p:cNvSpPr txBox="1">
            <a:spLocks noChangeArrowheads="1"/>
          </p:cNvSpPr>
          <p:nvPr/>
        </p:nvSpPr>
        <p:spPr bwMode="auto">
          <a:xfrm>
            <a:off x="2743200" y="3200400"/>
            <a:ext cx="1676400" cy="461963"/>
          </a:xfrm>
          <a:prstGeom prst="rect">
            <a:avLst/>
          </a:prstGeom>
          <a:noFill/>
          <a:ln w="9525">
            <a:noFill/>
            <a:miter lim="800000"/>
            <a:headEnd/>
            <a:tailEnd/>
          </a:ln>
        </p:spPr>
        <p:txBody>
          <a:bodyPr>
            <a:spAutoFit/>
          </a:bodyPr>
          <a:lstStyle/>
          <a:p>
            <a:pPr eaLnBrk="1" hangingPunct="1"/>
            <a:r>
              <a:rPr lang="en-US" altLang="en-US" sz="1200">
                <a:solidFill>
                  <a:srgbClr val="000000"/>
                </a:solidFill>
                <a:cs typeface="Arial" pitchFamily="34" charset="0"/>
              </a:rPr>
              <a:t>A.11.2.2 Privilege management</a:t>
            </a:r>
          </a:p>
        </p:txBody>
      </p:sp>
      <p:sp>
        <p:nvSpPr>
          <p:cNvPr id="34835" name="TextBox 22"/>
          <p:cNvSpPr txBox="1">
            <a:spLocks noChangeArrowheads="1"/>
          </p:cNvSpPr>
          <p:nvPr/>
        </p:nvSpPr>
        <p:spPr bwMode="auto">
          <a:xfrm>
            <a:off x="2743200" y="4343400"/>
            <a:ext cx="1676400" cy="646113"/>
          </a:xfrm>
          <a:prstGeom prst="rect">
            <a:avLst/>
          </a:prstGeom>
          <a:noFill/>
          <a:ln w="9525">
            <a:noFill/>
            <a:miter lim="800000"/>
            <a:headEnd/>
            <a:tailEnd/>
          </a:ln>
        </p:spPr>
        <p:txBody>
          <a:bodyPr>
            <a:spAutoFit/>
          </a:bodyPr>
          <a:lstStyle/>
          <a:p>
            <a:pPr eaLnBrk="1" hangingPunct="1"/>
            <a:r>
              <a:rPr lang="en-US" altLang="en-US" sz="1200">
                <a:solidFill>
                  <a:srgbClr val="000000"/>
                </a:solidFill>
                <a:cs typeface="Arial" pitchFamily="34" charset="0"/>
              </a:rPr>
              <a:t>A.11.2.3 User password management</a:t>
            </a:r>
          </a:p>
        </p:txBody>
      </p:sp>
      <p:sp>
        <p:nvSpPr>
          <p:cNvPr id="34836" name="TextBox 23"/>
          <p:cNvSpPr txBox="1">
            <a:spLocks noChangeArrowheads="1"/>
          </p:cNvSpPr>
          <p:nvPr/>
        </p:nvSpPr>
        <p:spPr bwMode="auto">
          <a:xfrm>
            <a:off x="2743200" y="5410200"/>
            <a:ext cx="1600200" cy="461963"/>
          </a:xfrm>
          <a:prstGeom prst="rect">
            <a:avLst/>
          </a:prstGeom>
          <a:noFill/>
          <a:ln w="9525">
            <a:noFill/>
            <a:miter lim="800000"/>
            <a:headEnd/>
            <a:tailEnd/>
          </a:ln>
        </p:spPr>
        <p:txBody>
          <a:bodyPr>
            <a:spAutoFit/>
          </a:bodyPr>
          <a:lstStyle/>
          <a:p>
            <a:pPr eaLnBrk="1" hangingPunct="1"/>
            <a:r>
              <a:rPr lang="en-US" altLang="en-US" sz="1200">
                <a:solidFill>
                  <a:srgbClr val="000000"/>
                </a:solidFill>
                <a:cs typeface="Arial" pitchFamily="34" charset="0"/>
              </a:rPr>
              <a:t>A.11.2.4 Review of user access rights</a:t>
            </a:r>
          </a:p>
        </p:txBody>
      </p:sp>
      <p:cxnSp>
        <p:nvCxnSpPr>
          <p:cNvPr id="25" name="Straight Arrow Connector 24"/>
          <p:cNvCxnSpPr/>
          <p:nvPr/>
        </p:nvCxnSpPr>
        <p:spPr>
          <a:xfrm>
            <a:off x="4572000" y="2590800"/>
            <a:ext cx="228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a:off x="4572000" y="4953000"/>
            <a:ext cx="228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a:off x="4572000" y="3733800"/>
            <a:ext cx="228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4840" name="TextBox 27"/>
          <p:cNvSpPr txBox="1">
            <a:spLocks noChangeArrowheads="1"/>
          </p:cNvSpPr>
          <p:nvPr/>
        </p:nvSpPr>
        <p:spPr bwMode="auto">
          <a:xfrm>
            <a:off x="4800600" y="2362200"/>
            <a:ext cx="1828800" cy="523875"/>
          </a:xfrm>
          <a:prstGeom prst="rect">
            <a:avLst/>
          </a:prstGeom>
          <a:noFill/>
          <a:ln w="9525">
            <a:noFill/>
            <a:miter lim="800000"/>
            <a:headEnd/>
            <a:tailEnd/>
          </a:ln>
        </p:spPr>
        <p:txBody>
          <a:bodyPr>
            <a:spAutoFit/>
          </a:bodyPr>
          <a:lstStyle/>
          <a:p>
            <a:pPr eaLnBrk="1" hangingPunct="1"/>
            <a:r>
              <a:rPr lang="en-US" altLang="en-US" sz="1400">
                <a:solidFill>
                  <a:srgbClr val="000000"/>
                </a:solidFill>
                <a:cs typeface="Arial" pitchFamily="34" charset="0"/>
              </a:rPr>
              <a:t>A.11.3.1 Password use</a:t>
            </a:r>
          </a:p>
        </p:txBody>
      </p:sp>
      <p:sp>
        <p:nvSpPr>
          <p:cNvPr id="34841" name="TextBox 28"/>
          <p:cNvSpPr txBox="1">
            <a:spLocks noChangeArrowheads="1"/>
          </p:cNvSpPr>
          <p:nvPr/>
        </p:nvSpPr>
        <p:spPr bwMode="auto">
          <a:xfrm>
            <a:off x="4876800" y="3429000"/>
            <a:ext cx="1676400" cy="738188"/>
          </a:xfrm>
          <a:prstGeom prst="rect">
            <a:avLst/>
          </a:prstGeom>
          <a:noFill/>
          <a:ln w="9525">
            <a:noFill/>
            <a:miter lim="800000"/>
            <a:headEnd/>
            <a:tailEnd/>
          </a:ln>
        </p:spPr>
        <p:txBody>
          <a:bodyPr>
            <a:spAutoFit/>
          </a:bodyPr>
          <a:lstStyle/>
          <a:p>
            <a:pPr eaLnBrk="1" hangingPunct="1"/>
            <a:r>
              <a:rPr lang="en-US" altLang="en-US" sz="1400">
                <a:solidFill>
                  <a:srgbClr val="000000"/>
                </a:solidFill>
                <a:cs typeface="Arial" pitchFamily="34" charset="0"/>
              </a:rPr>
              <a:t>A.11.3.2 Unattended user equipment</a:t>
            </a:r>
          </a:p>
        </p:txBody>
      </p:sp>
      <p:sp>
        <p:nvSpPr>
          <p:cNvPr id="34842" name="TextBox 29"/>
          <p:cNvSpPr txBox="1">
            <a:spLocks noChangeArrowheads="1"/>
          </p:cNvSpPr>
          <p:nvPr/>
        </p:nvSpPr>
        <p:spPr bwMode="auto">
          <a:xfrm>
            <a:off x="4800600" y="4572000"/>
            <a:ext cx="1905000" cy="738188"/>
          </a:xfrm>
          <a:prstGeom prst="rect">
            <a:avLst/>
          </a:prstGeom>
          <a:noFill/>
          <a:ln w="9525">
            <a:noFill/>
            <a:miter lim="800000"/>
            <a:headEnd/>
            <a:tailEnd/>
          </a:ln>
        </p:spPr>
        <p:txBody>
          <a:bodyPr>
            <a:spAutoFit/>
          </a:bodyPr>
          <a:lstStyle/>
          <a:p>
            <a:pPr eaLnBrk="1" hangingPunct="1"/>
            <a:r>
              <a:rPr lang="en-US" altLang="en-US" sz="1400">
                <a:solidFill>
                  <a:srgbClr val="000000"/>
                </a:solidFill>
                <a:cs typeface="Arial" pitchFamily="34" charset="0"/>
              </a:rPr>
              <a:t>A.11.3.3 Clear desk and clear screen policy</a:t>
            </a:r>
          </a:p>
        </p:txBody>
      </p:sp>
      <p:cxnSp>
        <p:nvCxnSpPr>
          <p:cNvPr id="31" name="Straight Arrow Connector 30"/>
          <p:cNvCxnSpPr/>
          <p:nvPr/>
        </p:nvCxnSpPr>
        <p:spPr>
          <a:xfrm>
            <a:off x="6858000" y="2209800"/>
            <a:ext cx="228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a:off x="6858000" y="2819400"/>
            <a:ext cx="228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a:off x="6858000" y="3352800"/>
            <a:ext cx="228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a:off x="6858000" y="5334000"/>
            <a:ext cx="228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a:off x="6858000" y="4648200"/>
            <a:ext cx="228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a:off x="6858000" y="3962400"/>
            <a:ext cx="228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a:off x="6858000" y="6096000"/>
            <a:ext cx="228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4850" name="TextBox 37"/>
          <p:cNvSpPr txBox="1">
            <a:spLocks noChangeArrowheads="1"/>
          </p:cNvSpPr>
          <p:nvPr/>
        </p:nvSpPr>
        <p:spPr bwMode="auto">
          <a:xfrm>
            <a:off x="7086600" y="1981200"/>
            <a:ext cx="1828800" cy="430213"/>
          </a:xfrm>
          <a:prstGeom prst="rect">
            <a:avLst/>
          </a:prstGeom>
          <a:noFill/>
          <a:ln w="9525">
            <a:noFill/>
            <a:miter lim="800000"/>
            <a:headEnd/>
            <a:tailEnd/>
          </a:ln>
        </p:spPr>
        <p:txBody>
          <a:bodyPr>
            <a:spAutoFit/>
          </a:bodyPr>
          <a:lstStyle/>
          <a:p>
            <a:pPr eaLnBrk="1" hangingPunct="1"/>
            <a:r>
              <a:rPr lang="en-US" altLang="en-US" sz="1100">
                <a:solidFill>
                  <a:srgbClr val="000000"/>
                </a:solidFill>
                <a:cs typeface="Arial" pitchFamily="34" charset="0"/>
              </a:rPr>
              <a:t>A.11.4.1 Policy on use of network services</a:t>
            </a:r>
          </a:p>
        </p:txBody>
      </p:sp>
      <p:sp>
        <p:nvSpPr>
          <p:cNvPr id="34851" name="TextBox 38"/>
          <p:cNvSpPr txBox="1">
            <a:spLocks noChangeArrowheads="1"/>
          </p:cNvSpPr>
          <p:nvPr/>
        </p:nvSpPr>
        <p:spPr bwMode="auto">
          <a:xfrm>
            <a:off x="7086600" y="2514600"/>
            <a:ext cx="1828800" cy="600075"/>
          </a:xfrm>
          <a:prstGeom prst="rect">
            <a:avLst/>
          </a:prstGeom>
          <a:noFill/>
          <a:ln w="9525">
            <a:noFill/>
            <a:miter lim="800000"/>
            <a:headEnd/>
            <a:tailEnd/>
          </a:ln>
        </p:spPr>
        <p:txBody>
          <a:bodyPr>
            <a:spAutoFit/>
          </a:bodyPr>
          <a:lstStyle/>
          <a:p>
            <a:pPr eaLnBrk="1" hangingPunct="1"/>
            <a:r>
              <a:rPr lang="en-US" altLang="en-US" sz="1100">
                <a:solidFill>
                  <a:srgbClr val="000000"/>
                </a:solidFill>
                <a:cs typeface="Arial" pitchFamily="34" charset="0"/>
              </a:rPr>
              <a:t>A.11.4.2 User authentication for external connections</a:t>
            </a:r>
          </a:p>
        </p:txBody>
      </p:sp>
      <p:sp>
        <p:nvSpPr>
          <p:cNvPr id="34852" name="TextBox 39"/>
          <p:cNvSpPr txBox="1">
            <a:spLocks noChangeArrowheads="1"/>
          </p:cNvSpPr>
          <p:nvPr/>
        </p:nvSpPr>
        <p:spPr bwMode="auto">
          <a:xfrm>
            <a:off x="7086600" y="3124200"/>
            <a:ext cx="2057400" cy="430213"/>
          </a:xfrm>
          <a:prstGeom prst="rect">
            <a:avLst/>
          </a:prstGeom>
          <a:noFill/>
          <a:ln w="9525">
            <a:noFill/>
            <a:miter lim="800000"/>
            <a:headEnd/>
            <a:tailEnd/>
          </a:ln>
        </p:spPr>
        <p:txBody>
          <a:bodyPr>
            <a:spAutoFit/>
          </a:bodyPr>
          <a:lstStyle/>
          <a:p>
            <a:pPr eaLnBrk="1" hangingPunct="1"/>
            <a:r>
              <a:rPr lang="en-US" altLang="en-US" sz="1100">
                <a:solidFill>
                  <a:srgbClr val="000000"/>
                </a:solidFill>
                <a:cs typeface="Arial" pitchFamily="34" charset="0"/>
              </a:rPr>
              <a:t>A.11.4.3 Equipment identification in networks</a:t>
            </a:r>
          </a:p>
        </p:txBody>
      </p:sp>
      <p:sp>
        <p:nvSpPr>
          <p:cNvPr id="34853" name="TextBox 40"/>
          <p:cNvSpPr txBox="1">
            <a:spLocks noChangeArrowheads="1"/>
          </p:cNvSpPr>
          <p:nvPr/>
        </p:nvSpPr>
        <p:spPr bwMode="auto">
          <a:xfrm>
            <a:off x="7086600" y="3657600"/>
            <a:ext cx="2057400" cy="600075"/>
          </a:xfrm>
          <a:prstGeom prst="rect">
            <a:avLst/>
          </a:prstGeom>
          <a:noFill/>
          <a:ln w="9525">
            <a:noFill/>
            <a:miter lim="800000"/>
            <a:headEnd/>
            <a:tailEnd/>
          </a:ln>
        </p:spPr>
        <p:txBody>
          <a:bodyPr>
            <a:spAutoFit/>
          </a:bodyPr>
          <a:lstStyle/>
          <a:p>
            <a:pPr eaLnBrk="1" hangingPunct="1"/>
            <a:r>
              <a:rPr lang="en-US" altLang="en-US" sz="1100">
                <a:solidFill>
                  <a:srgbClr val="000000"/>
                </a:solidFill>
                <a:cs typeface="Arial" pitchFamily="34" charset="0"/>
              </a:rPr>
              <a:t>A.11.4.4 Remote diagnostic and configuration port protection</a:t>
            </a:r>
          </a:p>
        </p:txBody>
      </p:sp>
      <p:sp>
        <p:nvSpPr>
          <p:cNvPr id="34854" name="TextBox 41"/>
          <p:cNvSpPr txBox="1">
            <a:spLocks noChangeArrowheads="1"/>
          </p:cNvSpPr>
          <p:nvPr/>
        </p:nvSpPr>
        <p:spPr bwMode="auto">
          <a:xfrm>
            <a:off x="7162800" y="4419600"/>
            <a:ext cx="1828800" cy="430213"/>
          </a:xfrm>
          <a:prstGeom prst="rect">
            <a:avLst/>
          </a:prstGeom>
          <a:noFill/>
          <a:ln w="9525">
            <a:noFill/>
            <a:miter lim="800000"/>
            <a:headEnd/>
            <a:tailEnd/>
          </a:ln>
        </p:spPr>
        <p:txBody>
          <a:bodyPr>
            <a:spAutoFit/>
          </a:bodyPr>
          <a:lstStyle/>
          <a:p>
            <a:pPr eaLnBrk="1" hangingPunct="1"/>
            <a:r>
              <a:rPr lang="en-US" altLang="en-US" sz="1100">
                <a:solidFill>
                  <a:srgbClr val="000000"/>
                </a:solidFill>
                <a:cs typeface="Arial" pitchFamily="34" charset="0"/>
              </a:rPr>
              <a:t>A.11.4.5 Segregation in networks</a:t>
            </a:r>
          </a:p>
        </p:txBody>
      </p:sp>
      <p:sp>
        <p:nvSpPr>
          <p:cNvPr id="34855" name="TextBox 42"/>
          <p:cNvSpPr txBox="1">
            <a:spLocks noChangeArrowheads="1"/>
          </p:cNvSpPr>
          <p:nvPr/>
        </p:nvSpPr>
        <p:spPr bwMode="auto">
          <a:xfrm>
            <a:off x="7162800" y="5105400"/>
            <a:ext cx="1828800" cy="430213"/>
          </a:xfrm>
          <a:prstGeom prst="rect">
            <a:avLst/>
          </a:prstGeom>
          <a:noFill/>
          <a:ln w="9525">
            <a:noFill/>
            <a:miter lim="800000"/>
            <a:headEnd/>
            <a:tailEnd/>
          </a:ln>
        </p:spPr>
        <p:txBody>
          <a:bodyPr>
            <a:spAutoFit/>
          </a:bodyPr>
          <a:lstStyle/>
          <a:p>
            <a:pPr eaLnBrk="1" hangingPunct="1"/>
            <a:r>
              <a:rPr lang="en-US" altLang="en-US" sz="1100">
                <a:solidFill>
                  <a:srgbClr val="000000"/>
                </a:solidFill>
                <a:cs typeface="Arial" pitchFamily="34" charset="0"/>
              </a:rPr>
              <a:t>A.11.4.6 Network connection control</a:t>
            </a:r>
          </a:p>
        </p:txBody>
      </p:sp>
      <p:sp>
        <p:nvSpPr>
          <p:cNvPr id="34856" name="TextBox 43"/>
          <p:cNvSpPr txBox="1">
            <a:spLocks noChangeArrowheads="1"/>
          </p:cNvSpPr>
          <p:nvPr/>
        </p:nvSpPr>
        <p:spPr bwMode="auto">
          <a:xfrm>
            <a:off x="7162800" y="5867400"/>
            <a:ext cx="1752600" cy="430213"/>
          </a:xfrm>
          <a:prstGeom prst="rect">
            <a:avLst/>
          </a:prstGeom>
          <a:noFill/>
          <a:ln w="9525">
            <a:noFill/>
            <a:miter lim="800000"/>
            <a:headEnd/>
            <a:tailEnd/>
          </a:ln>
        </p:spPr>
        <p:txBody>
          <a:bodyPr>
            <a:spAutoFit/>
          </a:bodyPr>
          <a:lstStyle/>
          <a:p>
            <a:pPr eaLnBrk="1" hangingPunct="1"/>
            <a:r>
              <a:rPr lang="en-US" altLang="en-US" sz="1100">
                <a:solidFill>
                  <a:srgbClr val="000000"/>
                </a:solidFill>
                <a:cs typeface="Arial" pitchFamily="34" charset="0"/>
              </a:rPr>
              <a:t>A.11.4.7 Network routing control</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04800" y="304800"/>
            <a:ext cx="25146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u="sng" dirty="0">
                <a:solidFill>
                  <a:srgbClr val="FFFFFF"/>
                </a:solidFill>
              </a:rPr>
              <a:t>A.11.5 Operating system access control</a:t>
            </a:r>
          </a:p>
          <a:p>
            <a:pPr algn="ctr">
              <a:defRPr/>
            </a:pPr>
            <a:r>
              <a:rPr lang="en-US" sz="1200" dirty="0">
                <a:solidFill>
                  <a:srgbClr val="FFFFFF"/>
                </a:solidFill>
              </a:rPr>
              <a:t>Objective: To prevent unauthorized access to operating systems.</a:t>
            </a:r>
          </a:p>
        </p:txBody>
      </p:sp>
      <p:sp>
        <p:nvSpPr>
          <p:cNvPr id="4" name="Rectangle 3"/>
          <p:cNvSpPr/>
          <p:nvPr/>
        </p:nvSpPr>
        <p:spPr>
          <a:xfrm>
            <a:off x="3124200" y="228600"/>
            <a:ext cx="2514600" cy="1219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u="sng" dirty="0">
                <a:solidFill>
                  <a:srgbClr val="FFFFFF"/>
                </a:solidFill>
              </a:rPr>
              <a:t>A.11.6 Application and information access control</a:t>
            </a:r>
          </a:p>
          <a:p>
            <a:pPr algn="ctr">
              <a:defRPr/>
            </a:pPr>
            <a:r>
              <a:rPr lang="en-US" sz="1200" dirty="0">
                <a:solidFill>
                  <a:srgbClr val="FFFFFF"/>
                </a:solidFill>
              </a:rPr>
              <a:t>Objective: To prevent unauthorized access to information held in application system.</a:t>
            </a:r>
          </a:p>
        </p:txBody>
      </p:sp>
      <p:sp>
        <p:nvSpPr>
          <p:cNvPr id="5" name="Rectangle 4"/>
          <p:cNvSpPr/>
          <p:nvPr/>
        </p:nvSpPr>
        <p:spPr>
          <a:xfrm>
            <a:off x="6019800" y="228600"/>
            <a:ext cx="2514600" cy="1219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u="sng" dirty="0">
                <a:solidFill>
                  <a:srgbClr val="FFFFFF"/>
                </a:solidFill>
              </a:rPr>
              <a:t>A.11.7 Mobile computing and </a:t>
            </a:r>
            <a:r>
              <a:rPr lang="en-US" sz="1200" u="sng" dirty="0" err="1">
                <a:solidFill>
                  <a:srgbClr val="FFFFFF"/>
                </a:solidFill>
              </a:rPr>
              <a:t>teleworking</a:t>
            </a:r>
            <a:endParaRPr lang="en-US" sz="1200" u="sng" dirty="0">
              <a:solidFill>
                <a:srgbClr val="FFFFFF"/>
              </a:solidFill>
            </a:endParaRPr>
          </a:p>
          <a:p>
            <a:pPr algn="ctr">
              <a:defRPr/>
            </a:pPr>
            <a:r>
              <a:rPr lang="en-US" sz="1200" dirty="0">
                <a:solidFill>
                  <a:srgbClr val="FFFFFF"/>
                </a:solidFill>
              </a:rPr>
              <a:t>Objective: To ensure information security when using mobile computing and </a:t>
            </a:r>
            <a:r>
              <a:rPr lang="en-US" sz="1200" dirty="0" err="1">
                <a:solidFill>
                  <a:srgbClr val="FFFFFF"/>
                </a:solidFill>
              </a:rPr>
              <a:t>teleworking</a:t>
            </a:r>
            <a:r>
              <a:rPr lang="en-US" sz="1200" dirty="0">
                <a:solidFill>
                  <a:srgbClr val="FFFFFF"/>
                </a:solidFill>
              </a:rPr>
              <a:t> facilities.</a:t>
            </a:r>
          </a:p>
        </p:txBody>
      </p:sp>
      <p:cxnSp>
        <p:nvCxnSpPr>
          <p:cNvPr id="7" name="Straight Connector 6"/>
          <p:cNvCxnSpPr/>
          <p:nvPr/>
        </p:nvCxnSpPr>
        <p:spPr>
          <a:xfrm rot="5400000">
            <a:off x="-2057399" y="3733800"/>
            <a:ext cx="5029200" cy="3175"/>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rot="5400000">
            <a:off x="3734594" y="3733006"/>
            <a:ext cx="50292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5400000">
            <a:off x="762794" y="3733006"/>
            <a:ext cx="50292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457200" y="1676400"/>
            <a:ext cx="228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457200" y="4953000"/>
            <a:ext cx="228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457200" y="4114800"/>
            <a:ext cx="228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457200" y="2438400"/>
            <a:ext cx="228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457200" y="3276600"/>
            <a:ext cx="228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5853" name="TextBox 15"/>
          <p:cNvSpPr txBox="1">
            <a:spLocks noChangeArrowheads="1"/>
          </p:cNvSpPr>
          <p:nvPr/>
        </p:nvSpPr>
        <p:spPr bwMode="auto">
          <a:xfrm>
            <a:off x="762000" y="1447800"/>
            <a:ext cx="1905000" cy="461963"/>
          </a:xfrm>
          <a:prstGeom prst="rect">
            <a:avLst/>
          </a:prstGeom>
          <a:noFill/>
          <a:ln w="9525">
            <a:noFill/>
            <a:miter lim="800000"/>
            <a:headEnd/>
            <a:tailEnd/>
          </a:ln>
        </p:spPr>
        <p:txBody>
          <a:bodyPr>
            <a:spAutoFit/>
          </a:bodyPr>
          <a:lstStyle/>
          <a:p>
            <a:pPr eaLnBrk="1" hangingPunct="1"/>
            <a:r>
              <a:rPr lang="en-US" altLang="en-US" sz="1200">
                <a:solidFill>
                  <a:srgbClr val="000000"/>
                </a:solidFill>
                <a:cs typeface="Arial" pitchFamily="34" charset="0"/>
              </a:rPr>
              <a:t>A.11.5.1 Secure log-on procedures</a:t>
            </a:r>
          </a:p>
        </p:txBody>
      </p:sp>
      <p:sp>
        <p:nvSpPr>
          <p:cNvPr id="35854" name="TextBox 16"/>
          <p:cNvSpPr txBox="1">
            <a:spLocks noChangeArrowheads="1"/>
          </p:cNvSpPr>
          <p:nvPr/>
        </p:nvSpPr>
        <p:spPr bwMode="auto">
          <a:xfrm>
            <a:off x="685800" y="2209800"/>
            <a:ext cx="2133600" cy="461963"/>
          </a:xfrm>
          <a:prstGeom prst="rect">
            <a:avLst/>
          </a:prstGeom>
          <a:noFill/>
          <a:ln w="9525">
            <a:noFill/>
            <a:miter lim="800000"/>
            <a:headEnd/>
            <a:tailEnd/>
          </a:ln>
        </p:spPr>
        <p:txBody>
          <a:bodyPr>
            <a:spAutoFit/>
          </a:bodyPr>
          <a:lstStyle/>
          <a:p>
            <a:pPr eaLnBrk="1" hangingPunct="1"/>
            <a:r>
              <a:rPr lang="en-US" altLang="en-US" sz="1200">
                <a:solidFill>
                  <a:srgbClr val="000000"/>
                </a:solidFill>
                <a:cs typeface="Arial" pitchFamily="34" charset="0"/>
              </a:rPr>
              <a:t>A.11.5.2 User identification and authentication</a:t>
            </a:r>
          </a:p>
        </p:txBody>
      </p:sp>
      <p:sp>
        <p:nvSpPr>
          <p:cNvPr id="35855" name="TextBox 17"/>
          <p:cNvSpPr txBox="1">
            <a:spLocks noChangeArrowheads="1"/>
          </p:cNvSpPr>
          <p:nvPr/>
        </p:nvSpPr>
        <p:spPr bwMode="auto">
          <a:xfrm>
            <a:off x="685800" y="3048000"/>
            <a:ext cx="2133600" cy="461963"/>
          </a:xfrm>
          <a:prstGeom prst="rect">
            <a:avLst/>
          </a:prstGeom>
          <a:noFill/>
          <a:ln w="9525">
            <a:noFill/>
            <a:miter lim="800000"/>
            <a:headEnd/>
            <a:tailEnd/>
          </a:ln>
        </p:spPr>
        <p:txBody>
          <a:bodyPr>
            <a:spAutoFit/>
          </a:bodyPr>
          <a:lstStyle/>
          <a:p>
            <a:pPr eaLnBrk="1" hangingPunct="1"/>
            <a:r>
              <a:rPr lang="en-US" altLang="en-US" sz="1200">
                <a:solidFill>
                  <a:srgbClr val="000000"/>
                </a:solidFill>
                <a:cs typeface="Arial" pitchFamily="34" charset="0"/>
              </a:rPr>
              <a:t>A.11.5.3 Password management system</a:t>
            </a:r>
          </a:p>
        </p:txBody>
      </p:sp>
      <p:sp>
        <p:nvSpPr>
          <p:cNvPr id="35856" name="TextBox 18"/>
          <p:cNvSpPr txBox="1">
            <a:spLocks noChangeArrowheads="1"/>
          </p:cNvSpPr>
          <p:nvPr/>
        </p:nvSpPr>
        <p:spPr bwMode="auto">
          <a:xfrm>
            <a:off x="685800" y="3962400"/>
            <a:ext cx="2362200" cy="261938"/>
          </a:xfrm>
          <a:prstGeom prst="rect">
            <a:avLst/>
          </a:prstGeom>
          <a:noFill/>
          <a:ln w="9525">
            <a:noFill/>
            <a:miter lim="800000"/>
            <a:headEnd/>
            <a:tailEnd/>
          </a:ln>
        </p:spPr>
        <p:txBody>
          <a:bodyPr>
            <a:spAutoFit/>
          </a:bodyPr>
          <a:lstStyle/>
          <a:p>
            <a:pPr eaLnBrk="1" hangingPunct="1"/>
            <a:r>
              <a:rPr lang="en-US" altLang="en-US" sz="1100">
                <a:solidFill>
                  <a:srgbClr val="000000"/>
                </a:solidFill>
                <a:cs typeface="Arial" pitchFamily="34" charset="0"/>
              </a:rPr>
              <a:t>A.11.5.4 Use of system utilities</a:t>
            </a:r>
          </a:p>
        </p:txBody>
      </p:sp>
      <p:cxnSp>
        <p:nvCxnSpPr>
          <p:cNvPr id="20" name="Straight Arrow Connector 19"/>
          <p:cNvCxnSpPr/>
          <p:nvPr/>
        </p:nvCxnSpPr>
        <p:spPr>
          <a:xfrm>
            <a:off x="457200" y="5791200"/>
            <a:ext cx="228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5858" name="TextBox 20"/>
          <p:cNvSpPr txBox="1">
            <a:spLocks noChangeArrowheads="1"/>
          </p:cNvSpPr>
          <p:nvPr/>
        </p:nvSpPr>
        <p:spPr bwMode="auto">
          <a:xfrm>
            <a:off x="685800" y="4800600"/>
            <a:ext cx="2286000" cy="261938"/>
          </a:xfrm>
          <a:prstGeom prst="rect">
            <a:avLst/>
          </a:prstGeom>
          <a:noFill/>
          <a:ln w="9525">
            <a:noFill/>
            <a:miter lim="800000"/>
            <a:headEnd/>
            <a:tailEnd/>
          </a:ln>
        </p:spPr>
        <p:txBody>
          <a:bodyPr>
            <a:spAutoFit/>
          </a:bodyPr>
          <a:lstStyle/>
          <a:p>
            <a:pPr eaLnBrk="1" hangingPunct="1"/>
            <a:r>
              <a:rPr lang="en-US" altLang="en-US" sz="1100">
                <a:solidFill>
                  <a:srgbClr val="000000"/>
                </a:solidFill>
                <a:cs typeface="Arial" pitchFamily="34" charset="0"/>
              </a:rPr>
              <a:t>A.11.5.5 Session time-out</a:t>
            </a:r>
          </a:p>
        </p:txBody>
      </p:sp>
      <p:sp>
        <p:nvSpPr>
          <p:cNvPr id="35859" name="TextBox 21"/>
          <p:cNvSpPr txBox="1">
            <a:spLocks noChangeArrowheads="1"/>
          </p:cNvSpPr>
          <p:nvPr/>
        </p:nvSpPr>
        <p:spPr bwMode="auto">
          <a:xfrm>
            <a:off x="685800" y="5638800"/>
            <a:ext cx="2667000" cy="461963"/>
          </a:xfrm>
          <a:prstGeom prst="rect">
            <a:avLst/>
          </a:prstGeom>
          <a:noFill/>
          <a:ln w="9525">
            <a:noFill/>
            <a:miter lim="800000"/>
            <a:headEnd/>
            <a:tailEnd/>
          </a:ln>
        </p:spPr>
        <p:txBody>
          <a:bodyPr>
            <a:spAutoFit/>
          </a:bodyPr>
          <a:lstStyle/>
          <a:p>
            <a:pPr eaLnBrk="1" hangingPunct="1"/>
            <a:r>
              <a:rPr lang="en-US" altLang="en-US" sz="1200">
                <a:solidFill>
                  <a:srgbClr val="000000"/>
                </a:solidFill>
                <a:cs typeface="Arial" pitchFamily="34" charset="0"/>
              </a:rPr>
              <a:t>A.11.5.6 Limitation of connection time</a:t>
            </a:r>
          </a:p>
        </p:txBody>
      </p:sp>
      <p:cxnSp>
        <p:nvCxnSpPr>
          <p:cNvPr id="23" name="Straight Arrow Connector 22"/>
          <p:cNvCxnSpPr/>
          <p:nvPr/>
        </p:nvCxnSpPr>
        <p:spPr>
          <a:xfrm>
            <a:off x="3276600" y="2209800"/>
            <a:ext cx="228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a:off x="3276600" y="4114800"/>
            <a:ext cx="228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a:off x="6248400" y="2209800"/>
            <a:ext cx="228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a:off x="6248400" y="4114800"/>
            <a:ext cx="228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5864" name="TextBox 26"/>
          <p:cNvSpPr txBox="1">
            <a:spLocks noChangeArrowheads="1"/>
          </p:cNvSpPr>
          <p:nvPr/>
        </p:nvSpPr>
        <p:spPr bwMode="auto">
          <a:xfrm>
            <a:off x="3505200" y="1981200"/>
            <a:ext cx="2362200" cy="523875"/>
          </a:xfrm>
          <a:prstGeom prst="rect">
            <a:avLst/>
          </a:prstGeom>
          <a:noFill/>
          <a:ln w="9525">
            <a:noFill/>
            <a:miter lim="800000"/>
            <a:headEnd/>
            <a:tailEnd/>
          </a:ln>
        </p:spPr>
        <p:txBody>
          <a:bodyPr>
            <a:spAutoFit/>
          </a:bodyPr>
          <a:lstStyle/>
          <a:p>
            <a:pPr eaLnBrk="1" hangingPunct="1"/>
            <a:r>
              <a:rPr lang="en-US" altLang="en-US" sz="1400">
                <a:solidFill>
                  <a:srgbClr val="000000"/>
                </a:solidFill>
                <a:cs typeface="Arial" pitchFamily="34" charset="0"/>
              </a:rPr>
              <a:t>A.11.6.1 Information access restriction</a:t>
            </a:r>
          </a:p>
        </p:txBody>
      </p:sp>
      <p:sp>
        <p:nvSpPr>
          <p:cNvPr id="35865" name="TextBox 27"/>
          <p:cNvSpPr txBox="1">
            <a:spLocks noChangeArrowheads="1"/>
          </p:cNvSpPr>
          <p:nvPr/>
        </p:nvSpPr>
        <p:spPr bwMode="auto">
          <a:xfrm>
            <a:off x="3505200" y="3962400"/>
            <a:ext cx="2667000" cy="523875"/>
          </a:xfrm>
          <a:prstGeom prst="rect">
            <a:avLst/>
          </a:prstGeom>
          <a:noFill/>
          <a:ln w="9525">
            <a:noFill/>
            <a:miter lim="800000"/>
            <a:headEnd/>
            <a:tailEnd/>
          </a:ln>
        </p:spPr>
        <p:txBody>
          <a:bodyPr>
            <a:spAutoFit/>
          </a:bodyPr>
          <a:lstStyle/>
          <a:p>
            <a:pPr eaLnBrk="1" hangingPunct="1"/>
            <a:r>
              <a:rPr lang="en-US" altLang="en-US" sz="1400">
                <a:solidFill>
                  <a:srgbClr val="000000"/>
                </a:solidFill>
                <a:cs typeface="Arial" pitchFamily="34" charset="0"/>
              </a:rPr>
              <a:t>A.11.6.2 Sensitive system isolation</a:t>
            </a:r>
          </a:p>
        </p:txBody>
      </p:sp>
      <p:sp>
        <p:nvSpPr>
          <p:cNvPr id="35866" name="TextBox 28"/>
          <p:cNvSpPr txBox="1">
            <a:spLocks noChangeArrowheads="1"/>
          </p:cNvSpPr>
          <p:nvPr/>
        </p:nvSpPr>
        <p:spPr bwMode="auto">
          <a:xfrm>
            <a:off x="6477000" y="2057400"/>
            <a:ext cx="2286000" cy="523875"/>
          </a:xfrm>
          <a:prstGeom prst="rect">
            <a:avLst/>
          </a:prstGeom>
          <a:noFill/>
          <a:ln w="9525">
            <a:noFill/>
            <a:miter lim="800000"/>
            <a:headEnd/>
            <a:tailEnd/>
          </a:ln>
        </p:spPr>
        <p:txBody>
          <a:bodyPr>
            <a:spAutoFit/>
          </a:bodyPr>
          <a:lstStyle/>
          <a:p>
            <a:pPr eaLnBrk="1" hangingPunct="1"/>
            <a:r>
              <a:rPr lang="en-US" altLang="en-US" sz="1400">
                <a:solidFill>
                  <a:srgbClr val="000000"/>
                </a:solidFill>
                <a:cs typeface="Arial" pitchFamily="34" charset="0"/>
              </a:rPr>
              <a:t>A.11.7.1 Mobile computing and communications</a:t>
            </a:r>
          </a:p>
        </p:txBody>
      </p:sp>
      <p:sp>
        <p:nvSpPr>
          <p:cNvPr id="35867" name="TextBox 29"/>
          <p:cNvSpPr txBox="1">
            <a:spLocks noChangeArrowheads="1"/>
          </p:cNvSpPr>
          <p:nvPr/>
        </p:nvSpPr>
        <p:spPr bwMode="auto">
          <a:xfrm>
            <a:off x="6553200" y="3962400"/>
            <a:ext cx="2362200" cy="307975"/>
          </a:xfrm>
          <a:prstGeom prst="rect">
            <a:avLst/>
          </a:prstGeom>
          <a:noFill/>
          <a:ln w="9525">
            <a:noFill/>
            <a:miter lim="800000"/>
            <a:headEnd/>
            <a:tailEnd/>
          </a:ln>
        </p:spPr>
        <p:txBody>
          <a:bodyPr>
            <a:spAutoFit/>
          </a:bodyPr>
          <a:lstStyle/>
          <a:p>
            <a:pPr eaLnBrk="1" hangingPunct="1"/>
            <a:r>
              <a:rPr lang="en-US" altLang="en-US" sz="1400">
                <a:solidFill>
                  <a:srgbClr val="000000"/>
                </a:solidFill>
                <a:cs typeface="Arial" pitchFamily="34" charset="0"/>
              </a:rPr>
              <a:t>A.11.7.2 Teleworking</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284163" y="153988"/>
            <a:ext cx="7756525" cy="1219200"/>
          </a:xfrm>
        </p:spPr>
        <p:txBody>
          <a:bodyPr/>
          <a:lstStyle/>
          <a:p>
            <a:pPr defTabSz="923925" eaLnBrk="1" hangingPunct="1"/>
            <a:r>
              <a:rPr lang="en-US" altLang="en-US" sz="2800" smtClean="0">
                <a:solidFill>
                  <a:srgbClr val="010000"/>
                </a:solidFill>
                <a:latin typeface="Arial" pitchFamily="34" charset="0"/>
                <a:cs typeface="Arial" pitchFamily="34" charset="0"/>
              </a:rPr>
              <a:t>A.12 Information systems acquisitions, development and  maintenance</a:t>
            </a:r>
          </a:p>
        </p:txBody>
      </p:sp>
      <p:sp>
        <p:nvSpPr>
          <p:cNvPr id="36867" name="Rectangle 3"/>
          <p:cNvSpPr>
            <a:spLocks noGrp="1" noChangeArrowheads="1"/>
          </p:cNvSpPr>
          <p:nvPr>
            <p:ph idx="1"/>
          </p:nvPr>
        </p:nvSpPr>
        <p:spPr>
          <a:xfrm>
            <a:off x="457200" y="1752600"/>
            <a:ext cx="7620000" cy="1600200"/>
          </a:xfrm>
        </p:spPr>
        <p:txBody>
          <a:bodyPr/>
          <a:lstStyle/>
          <a:p>
            <a:pPr marL="0" indent="0" eaLnBrk="1" hangingPunct="1">
              <a:buFont typeface="Wingdings" pitchFamily="2" charset="2"/>
              <a:buNone/>
            </a:pPr>
            <a:r>
              <a:rPr lang="en-US" altLang="en-US" smtClean="0"/>
              <a:t> </a:t>
            </a:r>
            <a:endParaRPr lang="en-US" altLang="en-US" smtClean="0">
              <a:solidFill>
                <a:schemeClr val="bg2"/>
              </a:solidFill>
              <a:latin typeface="Times New Roman" pitchFamily="18" charset="0"/>
            </a:endParaRPr>
          </a:p>
          <a:p>
            <a:pPr marL="0" indent="0" eaLnBrk="1" hangingPunct="1">
              <a:buFont typeface="Wingdings" pitchFamily="2" charset="2"/>
              <a:buNone/>
            </a:pPr>
            <a:r>
              <a:rPr lang="en-US" altLang="en-US" smtClean="0">
                <a:solidFill>
                  <a:schemeClr val="bg2"/>
                </a:solidFill>
              </a:rPr>
              <a:t> </a:t>
            </a:r>
            <a:endParaRPr lang="en-US" altLang="en-US" smtClean="0"/>
          </a:p>
        </p:txBody>
      </p:sp>
      <p:sp>
        <p:nvSpPr>
          <p:cNvPr id="36868" name="Date Placeholder 3"/>
          <p:cNvSpPr>
            <a:spLocks noGrp="1"/>
          </p:cNvSpPr>
          <p:nvPr>
            <p:ph type="dt" sz="quarter" idx="4294967295"/>
          </p:nvPr>
        </p:nvSpPr>
        <p:spPr bwMode="auto">
          <a:xfrm>
            <a:off x="6934200" y="6400800"/>
            <a:ext cx="1905000" cy="381000"/>
          </a:xfrm>
          <a:prstGeom prst="rect">
            <a:avLst/>
          </a:prstGeom>
          <a:noFill/>
          <a:ln>
            <a:miter lim="800000"/>
            <a:headEnd/>
            <a:tailEnd/>
          </a:ln>
        </p:spPr>
        <p:txBody>
          <a:bodyPr/>
          <a:lstStyle/>
          <a:p>
            <a:pPr algn="r" defTabSz="912813">
              <a:buFontTx/>
              <a:buNone/>
            </a:pPr>
            <a:fld id="{0D38B602-61DB-4F87-971E-3E250567D3B8}" type="datetime1">
              <a:rPr lang="en-US" altLang="en-US" sz="1200" b="0" i="0">
                <a:solidFill>
                  <a:schemeClr val="accent2"/>
                </a:solidFill>
                <a:latin typeface="Times New Roman" pitchFamily="18" charset="0"/>
              </a:rPr>
              <a:pPr algn="r" defTabSz="912813">
                <a:buFontTx/>
                <a:buNone/>
              </a:pPr>
              <a:t>9/20/2013</a:t>
            </a:fld>
            <a:endParaRPr lang="en-US" altLang="en-US" sz="1200" b="0" i="0">
              <a:solidFill>
                <a:schemeClr val="accent2"/>
              </a:solidFill>
              <a:latin typeface="Times New Roman" pitchFamily="18" charset="0"/>
            </a:endParaRPr>
          </a:p>
        </p:txBody>
      </p:sp>
      <p:sp>
        <p:nvSpPr>
          <p:cNvPr id="36869" name="Footer Placeholder 4"/>
          <p:cNvSpPr>
            <a:spLocks noGrp="1"/>
          </p:cNvSpPr>
          <p:nvPr>
            <p:ph type="ftr" sz="quarter" idx="11"/>
          </p:nvPr>
        </p:nvSpPr>
        <p:spPr>
          <a:noFill/>
        </p:spPr>
        <p:txBody>
          <a:bodyPr/>
          <a:lstStyle/>
          <a:p>
            <a:pPr defTabSz="912813"/>
            <a:r>
              <a:rPr lang="en-US" altLang="en-US" smtClean="0"/>
              <a:t>ISMS Implementation and Certification</a:t>
            </a:r>
          </a:p>
        </p:txBody>
      </p:sp>
      <p:sp>
        <p:nvSpPr>
          <p:cNvPr id="36870" name="Text Box 4"/>
          <p:cNvSpPr txBox="1">
            <a:spLocks noChangeArrowheads="1"/>
          </p:cNvSpPr>
          <p:nvPr/>
        </p:nvSpPr>
        <p:spPr bwMode="auto">
          <a:xfrm>
            <a:off x="533400" y="1627188"/>
            <a:ext cx="7735888" cy="3848100"/>
          </a:xfrm>
          <a:prstGeom prst="rect">
            <a:avLst/>
          </a:prstGeom>
          <a:noFill/>
          <a:ln w="12700">
            <a:noFill/>
            <a:miter lim="800000"/>
            <a:headEnd type="none" w="sm" len="sm"/>
            <a:tailEnd type="none" w="sm" len="sm"/>
          </a:ln>
        </p:spPr>
        <p:txBody>
          <a:bodyPr wrap="none" lIns="92482" tIns="46241" rIns="92482" bIns="46241">
            <a:spAutoFit/>
          </a:bodyPr>
          <a:lstStyle/>
          <a:p>
            <a:pPr eaLnBrk="1" hangingPunct="1"/>
            <a:r>
              <a:rPr lang="en-US" altLang="en-US" sz="2400">
                <a:solidFill>
                  <a:srgbClr val="0000FF"/>
                </a:solidFill>
                <a:cs typeface="Arial" pitchFamily="34" charset="0"/>
              </a:rPr>
              <a:t>A.12.1 Security requirements of information systems</a:t>
            </a:r>
          </a:p>
          <a:p>
            <a:pPr eaLnBrk="1" hangingPunct="1"/>
            <a:endParaRPr lang="en-US" altLang="en-US">
              <a:solidFill>
                <a:srgbClr val="0000FF"/>
              </a:solidFill>
              <a:cs typeface="Arial" pitchFamily="34" charset="0"/>
            </a:endParaRPr>
          </a:p>
          <a:p>
            <a:pPr eaLnBrk="1" hangingPunct="1"/>
            <a:r>
              <a:rPr lang="en-US" altLang="en-US" sz="2400">
                <a:solidFill>
                  <a:srgbClr val="0000FF"/>
                </a:solidFill>
                <a:cs typeface="Arial" pitchFamily="34" charset="0"/>
              </a:rPr>
              <a:t>A.12.2 Correct processing in applications</a:t>
            </a:r>
          </a:p>
          <a:p>
            <a:pPr eaLnBrk="1" hangingPunct="1"/>
            <a:endParaRPr lang="en-US" altLang="en-US">
              <a:solidFill>
                <a:srgbClr val="0000FF"/>
              </a:solidFill>
              <a:cs typeface="Arial" pitchFamily="34" charset="0"/>
            </a:endParaRPr>
          </a:p>
          <a:p>
            <a:pPr eaLnBrk="1" hangingPunct="1"/>
            <a:r>
              <a:rPr lang="en-US" altLang="en-US" sz="2400">
                <a:solidFill>
                  <a:srgbClr val="0000FF"/>
                </a:solidFill>
                <a:cs typeface="Arial" pitchFamily="34" charset="0"/>
              </a:rPr>
              <a:t>A.12.3 Cryptographic controls</a:t>
            </a:r>
          </a:p>
          <a:p>
            <a:pPr eaLnBrk="1" hangingPunct="1"/>
            <a:endParaRPr lang="en-US" altLang="en-US">
              <a:solidFill>
                <a:srgbClr val="0000FF"/>
              </a:solidFill>
              <a:cs typeface="Arial" pitchFamily="34" charset="0"/>
            </a:endParaRPr>
          </a:p>
          <a:p>
            <a:pPr eaLnBrk="1" hangingPunct="1"/>
            <a:r>
              <a:rPr lang="en-US" altLang="en-US" sz="2400">
                <a:solidFill>
                  <a:srgbClr val="0000FF"/>
                </a:solidFill>
                <a:cs typeface="Arial" pitchFamily="34" charset="0"/>
              </a:rPr>
              <a:t>A.12.4 Security of system files</a:t>
            </a:r>
          </a:p>
          <a:p>
            <a:pPr eaLnBrk="1" hangingPunct="1"/>
            <a:endParaRPr lang="en-US" altLang="en-US">
              <a:solidFill>
                <a:srgbClr val="0000FF"/>
              </a:solidFill>
              <a:cs typeface="Arial" pitchFamily="34" charset="0"/>
            </a:endParaRPr>
          </a:p>
          <a:p>
            <a:pPr eaLnBrk="1" hangingPunct="1"/>
            <a:r>
              <a:rPr lang="en-US" altLang="en-US" sz="2400">
                <a:solidFill>
                  <a:srgbClr val="0000FF"/>
                </a:solidFill>
                <a:cs typeface="Arial" pitchFamily="34" charset="0"/>
              </a:rPr>
              <a:t>A.12.5 Security in development and support processes </a:t>
            </a:r>
          </a:p>
          <a:p>
            <a:pPr eaLnBrk="1" hangingPunct="1"/>
            <a:endParaRPr lang="en-US" altLang="en-US">
              <a:solidFill>
                <a:srgbClr val="0000FF"/>
              </a:solidFill>
              <a:cs typeface="Arial" pitchFamily="34" charset="0"/>
            </a:endParaRPr>
          </a:p>
          <a:p>
            <a:pPr eaLnBrk="1" hangingPunct="1"/>
            <a:r>
              <a:rPr lang="en-US" altLang="en-US" sz="2400">
                <a:solidFill>
                  <a:srgbClr val="0000FF"/>
                </a:solidFill>
                <a:cs typeface="Arial" pitchFamily="34" charset="0"/>
              </a:rPr>
              <a:t>A.12.6 Technical vulnerability management</a:t>
            </a:r>
            <a:endParaRPr lang="en-US" altLang="en-US" sz="2400">
              <a:solidFill>
                <a:srgbClr val="800000"/>
              </a:solidFill>
              <a:latin typeface="Century Schoolbook" pitchFamily="18" charset="0"/>
              <a:cs typeface="Arial" pitchFamily="34" charset="0"/>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457200" y="274638"/>
            <a:ext cx="8229600" cy="411162"/>
          </a:xfrm>
        </p:spPr>
        <p:txBody>
          <a:bodyPr/>
          <a:lstStyle/>
          <a:p>
            <a:pPr eaLnBrk="1" hangingPunct="1"/>
            <a:r>
              <a:rPr lang="en-US" altLang="en-US" sz="1800" b="1" u="sng" smtClean="0"/>
              <a:t>A.12 Information systems acquisition, development and maintatenance</a:t>
            </a:r>
          </a:p>
        </p:txBody>
      </p:sp>
      <p:sp>
        <p:nvSpPr>
          <p:cNvPr id="3" name="Rectangle 2"/>
          <p:cNvSpPr/>
          <p:nvPr/>
        </p:nvSpPr>
        <p:spPr>
          <a:xfrm>
            <a:off x="152400" y="914400"/>
            <a:ext cx="2971800" cy="990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u="sng" dirty="0">
                <a:solidFill>
                  <a:srgbClr val="FFFFFF"/>
                </a:solidFill>
              </a:rPr>
              <a:t>A.12.1 Security requirements of information systems</a:t>
            </a:r>
          </a:p>
          <a:p>
            <a:pPr algn="ctr">
              <a:defRPr/>
            </a:pPr>
            <a:r>
              <a:rPr lang="en-US" sz="1200" dirty="0">
                <a:solidFill>
                  <a:srgbClr val="FFFFFF"/>
                </a:solidFill>
              </a:rPr>
              <a:t>Objective: To ensure that security is an integral part of information systems.</a:t>
            </a:r>
          </a:p>
        </p:txBody>
      </p:sp>
      <p:sp>
        <p:nvSpPr>
          <p:cNvPr id="4" name="Rectangle 3"/>
          <p:cNvSpPr/>
          <p:nvPr/>
        </p:nvSpPr>
        <p:spPr>
          <a:xfrm>
            <a:off x="3276600" y="914400"/>
            <a:ext cx="2971800" cy="990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u="sng" dirty="0">
                <a:solidFill>
                  <a:srgbClr val="FFFFFF"/>
                </a:solidFill>
              </a:rPr>
              <a:t>A.12.2 Correct processing in applications</a:t>
            </a:r>
          </a:p>
          <a:p>
            <a:pPr algn="ctr">
              <a:defRPr/>
            </a:pPr>
            <a:r>
              <a:rPr lang="en-US" sz="1200" dirty="0">
                <a:solidFill>
                  <a:srgbClr val="FFFFFF"/>
                </a:solidFill>
              </a:rPr>
              <a:t>Objective: To prevent errors, loss, unauthorized modification or misuse of information in application</a:t>
            </a:r>
          </a:p>
        </p:txBody>
      </p:sp>
      <p:sp>
        <p:nvSpPr>
          <p:cNvPr id="5" name="Rectangle 4"/>
          <p:cNvSpPr/>
          <p:nvPr/>
        </p:nvSpPr>
        <p:spPr>
          <a:xfrm>
            <a:off x="6324600" y="914400"/>
            <a:ext cx="2819400" cy="990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u="sng" dirty="0">
                <a:solidFill>
                  <a:srgbClr val="FFFFFF"/>
                </a:solidFill>
              </a:rPr>
              <a:t>A.12.3 Cryptographic controls</a:t>
            </a:r>
          </a:p>
          <a:p>
            <a:pPr algn="ctr">
              <a:defRPr/>
            </a:pPr>
            <a:r>
              <a:rPr lang="en-US" sz="1200" dirty="0">
                <a:solidFill>
                  <a:srgbClr val="FFFFFF"/>
                </a:solidFill>
              </a:rPr>
              <a:t>Objective: To protect the confidentiality, authenticity or integrity of information by cryptographic means.</a:t>
            </a:r>
          </a:p>
        </p:txBody>
      </p:sp>
      <p:cxnSp>
        <p:nvCxnSpPr>
          <p:cNvPr id="7" name="Straight Connector 6"/>
          <p:cNvCxnSpPr/>
          <p:nvPr/>
        </p:nvCxnSpPr>
        <p:spPr>
          <a:xfrm rot="5400000">
            <a:off x="-2095499" y="4076700"/>
            <a:ext cx="4800600" cy="3175"/>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rot="5400000">
            <a:off x="4153694" y="4075906"/>
            <a:ext cx="4800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5400000">
            <a:off x="1105694" y="4075906"/>
            <a:ext cx="4800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304800" y="3810000"/>
            <a:ext cx="228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7898" name="TextBox 14"/>
          <p:cNvSpPr txBox="1">
            <a:spLocks noChangeArrowheads="1"/>
          </p:cNvSpPr>
          <p:nvPr/>
        </p:nvSpPr>
        <p:spPr bwMode="auto">
          <a:xfrm>
            <a:off x="609600" y="3581400"/>
            <a:ext cx="2667000" cy="523875"/>
          </a:xfrm>
          <a:prstGeom prst="rect">
            <a:avLst/>
          </a:prstGeom>
          <a:noFill/>
          <a:ln w="9525">
            <a:noFill/>
            <a:miter lim="800000"/>
            <a:headEnd/>
            <a:tailEnd/>
          </a:ln>
        </p:spPr>
        <p:txBody>
          <a:bodyPr>
            <a:spAutoFit/>
          </a:bodyPr>
          <a:lstStyle/>
          <a:p>
            <a:pPr eaLnBrk="1" hangingPunct="1"/>
            <a:r>
              <a:rPr lang="en-US" altLang="en-US" sz="1400">
                <a:solidFill>
                  <a:srgbClr val="000000"/>
                </a:solidFill>
                <a:cs typeface="Arial" pitchFamily="34" charset="0"/>
              </a:rPr>
              <a:t>A.12.1.1 Security requirements analysis and specifications </a:t>
            </a:r>
          </a:p>
        </p:txBody>
      </p:sp>
      <p:cxnSp>
        <p:nvCxnSpPr>
          <p:cNvPr id="11" name="Straight Arrow Connector 10"/>
          <p:cNvCxnSpPr/>
          <p:nvPr/>
        </p:nvCxnSpPr>
        <p:spPr>
          <a:xfrm>
            <a:off x="3505200" y="2438400"/>
            <a:ext cx="228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3505200" y="5562600"/>
            <a:ext cx="228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3505200" y="4419600"/>
            <a:ext cx="228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3505200" y="3429000"/>
            <a:ext cx="228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7903" name="TextBox 15"/>
          <p:cNvSpPr txBox="1">
            <a:spLocks noChangeArrowheads="1"/>
          </p:cNvSpPr>
          <p:nvPr/>
        </p:nvSpPr>
        <p:spPr bwMode="auto">
          <a:xfrm>
            <a:off x="3733800" y="2286000"/>
            <a:ext cx="2667000" cy="307975"/>
          </a:xfrm>
          <a:prstGeom prst="rect">
            <a:avLst/>
          </a:prstGeom>
          <a:noFill/>
          <a:ln w="9525">
            <a:noFill/>
            <a:miter lim="800000"/>
            <a:headEnd/>
            <a:tailEnd/>
          </a:ln>
        </p:spPr>
        <p:txBody>
          <a:bodyPr>
            <a:spAutoFit/>
          </a:bodyPr>
          <a:lstStyle/>
          <a:p>
            <a:pPr eaLnBrk="1" hangingPunct="1"/>
            <a:r>
              <a:rPr lang="en-US" altLang="en-US" sz="1400">
                <a:solidFill>
                  <a:srgbClr val="000000"/>
                </a:solidFill>
                <a:cs typeface="Arial" pitchFamily="34" charset="0"/>
              </a:rPr>
              <a:t>A.12.2.1 Input data validation</a:t>
            </a:r>
          </a:p>
        </p:txBody>
      </p:sp>
      <p:sp>
        <p:nvSpPr>
          <p:cNvPr id="37904" name="TextBox 16"/>
          <p:cNvSpPr txBox="1">
            <a:spLocks noChangeArrowheads="1"/>
          </p:cNvSpPr>
          <p:nvPr/>
        </p:nvSpPr>
        <p:spPr bwMode="auto">
          <a:xfrm>
            <a:off x="3733800" y="3200400"/>
            <a:ext cx="2514600" cy="523875"/>
          </a:xfrm>
          <a:prstGeom prst="rect">
            <a:avLst/>
          </a:prstGeom>
          <a:noFill/>
          <a:ln w="9525">
            <a:noFill/>
            <a:miter lim="800000"/>
            <a:headEnd/>
            <a:tailEnd/>
          </a:ln>
        </p:spPr>
        <p:txBody>
          <a:bodyPr>
            <a:spAutoFit/>
          </a:bodyPr>
          <a:lstStyle/>
          <a:p>
            <a:pPr eaLnBrk="1" hangingPunct="1"/>
            <a:r>
              <a:rPr lang="en-US" altLang="en-US" sz="1400">
                <a:solidFill>
                  <a:srgbClr val="000000"/>
                </a:solidFill>
                <a:cs typeface="Arial" pitchFamily="34" charset="0"/>
              </a:rPr>
              <a:t>A.12.2.2 Control of internal processing</a:t>
            </a:r>
          </a:p>
        </p:txBody>
      </p:sp>
      <p:sp>
        <p:nvSpPr>
          <p:cNvPr id="37905" name="TextBox 17"/>
          <p:cNvSpPr txBox="1">
            <a:spLocks noChangeArrowheads="1"/>
          </p:cNvSpPr>
          <p:nvPr/>
        </p:nvSpPr>
        <p:spPr bwMode="auto">
          <a:xfrm>
            <a:off x="3733800" y="4267200"/>
            <a:ext cx="2590800" cy="307975"/>
          </a:xfrm>
          <a:prstGeom prst="rect">
            <a:avLst/>
          </a:prstGeom>
          <a:noFill/>
          <a:ln w="9525">
            <a:noFill/>
            <a:miter lim="800000"/>
            <a:headEnd/>
            <a:tailEnd/>
          </a:ln>
        </p:spPr>
        <p:txBody>
          <a:bodyPr>
            <a:spAutoFit/>
          </a:bodyPr>
          <a:lstStyle/>
          <a:p>
            <a:pPr eaLnBrk="1" hangingPunct="1"/>
            <a:r>
              <a:rPr lang="en-US" altLang="en-US" sz="1400">
                <a:solidFill>
                  <a:srgbClr val="000000"/>
                </a:solidFill>
                <a:cs typeface="Arial" pitchFamily="34" charset="0"/>
              </a:rPr>
              <a:t>A.12.2.3 Message integrity</a:t>
            </a:r>
          </a:p>
        </p:txBody>
      </p:sp>
      <p:sp>
        <p:nvSpPr>
          <p:cNvPr id="37906" name="TextBox 18"/>
          <p:cNvSpPr txBox="1">
            <a:spLocks noChangeArrowheads="1"/>
          </p:cNvSpPr>
          <p:nvPr/>
        </p:nvSpPr>
        <p:spPr bwMode="auto">
          <a:xfrm>
            <a:off x="3733800" y="5410200"/>
            <a:ext cx="2667000" cy="307975"/>
          </a:xfrm>
          <a:prstGeom prst="rect">
            <a:avLst/>
          </a:prstGeom>
          <a:noFill/>
          <a:ln w="9525">
            <a:noFill/>
            <a:miter lim="800000"/>
            <a:headEnd/>
            <a:tailEnd/>
          </a:ln>
        </p:spPr>
        <p:txBody>
          <a:bodyPr>
            <a:spAutoFit/>
          </a:bodyPr>
          <a:lstStyle/>
          <a:p>
            <a:pPr eaLnBrk="1" hangingPunct="1"/>
            <a:r>
              <a:rPr lang="en-US" altLang="en-US" sz="1400">
                <a:solidFill>
                  <a:srgbClr val="000000"/>
                </a:solidFill>
                <a:cs typeface="Arial" pitchFamily="34" charset="0"/>
              </a:rPr>
              <a:t>A.12.2.4 Output data validation</a:t>
            </a:r>
          </a:p>
        </p:txBody>
      </p:sp>
      <p:cxnSp>
        <p:nvCxnSpPr>
          <p:cNvPr id="20" name="Straight Arrow Connector 19"/>
          <p:cNvCxnSpPr/>
          <p:nvPr/>
        </p:nvCxnSpPr>
        <p:spPr>
          <a:xfrm>
            <a:off x="6553200" y="4724400"/>
            <a:ext cx="228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a:off x="6553200" y="2895600"/>
            <a:ext cx="228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7909" name="TextBox 21"/>
          <p:cNvSpPr txBox="1">
            <a:spLocks noChangeArrowheads="1"/>
          </p:cNvSpPr>
          <p:nvPr/>
        </p:nvSpPr>
        <p:spPr bwMode="auto">
          <a:xfrm>
            <a:off x="6781800" y="2667000"/>
            <a:ext cx="2362200" cy="523875"/>
          </a:xfrm>
          <a:prstGeom prst="rect">
            <a:avLst/>
          </a:prstGeom>
          <a:noFill/>
          <a:ln w="9525">
            <a:noFill/>
            <a:miter lim="800000"/>
            <a:headEnd/>
            <a:tailEnd/>
          </a:ln>
        </p:spPr>
        <p:txBody>
          <a:bodyPr>
            <a:spAutoFit/>
          </a:bodyPr>
          <a:lstStyle/>
          <a:p>
            <a:pPr eaLnBrk="1" hangingPunct="1"/>
            <a:r>
              <a:rPr lang="en-US" altLang="en-US" sz="1400">
                <a:solidFill>
                  <a:srgbClr val="000000"/>
                </a:solidFill>
                <a:cs typeface="Arial" pitchFamily="34" charset="0"/>
              </a:rPr>
              <a:t>A.12.3.1 Policy on the use of cryptographic controls</a:t>
            </a:r>
          </a:p>
        </p:txBody>
      </p:sp>
      <p:sp>
        <p:nvSpPr>
          <p:cNvPr id="37910" name="TextBox 22"/>
          <p:cNvSpPr txBox="1">
            <a:spLocks noChangeArrowheads="1"/>
          </p:cNvSpPr>
          <p:nvPr/>
        </p:nvSpPr>
        <p:spPr bwMode="auto">
          <a:xfrm>
            <a:off x="6781800" y="4572000"/>
            <a:ext cx="2286000" cy="307975"/>
          </a:xfrm>
          <a:prstGeom prst="rect">
            <a:avLst/>
          </a:prstGeom>
          <a:noFill/>
          <a:ln w="9525">
            <a:noFill/>
            <a:miter lim="800000"/>
            <a:headEnd/>
            <a:tailEnd/>
          </a:ln>
        </p:spPr>
        <p:txBody>
          <a:bodyPr>
            <a:spAutoFit/>
          </a:bodyPr>
          <a:lstStyle/>
          <a:p>
            <a:pPr eaLnBrk="1" hangingPunct="1"/>
            <a:r>
              <a:rPr lang="en-US" altLang="en-US" sz="1400">
                <a:solidFill>
                  <a:srgbClr val="000000"/>
                </a:solidFill>
                <a:cs typeface="Arial" pitchFamily="34" charset="0"/>
              </a:rPr>
              <a:t>A.12.3.2 Key management</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214313" y="304800"/>
            <a:ext cx="8181975" cy="1158875"/>
          </a:xfrm>
        </p:spPr>
        <p:txBody>
          <a:bodyPr/>
          <a:lstStyle/>
          <a:p>
            <a:pPr defTabSz="923925" eaLnBrk="1" hangingPunct="1"/>
            <a:r>
              <a:rPr lang="en-US" altLang="en-US" sz="2800" smtClean="0">
                <a:solidFill>
                  <a:srgbClr val="010000"/>
                </a:solidFill>
                <a:latin typeface="Arial" pitchFamily="34" charset="0"/>
                <a:cs typeface="Arial" pitchFamily="34" charset="0"/>
              </a:rPr>
              <a:t>A.13 Information security incident manageAment</a:t>
            </a:r>
          </a:p>
        </p:txBody>
      </p:sp>
      <p:sp>
        <p:nvSpPr>
          <p:cNvPr id="38915" name="Date Placeholder 3"/>
          <p:cNvSpPr>
            <a:spLocks noGrp="1"/>
          </p:cNvSpPr>
          <p:nvPr>
            <p:ph type="dt" sz="quarter" idx="4294967295"/>
          </p:nvPr>
        </p:nvSpPr>
        <p:spPr bwMode="auto">
          <a:xfrm>
            <a:off x="6934200" y="6400800"/>
            <a:ext cx="1905000" cy="381000"/>
          </a:xfrm>
          <a:prstGeom prst="rect">
            <a:avLst/>
          </a:prstGeom>
          <a:noFill/>
          <a:ln>
            <a:miter lim="800000"/>
            <a:headEnd/>
            <a:tailEnd/>
          </a:ln>
        </p:spPr>
        <p:txBody>
          <a:bodyPr/>
          <a:lstStyle/>
          <a:p>
            <a:pPr algn="r" defTabSz="912813">
              <a:buFontTx/>
              <a:buNone/>
            </a:pPr>
            <a:fld id="{82C36DFA-F6CD-46A3-86E9-DC57CADD179C}" type="datetime1">
              <a:rPr lang="en-US" altLang="en-US" sz="1200" b="0" i="0">
                <a:solidFill>
                  <a:schemeClr val="accent2"/>
                </a:solidFill>
                <a:latin typeface="Times New Roman" pitchFamily="18" charset="0"/>
              </a:rPr>
              <a:pPr algn="r" defTabSz="912813">
                <a:buFontTx/>
                <a:buNone/>
              </a:pPr>
              <a:t>9/20/2013</a:t>
            </a:fld>
            <a:endParaRPr lang="en-US" altLang="en-US" sz="1200" b="0" i="0">
              <a:solidFill>
                <a:schemeClr val="accent2"/>
              </a:solidFill>
              <a:latin typeface="Times New Roman" pitchFamily="18" charset="0"/>
            </a:endParaRPr>
          </a:p>
        </p:txBody>
      </p:sp>
      <p:sp>
        <p:nvSpPr>
          <p:cNvPr id="38916" name="Footer Placeholder 4"/>
          <p:cNvSpPr>
            <a:spLocks noGrp="1"/>
          </p:cNvSpPr>
          <p:nvPr>
            <p:ph type="ftr" sz="quarter" idx="11"/>
          </p:nvPr>
        </p:nvSpPr>
        <p:spPr>
          <a:noFill/>
        </p:spPr>
        <p:txBody>
          <a:bodyPr/>
          <a:lstStyle/>
          <a:p>
            <a:pPr defTabSz="912813"/>
            <a:r>
              <a:rPr lang="en-US" altLang="en-US" smtClean="0"/>
              <a:t>ISMS Implementation and Certification</a:t>
            </a:r>
          </a:p>
        </p:txBody>
      </p:sp>
      <p:pic>
        <p:nvPicPr>
          <p:cNvPr id="38917" name="Picture 3" descr="BD07164_"/>
          <p:cNvPicPr>
            <a:picLocks noChangeAspect="1" noChangeArrowheads="1"/>
          </p:cNvPicPr>
          <p:nvPr/>
        </p:nvPicPr>
        <p:blipFill>
          <a:blip r:embed="rId3"/>
          <a:srcRect/>
          <a:stretch>
            <a:fillRect/>
          </a:stretch>
        </p:blipFill>
        <p:spPr bwMode="auto">
          <a:xfrm>
            <a:off x="6705600" y="3429000"/>
            <a:ext cx="1981200" cy="1635125"/>
          </a:xfrm>
          <a:prstGeom prst="rect">
            <a:avLst/>
          </a:prstGeom>
          <a:noFill/>
          <a:ln w="9525">
            <a:noFill/>
            <a:miter lim="800000"/>
            <a:headEnd/>
            <a:tailEnd/>
          </a:ln>
        </p:spPr>
      </p:pic>
      <p:sp>
        <p:nvSpPr>
          <p:cNvPr id="38918" name="Text Box 4"/>
          <p:cNvSpPr txBox="1">
            <a:spLocks noChangeArrowheads="1"/>
          </p:cNvSpPr>
          <p:nvPr/>
        </p:nvSpPr>
        <p:spPr bwMode="auto">
          <a:xfrm>
            <a:off x="355600" y="1849438"/>
            <a:ext cx="7258050" cy="1477962"/>
          </a:xfrm>
          <a:prstGeom prst="rect">
            <a:avLst/>
          </a:prstGeom>
          <a:noFill/>
          <a:ln w="12700">
            <a:noFill/>
            <a:miter lim="800000"/>
            <a:headEnd type="none" w="sm" len="sm"/>
            <a:tailEnd type="none" w="sm" len="sm"/>
          </a:ln>
        </p:spPr>
        <p:txBody>
          <a:bodyPr lIns="92482" tIns="46241" rIns="92482" bIns="46241">
            <a:spAutoFit/>
          </a:bodyPr>
          <a:lstStyle/>
          <a:p>
            <a:pPr eaLnBrk="1" hangingPunct="1"/>
            <a:r>
              <a:rPr lang="en-US" altLang="en-US">
                <a:solidFill>
                  <a:srgbClr val="0000FF"/>
                </a:solidFill>
                <a:cs typeface="Arial" pitchFamily="34" charset="0"/>
              </a:rPr>
              <a:t>A.13.1 Reporting information security events </a:t>
            </a:r>
          </a:p>
          <a:p>
            <a:pPr eaLnBrk="1" hangingPunct="1"/>
            <a:r>
              <a:rPr lang="en-US" altLang="en-US">
                <a:solidFill>
                  <a:srgbClr val="0000FF"/>
                </a:solidFill>
                <a:cs typeface="Arial" pitchFamily="34" charset="0"/>
              </a:rPr>
              <a:t>	  and weaknesses</a:t>
            </a:r>
          </a:p>
          <a:p>
            <a:pPr eaLnBrk="1" hangingPunct="1"/>
            <a:endParaRPr lang="en-US" altLang="en-US">
              <a:solidFill>
                <a:srgbClr val="0000FF"/>
              </a:solidFill>
              <a:cs typeface="Arial" pitchFamily="34" charset="0"/>
            </a:endParaRPr>
          </a:p>
          <a:p>
            <a:pPr eaLnBrk="1" hangingPunct="1"/>
            <a:r>
              <a:rPr lang="en-US" altLang="en-US">
                <a:solidFill>
                  <a:srgbClr val="0000FF"/>
                </a:solidFill>
                <a:cs typeface="Arial" pitchFamily="34" charset="0"/>
              </a:rPr>
              <a:t>A.13.2 Management of information security </a:t>
            </a:r>
          </a:p>
          <a:p>
            <a:pPr eaLnBrk="1" hangingPunct="1"/>
            <a:r>
              <a:rPr lang="en-US" altLang="en-US">
                <a:solidFill>
                  <a:srgbClr val="0000FF"/>
                </a:solidFill>
                <a:cs typeface="Arial" pitchFamily="34" charset="0"/>
              </a:rPr>
              <a:t>            incidents  &amp; improvements</a:t>
            </a:r>
          </a:p>
        </p:txBody>
      </p:sp>
      <p:sp>
        <p:nvSpPr>
          <p:cNvPr id="38919" name="Text Box 10"/>
          <p:cNvSpPr txBox="1">
            <a:spLocks noChangeArrowheads="1"/>
          </p:cNvSpPr>
          <p:nvPr/>
        </p:nvSpPr>
        <p:spPr bwMode="auto">
          <a:xfrm>
            <a:off x="712788" y="4468813"/>
            <a:ext cx="5922962" cy="1327150"/>
          </a:xfrm>
          <a:prstGeom prst="rect">
            <a:avLst/>
          </a:prstGeom>
          <a:solidFill>
            <a:srgbClr val="66FFFF"/>
          </a:solidFill>
          <a:ln w="12700">
            <a:noFill/>
            <a:miter lim="800000"/>
            <a:headEnd type="none" w="sm" len="sm"/>
            <a:tailEnd type="none" w="sm" len="sm"/>
          </a:ln>
        </p:spPr>
        <p:txBody>
          <a:bodyPr lIns="92482" tIns="46241" rIns="92482" bIns="46241">
            <a:spAutoFit/>
          </a:bodyPr>
          <a:lstStyle/>
          <a:p>
            <a:pPr eaLnBrk="1" hangingPunct="1">
              <a:buFontTx/>
              <a:buChar char="•"/>
            </a:pPr>
            <a:r>
              <a:rPr lang="en-US" altLang="en-US">
                <a:solidFill>
                  <a:schemeClr val="tx1"/>
                </a:solidFill>
                <a:cs typeface="Arial" pitchFamily="34" charset="0"/>
              </a:rPr>
              <a:t> What is an information security event?</a:t>
            </a:r>
          </a:p>
          <a:p>
            <a:pPr eaLnBrk="1" hangingPunct="1">
              <a:buFontTx/>
              <a:buChar char="•"/>
            </a:pPr>
            <a:r>
              <a:rPr lang="en-US" altLang="en-US">
                <a:solidFill>
                  <a:schemeClr val="tx1"/>
                </a:solidFill>
                <a:cs typeface="Arial" pitchFamily="34" charset="0"/>
              </a:rPr>
              <a:t> What is an information security incident?</a:t>
            </a:r>
          </a:p>
          <a:p>
            <a:pPr eaLnBrk="1" hangingPunct="1">
              <a:buFontTx/>
              <a:buChar char="•"/>
            </a:pPr>
            <a:r>
              <a:rPr lang="en-US" altLang="en-US">
                <a:solidFill>
                  <a:schemeClr val="tx1"/>
                </a:solidFill>
                <a:cs typeface="Arial" pitchFamily="34" charset="0"/>
              </a:rPr>
              <a:t>  Examples?</a:t>
            </a:r>
          </a:p>
          <a:p>
            <a:pPr eaLnBrk="1" hangingPunct="1">
              <a:buFontTx/>
              <a:buChar char="•"/>
            </a:pPr>
            <a:r>
              <a:rPr lang="en-US" altLang="en-US">
                <a:solidFill>
                  <a:schemeClr val="tx1"/>
                </a:solidFill>
                <a:cs typeface="Arial" pitchFamily="34" charset="0"/>
              </a:rPr>
              <a:t>  Incident management process?</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a:xfrm>
            <a:off x="457200" y="274638"/>
            <a:ext cx="8229600" cy="334962"/>
          </a:xfrm>
        </p:spPr>
        <p:txBody>
          <a:bodyPr/>
          <a:lstStyle/>
          <a:p>
            <a:r>
              <a:rPr lang="en-US" altLang="en-US" sz="1800" b="1" u="sng" smtClean="0"/>
              <a:t>A.13 Information security incident management</a:t>
            </a:r>
          </a:p>
        </p:txBody>
      </p:sp>
      <p:sp>
        <p:nvSpPr>
          <p:cNvPr id="3" name="Rectangle 2"/>
          <p:cNvSpPr/>
          <p:nvPr/>
        </p:nvSpPr>
        <p:spPr>
          <a:xfrm>
            <a:off x="304800" y="685800"/>
            <a:ext cx="4267200" cy="1219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u="sng" dirty="0">
                <a:solidFill>
                  <a:srgbClr val="FFFFFF"/>
                </a:solidFill>
              </a:rPr>
              <a:t>A.13.1 Reporting information security events and weakness</a:t>
            </a:r>
          </a:p>
          <a:p>
            <a:pPr algn="ctr">
              <a:defRPr/>
            </a:pPr>
            <a:r>
              <a:rPr lang="en-US" sz="1200" dirty="0">
                <a:solidFill>
                  <a:srgbClr val="FFFFFF"/>
                </a:solidFill>
              </a:rPr>
              <a:t>Objective: To ensure information security events and weakness associated with information systems are communicated in a manner allowing timely corrective to be taken.</a:t>
            </a:r>
          </a:p>
        </p:txBody>
      </p:sp>
      <p:sp>
        <p:nvSpPr>
          <p:cNvPr id="5" name="Rectangle 4"/>
          <p:cNvSpPr/>
          <p:nvPr/>
        </p:nvSpPr>
        <p:spPr>
          <a:xfrm>
            <a:off x="4648200" y="685800"/>
            <a:ext cx="4267200" cy="1066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u="sng" dirty="0">
                <a:solidFill>
                  <a:srgbClr val="FFFFFF"/>
                </a:solidFill>
              </a:rPr>
              <a:t>A.13.2 Management of  information security incidents and improvements</a:t>
            </a:r>
          </a:p>
          <a:p>
            <a:pPr algn="ctr">
              <a:defRPr/>
            </a:pPr>
            <a:r>
              <a:rPr lang="en-US" sz="1200" dirty="0">
                <a:solidFill>
                  <a:srgbClr val="FFFFFF"/>
                </a:solidFill>
              </a:rPr>
              <a:t>Objective: To ensure a consistent and effective approach is applied to the management of information security incidents.</a:t>
            </a:r>
          </a:p>
        </p:txBody>
      </p:sp>
      <p:cxnSp>
        <p:nvCxnSpPr>
          <p:cNvPr id="7" name="Straight Connector 6"/>
          <p:cNvCxnSpPr/>
          <p:nvPr/>
        </p:nvCxnSpPr>
        <p:spPr>
          <a:xfrm rot="16200000" flipH="1">
            <a:off x="-1714500" y="3543300"/>
            <a:ext cx="4267200" cy="76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rot="16200000" flipH="1">
            <a:off x="2781300" y="3543300"/>
            <a:ext cx="4267200" cy="76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381000" y="2362200"/>
            <a:ext cx="304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381000" y="4038600"/>
            <a:ext cx="304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4876800" y="3352800"/>
            <a:ext cx="304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4953000" y="4724400"/>
            <a:ext cx="304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4876800" y="2057400"/>
            <a:ext cx="304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9948" name="TextBox 15"/>
          <p:cNvSpPr txBox="1">
            <a:spLocks noChangeArrowheads="1"/>
          </p:cNvSpPr>
          <p:nvPr/>
        </p:nvSpPr>
        <p:spPr bwMode="auto">
          <a:xfrm>
            <a:off x="685800" y="2133600"/>
            <a:ext cx="3581400" cy="523875"/>
          </a:xfrm>
          <a:prstGeom prst="rect">
            <a:avLst/>
          </a:prstGeom>
          <a:noFill/>
          <a:ln w="9525">
            <a:noFill/>
            <a:miter lim="800000"/>
            <a:headEnd/>
            <a:tailEnd/>
          </a:ln>
        </p:spPr>
        <p:txBody>
          <a:bodyPr>
            <a:spAutoFit/>
          </a:bodyPr>
          <a:lstStyle/>
          <a:p>
            <a:pPr eaLnBrk="1" hangingPunct="1"/>
            <a:r>
              <a:rPr lang="en-US" altLang="en-US" sz="1400">
                <a:solidFill>
                  <a:srgbClr val="000000"/>
                </a:solidFill>
                <a:cs typeface="Arial" pitchFamily="34" charset="0"/>
              </a:rPr>
              <a:t>A.13.1.1 Reporting information security events</a:t>
            </a:r>
          </a:p>
        </p:txBody>
      </p:sp>
      <p:sp>
        <p:nvSpPr>
          <p:cNvPr id="39949" name="TextBox 16"/>
          <p:cNvSpPr txBox="1">
            <a:spLocks noChangeArrowheads="1"/>
          </p:cNvSpPr>
          <p:nvPr/>
        </p:nvSpPr>
        <p:spPr bwMode="auto">
          <a:xfrm>
            <a:off x="762000" y="3886200"/>
            <a:ext cx="3505200" cy="307975"/>
          </a:xfrm>
          <a:prstGeom prst="rect">
            <a:avLst/>
          </a:prstGeom>
          <a:noFill/>
          <a:ln w="9525">
            <a:noFill/>
            <a:miter lim="800000"/>
            <a:headEnd/>
            <a:tailEnd/>
          </a:ln>
        </p:spPr>
        <p:txBody>
          <a:bodyPr>
            <a:spAutoFit/>
          </a:bodyPr>
          <a:lstStyle/>
          <a:p>
            <a:pPr eaLnBrk="1" hangingPunct="1"/>
            <a:r>
              <a:rPr lang="en-US" altLang="en-US" sz="1400">
                <a:solidFill>
                  <a:srgbClr val="000000"/>
                </a:solidFill>
                <a:cs typeface="Arial" pitchFamily="34" charset="0"/>
              </a:rPr>
              <a:t>A.13.1.2 Reporting security weaknesses</a:t>
            </a:r>
          </a:p>
        </p:txBody>
      </p:sp>
      <p:sp>
        <p:nvSpPr>
          <p:cNvPr id="39950" name="TextBox 17"/>
          <p:cNvSpPr txBox="1">
            <a:spLocks noChangeArrowheads="1"/>
          </p:cNvSpPr>
          <p:nvPr/>
        </p:nvSpPr>
        <p:spPr bwMode="auto">
          <a:xfrm>
            <a:off x="5181600" y="1905000"/>
            <a:ext cx="3733800" cy="307975"/>
          </a:xfrm>
          <a:prstGeom prst="rect">
            <a:avLst/>
          </a:prstGeom>
          <a:noFill/>
          <a:ln w="9525">
            <a:noFill/>
            <a:miter lim="800000"/>
            <a:headEnd/>
            <a:tailEnd/>
          </a:ln>
        </p:spPr>
        <p:txBody>
          <a:bodyPr>
            <a:spAutoFit/>
          </a:bodyPr>
          <a:lstStyle/>
          <a:p>
            <a:pPr eaLnBrk="1" hangingPunct="1"/>
            <a:r>
              <a:rPr lang="en-US" altLang="en-US" sz="1400">
                <a:solidFill>
                  <a:srgbClr val="000000"/>
                </a:solidFill>
                <a:cs typeface="Arial" pitchFamily="34" charset="0"/>
              </a:rPr>
              <a:t>A.13.2.1 Responsibilities and procedures</a:t>
            </a:r>
          </a:p>
        </p:txBody>
      </p:sp>
      <p:sp>
        <p:nvSpPr>
          <p:cNvPr id="39951" name="TextBox 18"/>
          <p:cNvSpPr txBox="1">
            <a:spLocks noChangeArrowheads="1"/>
          </p:cNvSpPr>
          <p:nvPr/>
        </p:nvSpPr>
        <p:spPr bwMode="auto">
          <a:xfrm>
            <a:off x="5181600" y="3124200"/>
            <a:ext cx="3581400" cy="523875"/>
          </a:xfrm>
          <a:prstGeom prst="rect">
            <a:avLst/>
          </a:prstGeom>
          <a:noFill/>
          <a:ln w="9525">
            <a:noFill/>
            <a:miter lim="800000"/>
            <a:headEnd/>
            <a:tailEnd/>
          </a:ln>
        </p:spPr>
        <p:txBody>
          <a:bodyPr>
            <a:spAutoFit/>
          </a:bodyPr>
          <a:lstStyle/>
          <a:p>
            <a:pPr eaLnBrk="1" hangingPunct="1"/>
            <a:r>
              <a:rPr lang="en-US" altLang="en-US" sz="1400">
                <a:solidFill>
                  <a:srgbClr val="000000"/>
                </a:solidFill>
                <a:cs typeface="Arial" pitchFamily="34" charset="0"/>
              </a:rPr>
              <a:t>A.13.2.2 Learning from information security incidents</a:t>
            </a:r>
          </a:p>
        </p:txBody>
      </p:sp>
      <p:sp>
        <p:nvSpPr>
          <p:cNvPr id="39952" name="TextBox 19"/>
          <p:cNvSpPr txBox="1">
            <a:spLocks noChangeArrowheads="1"/>
          </p:cNvSpPr>
          <p:nvPr/>
        </p:nvSpPr>
        <p:spPr bwMode="auto">
          <a:xfrm>
            <a:off x="5334000" y="4495800"/>
            <a:ext cx="2133600" cy="523875"/>
          </a:xfrm>
          <a:prstGeom prst="rect">
            <a:avLst/>
          </a:prstGeom>
          <a:noFill/>
          <a:ln w="9525">
            <a:noFill/>
            <a:miter lim="800000"/>
            <a:headEnd/>
            <a:tailEnd/>
          </a:ln>
        </p:spPr>
        <p:txBody>
          <a:bodyPr>
            <a:spAutoFit/>
          </a:bodyPr>
          <a:lstStyle/>
          <a:p>
            <a:pPr eaLnBrk="1" hangingPunct="1"/>
            <a:r>
              <a:rPr lang="en-US" altLang="en-US" sz="1400">
                <a:solidFill>
                  <a:srgbClr val="000000"/>
                </a:solidFill>
                <a:cs typeface="Arial" pitchFamily="34" charset="0"/>
              </a:rPr>
              <a:t>A.13.2.3 Collection of evidence</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355600" y="153988"/>
            <a:ext cx="7615238" cy="693737"/>
          </a:xfrm>
        </p:spPr>
        <p:txBody>
          <a:bodyPr/>
          <a:lstStyle/>
          <a:p>
            <a:pPr eaLnBrk="1" hangingPunct="1"/>
            <a:r>
              <a:rPr lang="en-US" altLang="en-US" sz="2800" smtClean="0">
                <a:latin typeface="Arial" pitchFamily="34" charset="0"/>
                <a:cs typeface="Arial" pitchFamily="34" charset="0"/>
              </a:rPr>
              <a:t>A.14 Business continuity management</a:t>
            </a:r>
          </a:p>
        </p:txBody>
      </p:sp>
      <p:sp>
        <p:nvSpPr>
          <p:cNvPr id="40965" name="Rectangle 3"/>
          <p:cNvSpPr>
            <a:spLocks noGrp="1" noChangeArrowheads="1"/>
          </p:cNvSpPr>
          <p:nvPr>
            <p:ph idx="1"/>
          </p:nvPr>
        </p:nvSpPr>
        <p:spPr>
          <a:xfrm>
            <a:off x="498475" y="1463675"/>
            <a:ext cx="7264400" cy="4392613"/>
          </a:xfrm>
        </p:spPr>
        <p:txBody>
          <a:bodyPr>
            <a:normAutofit lnSpcReduction="10000"/>
          </a:bodyPr>
          <a:lstStyle/>
          <a:p>
            <a:pPr marL="0" indent="0" eaLnBrk="1" fontAlgn="auto" hangingPunct="1">
              <a:lnSpc>
                <a:spcPct val="90000"/>
              </a:lnSpc>
              <a:spcAft>
                <a:spcPts val="0"/>
              </a:spcAft>
              <a:buClr>
                <a:schemeClr val="accent3"/>
              </a:buClr>
              <a:buFont typeface="Wingdings" pitchFamily="2" charset="2"/>
              <a:buNone/>
              <a:defRPr/>
            </a:pPr>
            <a:r>
              <a:rPr lang="en-US" dirty="0" smtClean="0"/>
              <a:t>Objective : To  counteract interruptions to business activities and to protect  critical business processes from  the effect of major failure or disasters and to ensure their timely resumption.</a:t>
            </a:r>
            <a:endParaRPr lang="en-US" u="sng" dirty="0" smtClean="0"/>
          </a:p>
          <a:p>
            <a:pPr marL="0" indent="0" eaLnBrk="1" fontAlgn="auto" hangingPunct="1">
              <a:lnSpc>
                <a:spcPct val="110000"/>
              </a:lnSpc>
              <a:spcBef>
                <a:spcPct val="0"/>
              </a:spcBef>
              <a:spcAft>
                <a:spcPts val="0"/>
              </a:spcAft>
              <a:buClr>
                <a:schemeClr val="accent3"/>
              </a:buClr>
              <a:buFont typeface="Wingdings" pitchFamily="2" charset="2"/>
              <a:buNone/>
              <a:defRPr/>
            </a:pPr>
            <a:r>
              <a:rPr lang="en-US" dirty="0" smtClean="0"/>
              <a:t>Controls :</a:t>
            </a:r>
          </a:p>
          <a:p>
            <a:pPr marL="860425" lvl="1" indent="-246888" eaLnBrk="1" fontAlgn="auto" hangingPunct="1">
              <a:lnSpc>
                <a:spcPct val="90000"/>
              </a:lnSpc>
              <a:spcAft>
                <a:spcPts val="0"/>
              </a:spcAft>
              <a:buClr>
                <a:srgbClr val="0000FF"/>
              </a:buClr>
              <a:buFont typeface="Wingdings 2"/>
              <a:buChar char=""/>
              <a:defRPr/>
            </a:pPr>
            <a:r>
              <a:rPr lang="en-US" dirty="0" smtClean="0">
                <a:solidFill>
                  <a:srgbClr val="0000FF"/>
                </a:solidFill>
              </a:rPr>
              <a:t>Including information security in the BCM management process</a:t>
            </a:r>
          </a:p>
          <a:p>
            <a:pPr marL="860425" lvl="1" indent="-246888" eaLnBrk="1" fontAlgn="auto" hangingPunct="1">
              <a:lnSpc>
                <a:spcPct val="90000"/>
              </a:lnSpc>
              <a:spcAft>
                <a:spcPts val="0"/>
              </a:spcAft>
              <a:buClr>
                <a:srgbClr val="0000FF"/>
              </a:buClr>
              <a:buFont typeface="Wingdings 2"/>
              <a:buChar char=""/>
              <a:defRPr/>
            </a:pPr>
            <a:r>
              <a:rPr lang="en-US" dirty="0" smtClean="0">
                <a:solidFill>
                  <a:srgbClr val="0000FF"/>
                </a:solidFill>
              </a:rPr>
              <a:t>Business continuity and risk assessment </a:t>
            </a:r>
          </a:p>
          <a:p>
            <a:pPr marL="860425" lvl="1" indent="-246888" eaLnBrk="1" fontAlgn="auto" hangingPunct="1">
              <a:lnSpc>
                <a:spcPct val="90000"/>
              </a:lnSpc>
              <a:spcAft>
                <a:spcPts val="0"/>
              </a:spcAft>
              <a:buClr>
                <a:srgbClr val="0000FF"/>
              </a:buClr>
              <a:buFont typeface="Wingdings 2"/>
              <a:buChar char=""/>
              <a:defRPr/>
            </a:pPr>
            <a:r>
              <a:rPr lang="en-US" dirty="0" smtClean="0">
                <a:solidFill>
                  <a:srgbClr val="0000FF"/>
                </a:solidFill>
              </a:rPr>
              <a:t>Developing and implementing continuity plans including Information security</a:t>
            </a:r>
          </a:p>
          <a:p>
            <a:pPr marL="860425" lvl="1" indent="-246888" eaLnBrk="1" fontAlgn="auto" hangingPunct="1">
              <a:lnSpc>
                <a:spcPct val="90000"/>
              </a:lnSpc>
              <a:spcAft>
                <a:spcPts val="0"/>
              </a:spcAft>
              <a:buClr>
                <a:srgbClr val="0000FF"/>
              </a:buClr>
              <a:buFont typeface="Wingdings 2"/>
              <a:buChar char=""/>
              <a:defRPr/>
            </a:pPr>
            <a:r>
              <a:rPr lang="en-US" dirty="0" smtClean="0">
                <a:solidFill>
                  <a:srgbClr val="0000FF"/>
                </a:solidFill>
              </a:rPr>
              <a:t>Business continuity planning framework</a:t>
            </a:r>
          </a:p>
          <a:p>
            <a:pPr marL="860425" lvl="1" indent="-246888" eaLnBrk="1" fontAlgn="auto" hangingPunct="1">
              <a:lnSpc>
                <a:spcPct val="90000"/>
              </a:lnSpc>
              <a:spcAft>
                <a:spcPts val="0"/>
              </a:spcAft>
              <a:buClr>
                <a:srgbClr val="0000FF"/>
              </a:buClr>
              <a:buFont typeface="Wingdings 2"/>
              <a:buChar char=""/>
              <a:defRPr/>
            </a:pPr>
            <a:r>
              <a:rPr lang="en-US" dirty="0" smtClean="0">
                <a:solidFill>
                  <a:srgbClr val="0000FF"/>
                </a:solidFill>
              </a:rPr>
              <a:t>Testing, maintaining and re-assessing business continuity plans</a:t>
            </a:r>
          </a:p>
        </p:txBody>
      </p:sp>
      <p:sp>
        <p:nvSpPr>
          <p:cNvPr id="40964" name="Date Placeholder 3"/>
          <p:cNvSpPr>
            <a:spLocks noGrp="1"/>
          </p:cNvSpPr>
          <p:nvPr>
            <p:ph type="dt" sz="quarter" idx="4294967295"/>
          </p:nvPr>
        </p:nvSpPr>
        <p:spPr bwMode="auto">
          <a:xfrm>
            <a:off x="6934200" y="6400800"/>
            <a:ext cx="1905000" cy="381000"/>
          </a:xfrm>
          <a:prstGeom prst="rect">
            <a:avLst/>
          </a:prstGeom>
          <a:noFill/>
          <a:ln>
            <a:miter lim="800000"/>
            <a:headEnd/>
            <a:tailEnd/>
          </a:ln>
        </p:spPr>
        <p:txBody>
          <a:bodyPr/>
          <a:lstStyle/>
          <a:p>
            <a:pPr algn="r" defTabSz="912813">
              <a:buFontTx/>
              <a:buNone/>
            </a:pPr>
            <a:fld id="{37C6E4E9-F0D9-487E-92B3-BF2A0A7E435C}" type="datetime1">
              <a:rPr lang="en-US" altLang="en-US" sz="1200" b="0" i="0">
                <a:solidFill>
                  <a:schemeClr val="accent2"/>
                </a:solidFill>
                <a:latin typeface="Times New Roman" pitchFamily="18" charset="0"/>
              </a:rPr>
              <a:pPr algn="r" defTabSz="912813">
                <a:buFontTx/>
                <a:buNone/>
              </a:pPr>
              <a:t>9/20/2013</a:t>
            </a:fld>
            <a:endParaRPr lang="en-US" altLang="en-US" sz="1200" b="0" i="0">
              <a:solidFill>
                <a:schemeClr val="accent2"/>
              </a:solidFill>
              <a:latin typeface="Times New Roman" pitchFamily="18" charset="0"/>
            </a:endParaRPr>
          </a:p>
        </p:txBody>
      </p:sp>
      <p:sp>
        <p:nvSpPr>
          <p:cNvPr id="2" name="Footer Placeholder 4"/>
          <p:cNvSpPr>
            <a:spLocks noGrp="1"/>
          </p:cNvSpPr>
          <p:nvPr>
            <p:ph type="ftr" sz="quarter" idx="11"/>
          </p:nvPr>
        </p:nvSpPr>
        <p:spPr>
          <a:noFill/>
        </p:spPr>
        <p:txBody>
          <a:bodyPr/>
          <a:lstStyle/>
          <a:p>
            <a:pPr defTabSz="912813"/>
            <a:r>
              <a:rPr lang="en-US" altLang="en-US" smtClean="0"/>
              <a:t>ISMS Implementation and Certification</a:t>
            </a:r>
          </a:p>
        </p:txBody>
      </p:sp>
      <p:pic>
        <p:nvPicPr>
          <p:cNvPr id="40966" name="Picture 4" descr="NA01596A"/>
          <p:cNvPicPr>
            <a:picLocks noChangeAspect="1" noChangeArrowheads="1"/>
          </p:cNvPicPr>
          <p:nvPr/>
        </p:nvPicPr>
        <p:blipFill>
          <a:blip r:embed="rId3"/>
          <a:srcRect/>
          <a:stretch>
            <a:fillRect/>
          </a:stretch>
        </p:blipFill>
        <p:spPr bwMode="auto">
          <a:xfrm>
            <a:off x="7400925" y="3775075"/>
            <a:ext cx="1600200" cy="2159000"/>
          </a:xfrm>
          <a:prstGeom prst="rect">
            <a:avLst/>
          </a:prstGeom>
          <a:solidFill>
            <a:srgbClr val="FFFF00"/>
          </a:solidFill>
          <a:ln w="9525">
            <a:noFill/>
            <a:miter lim="800000"/>
            <a:headEnd/>
            <a:tailEnd/>
          </a:ln>
        </p:spPr>
      </p:pic>
      <p:sp>
        <p:nvSpPr>
          <p:cNvPr id="40967" name="Text Box 8"/>
          <p:cNvSpPr txBox="1">
            <a:spLocks noChangeArrowheads="1"/>
          </p:cNvSpPr>
          <p:nvPr/>
        </p:nvSpPr>
        <p:spPr bwMode="auto">
          <a:xfrm>
            <a:off x="427038" y="923925"/>
            <a:ext cx="7827962" cy="342900"/>
          </a:xfrm>
          <a:prstGeom prst="rect">
            <a:avLst/>
          </a:prstGeom>
          <a:noFill/>
          <a:ln w="12700" cap="sq">
            <a:noFill/>
            <a:miter lim="800000"/>
            <a:headEnd type="none" w="sm" len="sm"/>
            <a:tailEnd type="none" w="sm" len="sm"/>
          </a:ln>
        </p:spPr>
        <p:txBody>
          <a:bodyPr lIns="92482" tIns="46241" rIns="92482" bIns="46241">
            <a:spAutoFit/>
          </a:bodyPr>
          <a:lstStyle/>
          <a:p>
            <a:pPr>
              <a:lnSpc>
                <a:spcPct val="90000"/>
              </a:lnSpc>
              <a:spcBef>
                <a:spcPct val="50000"/>
              </a:spcBef>
              <a:buClr>
                <a:schemeClr val="bg2"/>
              </a:buClr>
              <a:buFont typeface="Wingdings" pitchFamily="2" charset="2"/>
              <a:buNone/>
            </a:pPr>
            <a:r>
              <a:rPr lang="en-US" altLang="en-US">
                <a:solidFill>
                  <a:srgbClr val="0000FF"/>
                </a:solidFill>
                <a:cs typeface="Arial" pitchFamily="34" charset="0"/>
              </a:rPr>
              <a:t>A.14.1 Information security aspects of BCM</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a:xfrm>
            <a:off x="457200" y="274638"/>
            <a:ext cx="8229600" cy="334962"/>
          </a:xfrm>
        </p:spPr>
        <p:txBody>
          <a:bodyPr/>
          <a:lstStyle/>
          <a:p>
            <a:r>
              <a:rPr lang="en-US" altLang="en-US" sz="1800" b="1" u="sng" smtClean="0"/>
              <a:t>A.14 Business continuity management</a:t>
            </a:r>
          </a:p>
        </p:txBody>
      </p:sp>
      <p:sp>
        <p:nvSpPr>
          <p:cNvPr id="3" name="Rectangle 2"/>
          <p:cNvSpPr/>
          <p:nvPr/>
        </p:nvSpPr>
        <p:spPr>
          <a:xfrm>
            <a:off x="304800" y="609600"/>
            <a:ext cx="86868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u="sng" dirty="0">
                <a:solidFill>
                  <a:srgbClr val="FFFFFF"/>
                </a:solidFill>
              </a:rPr>
              <a:t>A.14.1 Information security aspects of business continuity management</a:t>
            </a:r>
          </a:p>
          <a:p>
            <a:pPr algn="ctr">
              <a:defRPr/>
            </a:pPr>
            <a:r>
              <a:rPr lang="en-US" sz="1200" dirty="0">
                <a:solidFill>
                  <a:srgbClr val="FFFFFF"/>
                </a:solidFill>
              </a:rPr>
              <a:t>Objective: To counteract interruptions to business activities and to protect critical business processes from the effects of major failures of information systems or disasters and to ensure their timely resumption.</a:t>
            </a:r>
          </a:p>
        </p:txBody>
      </p:sp>
      <p:cxnSp>
        <p:nvCxnSpPr>
          <p:cNvPr id="5" name="Straight Connector 4"/>
          <p:cNvCxnSpPr/>
          <p:nvPr/>
        </p:nvCxnSpPr>
        <p:spPr>
          <a:xfrm rot="5400000">
            <a:off x="-1714499" y="3848100"/>
            <a:ext cx="5105400" cy="3175"/>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a:off x="838200" y="1905000"/>
            <a:ext cx="304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a:off x="838200" y="4953000"/>
            <a:ext cx="304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838200" y="2819400"/>
            <a:ext cx="304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838200" y="3810000"/>
            <a:ext cx="304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838200" y="6019800"/>
            <a:ext cx="304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1994" name="TextBox 11"/>
          <p:cNvSpPr txBox="1">
            <a:spLocks noChangeArrowheads="1"/>
          </p:cNvSpPr>
          <p:nvPr/>
        </p:nvSpPr>
        <p:spPr bwMode="auto">
          <a:xfrm>
            <a:off x="1143000" y="1752600"/>
            <a:ext cx="7620000" cy="307975"/>
          </a:xfrm>
          <a:prstGeom prst="rect">
            <a:avLst/>
          </a:prstGeom>
          <a:noFill/>
          <a:ln w="9525">
            <a:noFill/>
            <a:miter lim="800000"/>
            <a:headEnd/>
            <a:tailEnd/>
          </a:ln>
        </p:spPr>
        <p:txBody>
          <a:bodyPr>
            <a:spAutoFit/>
          </a:bodyPr>
          <a:lstStyle/>
          <a:p>
            <a:pPr eaLnBrk="1" hangingPunct="1"/>
            <a:r>
              <a:rPr lang="en-US" altLang="en-US" sz="1400">
                <a:solidFill>
                  <a:srgbClr val="000000"/>
                </a:solidFill>
                <a:cs typeface="Arial" pitchFamily="34" charset="0"/>
              </a:rPr>
              <a:t>A.14.1.1 Including information security in the business continuity management process </a:t>
            </a:r>
          </a:p>
        </p:txBody>
      </p:sp>
      <p:sp>
        <p:nvSpPr>
          <p:cNvPr id="41995" name="TextBox 12"/>
          <p:cNvSpPr txBox="1">
            <a:spLocks noChangeArrowheads="1"/>
          </p:cNvSpPr>
          <p:nvPr/>
        </p:nvSpPr>
        <p:spPr bwMode="auto">
          <a:xfrm>
            <a:off x="1143000" y="2667000"/>
            <a:ext cx="7543800" cy="307975"/>
          </a:xfrm>
          <a:prstGeom prst="rect">
            <a:avLst/>
          </a:prstGeom>
          <a:noFill/>
          <a:ln w="9525">
            <a:noFill/>
            <a:miter lim="800000"/>
            <a:headEnd/>
            <a:tailEnd/>
          </a:ln>
        </p:spPr>
        <p:txBody>
          <a:bodyPr>
            <a:spAutoFit/>
          </a:bodyPr>
          <a:lstStyle/>
          <a:p>
            <a:pPr eaLnBrk="1" hangingPunct="1"/>
            <a:r>
              <a:rPr lang="en-US" altLang="en-US" sz="1400">
                <a:solidFill>
                  <a:srgbClr val="000000"/>
                </a:solidFill>
                <a:cs typeface="Arial" pitchFamily="34" charset="0"/>
              </a:rPr>
              <a:t>A.14.1.2 Business continuity and risk assessment</a:t>
            </a:r>
          </a:p>
        </p:txBody>
      </p:sp>
      <p:sp>
        <p:nvSpPr>
          <p:cNvPr id="41996" name="TextBox 13"/>
          <p:cNvSpPr txBox="1">
            <a:spLocks noChangeArrowheads="1"/>
          </p:cNvSpPr>
          <p:nvPr/>
        </p:nvSpPr>
        <p:spPr bwMode="auto">
          <a:xfrm>
            <a:off x="1143000" y="3657600"/>
            <a:ext cx="7543800" cy="307975"/>
          </a:xfrm>
          <a:prstGeom prst="rect">
            <a:avLst/>
          </a:prstGeom>
          <a:noFill/>
          <a:ln w="9525">
            <a:noFill/>
            <a:miter lim="800000"/>
            <a:headEnd/>
            <a:tailEnd/>
          </a:ln>
        </p:spPr>
        <p:txBody>
          <a:bodyPr>
            <a:spAutoFit/>
          </a:bodyPr>
          <a:lstStyle/>
          <a:p>
            <a:pPr eaLnBrk="1" hangingPunct="1"/>
            <a:r>
              <a:rPr lang="en-US" altLang="en-US" sz="1400">
                <a:solidFill>
                  <a:srgbClr val="000000"/>
                </a:solidFill>
                <a:cs typeface="Arial" pitchFamily="34" charset="0"/>
              </a:rPr>
              <a:t>A.14.1.3 Developing and implementing continuity plans including information security</a:t>
            </a:r>
          </a:p>
        </p:txBody>
      </p:sp>
      <p:sp>
        <p:nvSpPr>
          <p:cNvPr id="41997" name="TextBox 14"/>
          <p:cNvSpPr txBox="1">
            <a:spLocks noChangeArrowheads="1"/>
          </p:cNvSpPr>
          <p:nvPr/>
        </p:nvSpPr>
        <p:spPr bwMode="auto">
          <a:xfrm>
            <a:off x="1143000" y="4800600"/>
            <a:ext cx="7620000" cy="307975"/>
          </a:xfrm>
          <a:prstGeom prst="rect">
            <a:avLst/>
          </a:prstGeom>
          <a:noFill/>
          <a:ln w="9525">
            <a:noFill/>
            <a:miter lim="800000"/>
            <a:headEnd/>
            <a:tailEnd/>
          </a:ln>
        </p:spPr>
        <p:txBody>
          <a:bodyPr>
            <a:spAutoFit/>
          </a:bodyPr>
          <a:lstStyle/>
          <a:p>
            <a:pPr eaLnBrk="1" hangingPunct="1"/>
            <a:r>
              <a:rPr lang="en-US" altLang="en-US" sz="1400">
                <a:solidFill>
                  <a:srgbClr val="000000"/>
                </a:solidFill>
                <a:cs typeface="Arial" pitchFamily="34" charset="0"/>
              </a:rPr>
              <a:t>A.14.1.4 Business continuity planning framework</a:t>
            </a:r>
          </a:p>
        </p:txBody>
      </p:sp>
      <p:sp>
        <p:nvSpPr>
          <p:cNvPr id="41998" name="TextBox 15"/>
          <p:cNvSpPr txBox="1">
            <a:spLocks noChangeArrowheads="1"/>
          </p:cNvSpPr>
          <p:nvPr/>
        </p:nvSpPr>
        <p:spPr bwMode="auto">
          <a:xfrm>
            <a:off x="1143000" y="5867400"/>
            <a:ext cx="7772400" cy="307975"/>
          </a:xfrm>
          <a:prstGeom prst="rect">
            <a:avLst/>
          </a:prstGeom>
          <a:noFill/>
          <a:ln w="9525">
            <a:noFill/>
            <a:miter lim="800000"/>
            <a:headEnd/>
            <a:tailEnd/>
          </a:ln>
        </p:spPr>
        <p:txBody>
          <a:bodyPr>
            <a:spAutoFit/>
          </a:bodyPr>
          <a:lstStyle/>
          <a:p>
            <a:pPr eaLnBrk="1" hangingPunct="1"/>
            <a:r>
              <a:rPr lang="en-US" altLang="en-US" sz="1400">
                <a:solidFill>
                  <a:srgbClr val="000000"/>
                </a:solidFill>
                <a:cs typeface="Arial" pitchFamily="34" charset="0"/>
              </a:rPr>
              <a:t>A.14.1.5 Testing. Maintaining and reassessing business continuity plans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Number Placeholder 3"/>
          <p:cNvSpPr>
            <a:spLocks noGrp="1"/>
          </p:cNvSpPr>
          <p:nvPr>
            <p:ph type="sldNum" sz="quarter" idx="10"/>
          </p:nvPr>
        </p:nvSpPr>
        <p:spPr>
          <a:noFill/>
        </p:spPr>
        <p:txBody>
          <a:bodyPr/>
          <a:lstStyle/>
          <a:p>
            <a:endParaRPr lang="en-US" altLang="en-US" smtClean="0"/>
          </a:p>
          <a:p>
            <a:fld id="{FBE64092-B111-416A-B67A-15E8DA19421E}" type="slidenum">
              <a:rPr lang="en-US" altLang="en-US" smtClean="0">
                <a:solidFill>
                  <a:schemeClr val="tx1"/>
                </a:solidFill>
              </a:rPr>
              <a:pPr/>
              <a:t>4</a:t>
            </a:fld>
            <a:endParaRPr lang="en-US" altLang="en-US" smtClean="0"/>
          </a:p>
        </p:txBody>
      </p:sp>
      <p:sp>
        <p:nvSpPr>
          <p:cNvPr id="6147" name="Rectangle 2"/>
          <p:cNvSpPr>
            <a:spLocks noGrp="1" noChangeArrowheads="1"/>
          </p:cNvSpPr>
          <p:nvPr>
            <p:ph type="title"/>
          </p:nvPr>
        </p:nvSpPr>
        <p:spPr>
          <a:xfrm>
            <a:off x="685800" y="152400"/>
            <a:ext cx="7615238" cy="682625"/>
          </a:xfrm>
        </p:spPr>
        <p:txBody>
          <a:bodyPr/>
          <a:lstStyle/>
          <a:p>
            <a:r>
              <a:rPr lang="en-US" altLang="en-US" b="1" smtClean="0"/>
              <a:t>What is  needed?</a:t>
            </a:r>
          </a:p>
        </p:txBody>
      </p:sp>
      <p:sp>
        <p:nvSpPr>
          <p:cNvPr id="6148" name="Text Box 3"/>
          <p:cNvSpPr txBox="1">
            <a:spLocks noChangeArrowheads="1"/>
          </p:cNvSpPr>
          <p:nvPr/>
        </p:nvSpPr>
        <p:spPr bwMode="auto">
          <a:xfrm>
            <a:off x="427038" y="1766888"/>
            <a:ext cx="3382962" cy="4043362"/>
          </a:xfrm>
          <a:prstGeom prst="rect">
            <a:avLst/>
          </a:prstGeom>
          <a:solidFill>
            <a:srgbClr val="FFCC66"/>
          </a:solidFill>
          <a:ln w="12700">
            <a:solidFill>
              <a:schemeClr val="tx1"/>
            </a:solidFill>
            <a:miter lim="800000"/>
            <a:headEnd/>
            <a:tailEnd/>
          </a:ln>
        </p:spPr>
        <p:txBody>
          <a:bodyPr lIns="90398" tIns="45199" rIns="90398" bIns="45199">
            <a:spAutoFit/>
          </a:bodyPr>
          <a:lstStyle/>
          <a:p>
            <a:pPr marL="465138" indent="-465138" defTabSz="903288">
              <a:spcBef>
                <a:spcPct val="50000"/>
              </a:spcBef>
              <a:buFontTx/>
              <a:buNone/>
            </a:pPr>
            <a:r>
              <a:rPr lang="en-US" altLang="en-US" sz="2400" b="0" i="0">
                <a:solidFill>
                  <a:schemeClr val="tx1"/>
                </a:solidFill>
              </a:rPr>
              <a:t>Management concerns</a:t>
            </a:r>
            <a:endParaRPr lang="en-US" altLang="en-US" sz="1800" i="0" u="sng">
              <a:solidFill>
                <a:schemeClr val="tx1"/>
              </a:solidFill>
            </a:endParaRPr>
          </a:p>
          <a:p>
            <a:pPr marL="465138" indent="-465138" defTabSz="903288">
              <a:spcBef>
                <a:spcPct val="50000"/>
              </a:spcBef>
              <a:buFontTx/>
              <a:buChar char="•"/>
            </a:pPr>
            <a:r>
              <a:rPr lang="en-US" altLang="en-US" sz="1800" i="0">
                <a:solidFill>
                  <a:schemeClr val="accent2"/>
                </a:solidFill>
              </a:rPr>
              <a:t>Market reputation</a:t>
            </a:r>
          </a:p>
          <a:p>
            <a:pPr marL="465138" indent="-465138" defTabSz="903288">
              <a:spcBef>
                <a:spcPct val="50000"/>
              </a:spcBef>
              <a:buFontTx/>
              <a:buChar char="•"/>
            </a:pPr>
            <a:r>
              <a:rPr lang="en-US" altLang="en-US" sz="1800" i="0">
                <a:solidFill>
                  <a:schemeClr val="accent2"/>
                </a:solidFill>
              </a:rPr>
              <a:t>Business continuity</a:t>
            </a:r>
          </a:p>
          <a:p>
            <a:pPr marL="465138" indent="-465138" defTabSz="903288">
              <a:spcBef>
                <a:spcPct val="50000"/>
              </a:spcBef>
              <a:buFontTx/>
              <a:buChar char="•"/>
            </a:pPr>
            <a:r>
              <a:rPr lang="en-US" altLang="en-US" sz="1800" i="0">
                <a:solidFill>
                  <a:schemeClr val="accent2"/>
                </a:solidFill>
              </a:rPr>
              <a:t>Disaster recovery</a:t>
            </a:r>
          </a:p>
          <a:p>
            <a:pPr marL="465138" indent="-465138" defTabSz="903288">
              <a:spcBef>
                <a:spcPct val="50000"/>
              </a:spcBef>
              <a:buFontTx/>
              <a:buChar char="•"/>
            </a:pPr>
            <a:r>
              <a:rPr lang="en-US" altLang="en-US" sz="1800" i="0">
                <a:solidFill>
                  <a:schemeClr val="accent2"/>
                </a:solidFill>
              </a:rPr>
              <a:t>Business loss</a:t>
            </a:r>
          </a:p>
          <a:p>
            <a:pPr marL="465138" indent="-465138" defTabSz="903288">
              <a:spcBef>
                <a:spcPct val="50000"/>
              </a:spcBef>
              <a:buFontTx/>
              <a:buChar char="•"/>
            </a:pPr>
            <a:r>
              <a:rPr lang="en-US" altLang="en-US" sz="1800" i="0">
                <a:solidFill>
                  <a:schemeClr val="accent2"/>
                </a:solidFill>
              </a:rPr>
              <a:t>Loss of confidential data</a:t>
            </a:r>
          </a:p>
          <a:p>
            <a:pPr marL="465138" indent="-465138" defTabSz="903288">
              <a:spcBef>
                <a:spcPct val="50000"/>
              </a:spcBef>
              <a:buFontTx/>
              <a:buChar char="•"/>
            </a:pPr>
            <a:r>
              <a:rPr lang="en-US" altLang="en-US" sz="1800" i="0">
                <a:solidFill>
                  <a:schemeClr val="accent2"/>
                </a:solidFill>
              </a:rPr>
              <a:t>Loss of customer confidence</a:t>
            </a:r>
          </a:p>
          <a:p>
            <a:pPr marL="465138" indent="-465138" defTabSz="903288">
              <a:spcBef>
                <a:spcPct val="50000"/>
              </a:spcBef>
              <a:buFontTx/>
              <a:buChar char="•"/>
            </a:pPr>
            <a:r>
              <a:rPr lang="en-US" altLang="en-US" sz="1800" i="0">
                <a:solidFill>
                  <a:schemeClr val="accent2"/>
                </a:solidFill>
              </a:rPr>
              <a:t>Legal liability</a:t>
            </a:r>
          </a:p>
          <a:p>
            <a:pPr marL="465138" indent="-465138" defTabSz="903288">
              <a:spcBef>
                <a:spcPct val="50000"/>
              </a:spcBef>
              <a:buFontTx/>
              <a:buChar char="•"/>
            </a:pPr>
            <a:r>
              <a:rPr lang="en-US" altLang="en-US" sz="1800" i="0">
                <a:solidFill>
                  <a:schemeClr val="accent2"/>
                </a:solidFill>
              </a:rPr>
              <a:t>Cost of security</a:t>
            </a:r>
            <a:endParaRPr lang="en-US" altLang="en-US" sz="1800" i="0">
              <a:solidFill>
                <a:schemeClr val="bg1"/>
              </a:solidFill>
            </a:endParaRPr>
          </a:p>
        </p:txBody>
      </p:sp>
      <p:sp>
        <p:nvSpPr>
          <p:cNvPr id="6149" name="Text Box 5"/>
          <p:cNvSpPr txBox="1">
            <a:spLocks noChangeArrowheads="1"/>
          </p:cNvSpPr>
          <p:nvPr/>
        </p:nvSpPr>
        <p:spPr bwMode="auto">
          <a:xfrm>
            <a:off x="5943600" y="1828800"/>
            <a:ext cx="2755900" cy="3381375"/>
          </a:xfrm>
          <a:prstGeom prst="rect">
            <a:avLst/>
          </a:prstGeom>
          <a:solidFill>
            <a:srgbClr val="FFCC66"/>
          </a:solidFill>
          <a:ln w="12700">
            <a:solidFill>
              <a:schemeClr val="tx1"/>
            </a:solidFill>
            <a:miter lim="800000"/>
            <a:headEnd/>
            <a:tailEnd/>
          </a:ln>
        </p:spPr>
        <p:txBody>
          <a:bodyPr lIns="90398" tIns="45199" rIns="90398" bIns="45199">
            <a:spAutoFit/>
          </a:bodyPr>
          <a:lstStyle/>
          <a:p>
            <a:pPr marL="465138" indent="-465138" algn="ctr" defTabSz="903288">
              <a:spcBef>
                <a:spcPct val="20000"/>
              </a:spcBef>
              <a:buFontTx/>
              <a:buNone/>
            </a:pPr>
            <a:r>
              <a:rPr lang="en-US" altLang="en-US" sz="2400" b="0" i="0">
                <a:solidFill>
                  <a:schemeClr val="tx1"/>
                </a:solidFill>
              </a:rPr>
              <a:t>Security </a:t>
            </a:r>
          </a:p>
          <a:p>
            <a:pPr marL="465138" indent="-465138" defTabSz="903288">
              <a:spcBef>
                <a:spcPct val="20000"/>
              </a:spcBef>
              <a:buFontTx/>
              <a:buNone/>
            </a:pPr>
            <a:r>
              <a:rPr lang="en-US" altLang="en-US" sz="2400" b="0" i="0">
                <a:solidFill>
                  <a:schemeClr val="tx1"/>
                </a:solidFill>
              </a:rPr>
              <a:t>Measures/Controls</a:t>
            </a:r>
            <a:endParaRPr lang="en-US" altLang="en-US" sz="1800" i="0" u="sng">
              <a:solidFill>
                <a:schemeClr val="tx1"/>
              </a:solidFill>
            </a:endParaRPr>
          </a:p>
          <a:p>
            <a:pPr marL="465138" indent="-465138" defTabSz="903288">
              <a:spcBef>
                <a:spcPct val="50000"/>
              </a:spcBef>
              <a:buFontTx/>
              <a:buChar char="•"/>
            </a:pPr>
            <a:r>
              <a:rPr lang="en-US" altLang="en-US" sz="1800" i="0">
                <a:solidFill>
                  <a:schemeClr val="accent2"/>
                </a:solidFill>
              </a:rPr>
              <a:t>Technical</a:t>
            </a:r>
          </a:p>
          <a:p>
            <a:pPr marL="465138" indent="-465138" defTabSz="903288">
              <a:spcBef>
                <a:spcPct val="50000"/>
              </a:spcBef>
              <a:buFontTx/>
              <a:buChar char="•"/>
            </a:pPr>
            <a:r>
              <a:rPr lang="en-US" altLang="en-US" sz="1800" i="0">
                <a:solidFill>
                  <a:schemeClr val="accent2"/>
                </a:solidFill>
              </a:rPr>
              <a:t>Procedural </a:t>
            </a:r>
          </a:p>
          <a:p>
            <a:pPr marL="465138" indent="-465138" defTabSz="903288">
              <a:spcBef>
                <a:spcPct val="50000"/>
              </a:spcBef>
              <a:buFontTx/>
              <a:buChar char="•"/>
            </a:pPr>
            <a:r>
              <a:rPr lang="en-US" altLang="en-US" sz="1800" i="0">
                <a:solidFill>
                  <a:schemeClr val="accent2"/>
                </a:solidFill>
              </a:rPr>
              <a:t>Physical </a:t>
            </a:r>
          </a:p>
          <a:p>
            <a:pPr marL="465138" indent="-465138" defTabSz="903288">
              <a:spcBef>
                <a:spcPct val="50000"/>
              </a:spcBef>
              <a:buFontTx/>
              <a:buChar char="•"/>
            </a:pPr>
            <a:r>
              <a:rPr lang="en-US" altLang="en-US" sz="1800" i="0">
                <a:solidFill>
                  <a:schemeClr val="accent2"/>
                </a:solidFill>
              </a:rPr>
              <a:t>Logical</a:t>
            </a:r>
          </a:p>
          <a:p>
            <a:pPr marL="465138" indent="-465138" defTabSz="903288">
              <a:spcBef>
                <a:spcPct val="50000"/>
              </a:spcBef>
              <a:buFontTx/>
              <a:buChar char="•"/>
            </a:pPr>
            <a:r>
              <a:rPr lang="en-US" altLang="en-US" sz="1800" i="0">
                <a:solidFill>
                  <a:schemeClr val="accent2"/>
                </a:solidFill>
              </a:rPr>
              <a:t>Personnel</a:t>
            </a:r>
          </a:p>
          <a:p>
            <a:pPr marL="465138" indent="-465138" defTabSz="903288">
              <a:spcBef>
                <a:spcPct val="50000"/>
              </a:spcBef>
              <a:buFontTx/>
              <a:buChar char="•"/>
            </a:pPr>
            <a:r>
              <a:rPr lang="en-US" altLang="en-US" sz="1800" i="0">
                <a:solidFill>
                  <a:schemeClr val="accent2"/>
                </a:solidFill>
              </a:rPr>
              <a:t>Management</a:t>
            </a:r>
            <a:endParaRPr lang="en-US" altLang="en-US" sz="1800" i="0">
              <a:solidFill>
                <a:srgbClr val="000066"/>
              </a:solidFill>
            </a:endParaRPr>
          </a:p>
        </p:txBody>
      </p:sp>
      <p:sp>
        <p:nvSpPr>
          <p:cNvPr id="6150" name="Line 6"/>
          <p:cNvSpPr>
            <a:spLocks noChangeShapeType="1"/>
          </p:cNvSpPr>
          <p:nvPr/>
        </p:nvSpPr>
        <p:spPr bwMode="auto">
          <a:xfrm flipH="1">
            <a:off x="3810000" y="3657600"/>
            <a:ext cx="2051050" cy="0"/>
          </a:xfrm>
          <a:prstGeom prst="line">
            <a:avLst/>
          </a:prstGeom>
          <a:noFill/>
          <a:ln w="76200" cap="sq">
            <a:solidFill>
              <a:schemeClr val="tx1"/>
            </a:solidFill>
            <a:round/>
            <a:headEnd type="none" w="sm" len="sm"/>
            <a:tailEnd type="triangle" w="sm" len="sm"/>
          </a:ln>
        </p:spPr>
        <p:txBody>
          <a:bodyPr wrap="none" anchor="ctr"/>
          <a:lstStyle/>
          <a:p>
            <a:endParaRPr lang="en-US"/>
          </a:p>
        </p:txBody>
      </p:sp>
      <p:sp>
        <p:nvSpPr>
          <p:cNvPr id="8" name="TextBox 7"/>
          <p:cNvSpPr txBox="1"/>
          <p:nvPr/>
        </p:nvSpPr>
        <p:spPr>
          <a:xfrm>
            <a:off x="6324600" y="5486400"/>
            <a:ext cx="1609725" cy="400050"/>
          </a:xfrm>
          <a:prstGeom prst="rect">
            <a:avLst/>
          </a:prstGeom>
          <a:solidFill>
            <a:schemeClr val="accent1">
              <a:lumMod val="40000"/>
              <a:lumOff val="60000"/>
            </a:schemeClr>
          </a:solidFill>
        </p:spPr>
        <p:txBody>
          <a:bodyPr wrap="none">
            <a:spAutoFit/>
          </a:bodyPr>
          <a:lstStyle/>
          <a:p>
            <a:pPr>
              <a:buFont typeface="Wingdings" pitchFamily="2" charset="2"/>
              <a:buNone/>
              <a:defRPr/>
            </a:pPr>
            <a:r>
              <a:rPr lang="en-US" dirty="0">
                <a:solidFill>
                  <a:schemeClr val="bg2">
                    <a:lumMod val="50000"/>
                  </a:schemeClr>
                </a:solidFill>
              </a:rPr>
              <a:t>Examples ?</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4" name="Rectangle 2"/>
          <p:cNvSpPr>
            <a:spLocks noGrp="1" noChangeArrowheads="1"/>
          </p:cNvSpPr>
          <p:nvPr>
            <p:ph type="title"/>
          </p:nvPr>
        </p:nvSpPr>
        <p:spPr>
          <a:xfrm>
            <a:off x="515938" y="461963"/>
            <a:ext cx="5818187" cy="577850"/>
          </a:xfrm>
        </p:spPr>
        <p:txBody>
          <a:bodyPr>
            <a:normAutofit fontScale="90000"/>
          </a:bodyPr>
          <a:lstStyle/>
          <a:p>
            <a:pPr defTabSz="923925" eaLnBrk="1" fontAlgn="auto" hangingPunct="1">
              <a:spcAft>
                <a:spcPts val="0"/>
              </a:spcAft>
              <a:defRPr/>
            </a:pPr>
            <a:r>
              <a:rPr lang="en-US" smtClean="0"/>
              <a:t>A.15 Compliance</a:t>
            </a:r>
          </a:p>
        </p:txBody>
      </p:sp>
      <p:sp>
        <p:nvSpPr>
          <p:cNvPr id="43011" name="Date Placeholder 3"/>
          <p:cNvSpPr>
            <a:spLocks noGrp="1"/>
          </p:cNvSpPr>
          <p:nvPr>
            <p:ph type="dt" sz="quarter" idx="4294967295"/>
          </p:nvPr>
        </p:nvSpPr>
        <p:spPr bwMode="auto">
          <a:xfrm>
            <a:off x="6934200" y="6400800"/>
            <a:ext cx="1905000" cy="381000"/>
          </a:xfrm>
          <a:prstGeom prst="rect">
            <a:avLst/>
          </a:prstGeom>
          <a:noFill/>
          <a:ln>
            <a:miter lim="800000"/>
            <a:headEnd/>
            <a:tailEnd/>
          </a:ln>
        </p:spPr>
        <p:txBody>
          <a:bodyPr/>
          <a:lstStyle/>
          <a:p>
            <a:pPr algn="r" defTabSz="912813">
              <a:buFontTx/>
              <a:buNone/>
            </a:pPr>
            <a:fld id="{E9FFC82D-9C44-49F2-AC42-4BA36CDE5FF6}" type="datetime1">
              <a:rPr lang="en-US" altLang="en-US" sz="1200" b="0" i="0">
                <a:solidFill>
                  <a:schemeClr val="accent2"/>
                </a:solidFill>
                <a:latin typeface="Times New Roman" pitchFamily="18" charset="0"/>
              </a:rPr>
              <a:pPr algn="r" defTabSz="912813">
                <a:buFontTx/>
                <a:buNone/>
              </a:pPr>
              <a:t>9/20/2013</a:t>
            </a:fld>
            <a:endParaRPr lang="en-US" altLang="en-US" sz="1200" b="0" i="0">
              <a:solidFill>
                <a:schemeClr val="accent2"/>
              </a:solidFill>
              <a:latin typeface="Times New Roman" pitchFamily="18" charset="0"/>
            </a:endParaRPr>
          </a:p>
        </p:txBody>
      </p:sp>
      <p:sp>
        <p:nvSpPr>
          <p:cNvPr id="43012" name="Footer Placeholder 4"/>
          <p:cNvSpPr>
            <a:spLocks noGrp="1"/>
          </p:cNvSpPr>
          <p:nvPr>
            <p:ph type="ftr" sz="quarter" idx="11"/>
          </p:nvPr>
        </p:nvSpPr>
        <p:spPr>
          <a:noFill/>
        </p:spPr>
        <p:txBody>
          <a:bodyPr/>
          <a:lstStyle/>
          <a:p>
            <a:pPr defTabSz="912813"/>
            <a:r>
              <a:rPr lang="en-US" altLang="en-US" smtClean="0"/>
              <a:t>ISMS Implementation and Certification</a:t>
            </a:r>
          </a:p>
        </p:txBody>
      </p:sp>
      <p:pic>
        <p:nvPicPr>
          <p:cNvPr id="43013" name="Picture 3" descr="bs00746_"/>
          <p:cNvPicPr>
            <a:picLocks noChangeAspect="1" noChangeArrowheads="1"/>
          </p:cNvPicPr>
          <p:nvPr/>
        </p:nvPicPr>
        <p:blipFill>
          <a:blip r:embed="rId4"/>
          <a:srcRect/>
          <a:stretch>
            <a:fillRect/>
          </a:stretch>
        </p:blipFill>
        <p:spPr bwMode="auto">
          <a:xfrm>
            <a:off x="5835650" y="4314825"/>
            <a:ext cx="1601788" cy="1404938"/>
          </a:xfrm>
          <a:prstGeom prst="rect">
            <a:avLst/>
          </a:prstGeom>
          <a:solidFill>
            <a:srgbClr val="FFFF00"/>
          </a:solidFill>
          <a:ln w="9525">
            <a:noFill/>
            <a:miter lim="800000"/>
            <a:headEnd/>
            <a:tailEnd/>
          </a:ln>
        </p:spPr>
      </p:pic>
      <p:sp>
        <p:nvSpPr>
          <p:cNvPr id="43014" name="Text Box 5"/>
          <p:cNvSpPr txBox="1">
            <a:spLocks noChangeArrowheads="1"/>
          </p:cNvSpPr>
          <p:nvPr/>
        </p:nvSpPr>
        <p:spPr bwMode="auto">
          <a:xfrm>
            <a:off x="457200" y="2784475"/>
            <a:ext cx="8458200" cy="369888"/>
          </a:xfrm>
          <a:prstGeom prst="rect">
            <a:avLst/>
          </a:prstGeom>
          <a:noFill/>
          <a:ln w="12700">
            <a:noFill/>
            <a:miter lim="800000"/>
            <a:headEnd type="none" w="sm" len="sm"/>
            <a:tailEnd type="none" w="sm" len="sm"/>
          </a:ln>
        </p:spPr>
        <p:txBody>
          <a:bodyPr lIns="92482" tIns="46241" rIns="92482" bIns="46241">
            <a:spAutoFit/>
          </a:bodyPr>
          <a:lstStyle/>
          <a:p>
            <a:pPr eaLnBrk="1" hangingPunct="1"/>
            <a:endParaRPr lang="en-US" altLang="en-US">
              <a:solidFill>
                <a:srgbClr val="000066"/>
              </a:solidFill>
              <a:latin typeface="Century Schoolbook" pitchFamily="18" charset="0"/>
              <a:cs typeface="Arial" pitchFamily="34" charset="0"/>
            </a:endParaRPr>
          </a:p>
        </p:txBody>
      </p:sp>
      <p:sp>
        <p:nvSpPr>
          <p:cNvPr id="43015" name="Text Box 6"/>
          <p:cNvSpPr txBox="1">
            <a:spLocks noChangeArrowheads="1"/>
          </p:cNvSpPr>
          <p:nvPr/>
        </p:nvSpPr>
        <p:spPr bwMode="auto">
          <a:xfrm>
            <a:off x="669925" y="3622675"/>
            <a:ext cx="8169275" cy="739775"/>
          </a:xfrm>
          <a:prstGeom prst="rect">
            <a:avLst/>
          </a:prstGeom>
          <a:noFill/>
          <a:ln w="12700">
            <a:noFill/>
            <a:miter lim="800000"/>
            <a:headEnd type="none" w="sm" len="sm"/>
            <a:tailEnd type="none" w="sm" len="sm"/>
          </a:ln>
        </p:spPr>
        <p:txBody>
          <a:bodyPr lIns="92482" tIns="46241" rIns="92482" bIns="46241">
            <a:spAutoFit/>
          </a:bodyPr>
          <a:lstStyle/>
          <a:p>
            <a:pPr eaLnBrk="1" hangingPunct="1">
              <a:spcBef>
                <a:spcPct val="20000"/>
              </a:spcBef>
            </a:pPr>
            <a:endParaRPr lang="en-US" altLang="en-US">
              <a:solidFill>
                <a:schemeClr val="bg2"/>
              </a:solidFill>
              <a:latin typeface="Calibri" pitchFamily="34" charset="0"/>
              <a:cs typeface="Arial" pitchFamily="34" charset="0"/>
            </a:endParaRPr>
          </a:p>
          <a:p>
            <a:pPr eaLnBrk="1" hangingPunct="1"/>
            <a:endParaRPr lang="en-US" altLang="en-US" sz="2400">
              <a:solidFill>
                <a:schemeClr val="tx1"/>
              </a:solidFill>
              <a:latin typeface="Calibri" pitchFamily="34" charset="0"/>
              <a:cs typeface="Arial" pitchFamily="34" charset="0"/>
            </a:endParaRPr>
          </a:p>
        </p:txBody>
      </p:sp>
      <p:grpSp>
        <p:nvGrpSpPr>
          <p:cNvPr id="43016" name="Group 7"/>
          <p:cNvGrpSpPr>
            <a:grpSpLocks/>
          </p:cNvGrpSpPr>
          <p:nvPr/>
        </p:nvGrpSpPr>
        <p:grpSpPr bwMode="auto">
          <a:xfrm>
            <a:off x="1992313" y="4468813"/>
            <a:ext cx="1598612" cy="1525587"/>
            <a:chOff x="2736" y="1008"/>
            <a:chExt cx="1327" cy="1536"/>
          </a:xfrm>
        </p:grpSpPr>
        <p:graphicFrame>
          <p:nvGraphicFramePr>
            <p:cNvPr id="43018" name="Object 0"/>
            <p:cNvGraphicFramePr>
              <a:graphicFrameLocks noChangeAspect="1"/>
            </p:cNvGraphicFramePr>
            <p:nvPr/>
          </p:nvGraphicFramePr>
          <p:xfrm>
            <a:off x="2736" y="1008"/>
            <a:ext cx="1327" cy="1536"/>
          </p:xfrm>
          <a:graphic>
            <a:graphicData uri="http://schemas.openxmlformats.org/presentationml/2006/ole">
              <p:oleObj spid="_x0000_s43018" name="Clip" r:id="rId5" imgW="2106778" imgH="2438705" progId="">
                <p:embed/>
              </p:oleObj>
            </a:graphicData>
          </a:graphic>
        </p:graphicFrame>
        <p:graphicFrame>
          <p:nvGraphicFramePr>
            <p:cNvPr id="43019" name="Object 1"/>
            <p:cNvGraphicFramePr>
              <a:graphicFrameLocks noChangeAspect="1"/>
            </p:cNvGraphicFramePr>
            <p:nvPr/>
          </p:nvGraphicFramePr>
          <p:xfrm>
            <a:off x="2928" y="1200"/>
            <a:ext cx="861" cy="1267"/>
          </p:xfrm>
          <a:graphic>
            <a:graphicData uri="http://schemas.openxmlformats.org/presentationml/2006/ole">
              <p:oleObj spid="_x0000_s43019" name="Clip" r:id="rId6" imgW="2247900" imgH="3306763" progId="">
                <p:embed/>
              </p:oleObj>
            </a:graphicData>
          </a:graphic>
        </p:graphicFrame>
      </p:grpSp>
      <p:sp>
        <p:nvSpPr>
          <p:cNvPr id="43017" name="Rectangle 11"/>
          <p:cNvSpPr>
            <a:spLocks noChangeArrowheads="1"/>
          </p:cNvSpPr>
          <p:nvPr/>
        </p:nvSpPr>
        <p:spPr bwMode="auto">
          <a:xfrm>
            <a:off x="427038" y="1463675"/>
            <a:ext cx="7526337" cy="1755775"/>
          </a:xfrm>
          <a:prstGeom prst="rect">
            <a:avLst/>
          </a:prstGeom>
          <a:noFill/>
          <a:ln w="12700">
            <a:noFill/>
            <a:miter lim="800000"/>
            <a:headEnd type="none" w="sm" len="sm"/>
            <a:tailEnd type="none" w="sm" len="sm"/>
          </a:ln>
        </p:spPr>
        <p:txBody>
          <a:bodyPr lIns="92482" tIns="46241" rIns="92482" bIns="46241">
            <a:spAutoFit/>
          </a:bodyPr>
          <a:lstStyle/>
          <a:p>
            <a:pPr marL="874713" indent="-874713"/>
            <a:r>
              <a:rPr lang="en-US" altLang="en-US">
                <a:solidFill>
                  <a:srgbClr val="0000FF"/>
                </a:solidFill>
              </a:rPr>
              <a:t>A.15.1 Compliance with legal requirements </a:t>
            </a:r>
          </a:p>
          <a:p>
            <a:pPr marL="874713" indent="-874713"/>
            <a:endParaRPr lang="en-US" altLang="en-US">
              <a:solidFill>
                <a:srgbClr val="0000FF"/>
              </a:solidFill>
            </a:endParaRPr>
          </a:p>
          <a:p>
            <a:pPr marL="874713" indent="-874713"/>
            <a:r>
              <a:rPr lang="en-US" altLang="en-US">
                <a:solidFill>
                  <a:srgbClr val="0000FF"/>
                </a:solidFill>
              </a:rPr>
              <a:t>A.15.2 Compliance with security policies and </a:t>
            </a:r>
          </a:p>
          <a:p>
            <a:pPr marL="874713" indent="-874713"/>
            <a:r>
              <a:rPr lang="en-US" altLang="en-US">
                <a:solidFill>
                  <a:srgbClr val="0000FF"/>
                </a:solidFill>
              </a:rPr>
              <a:t>            standards, and technical compliance</a:t>
            </a:r>
          </a:p>
          <a:p>
            <a:pPr marL="874713" indent="-874713"/>
            <a:endParaRPr lang="en-US" altLang="en-US">
              <a:solidFill>
                <a:srgbClr val="0000FF"/>
              </a:solidFill>
            </a:endParaRPr>
          </a:p>
          <a:p>
            <a:pPr marL="874713" indent="-874713"/>
            <a:r>
              <a:rPr lang="en-US" altLang="en-US">
                <a:solidFill>
                  <a:srgbClr val="0000FF"/>
                </a:solidFill>
              </a:rPr>
              <a:t>A.15.3 Information systems audit considerations</a:t>
            </a:r>
          </a:p>
        </p:txBody>
      </p:sp>
    </p:spTree>
  </p:cSld>
  <p:clrMapOvr>
    <a:masterClrMapping/>
  </p:clrMapOvr>
  <p:transition advClick="0"/>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457200" y="274638"/>
            <a:ext cx="8229600" cy="258762"/>
          </a:xfrm>
        </p:spPr>
        <p:txBody>
          <a:bodyPr>
            <a:normAutofit fontScale="90000"/>
          </a:bodyPr>
          <a:lstStyle/>
          <a:p>
            <a:pPr>
              <a:defRPr/>
            </a:pPr>
            <a:r>
              <a:rPr lang="en-US" sz="1800" b="1" u="sng" smtClean="0"/>
              <a:t>A.15 Compliance</a:t>
            </a:r>
          </a:p>
        </p:txBody>
      </p:sp>
      <p:sp>
        <p:nvSpPr>
          <p:cNvPr id="3" name="Rectangle 2"/>
          <p:cNvSpPr/>
          <p:nvPr/>
        </p:nvSpPr>
        <p:spPr>
          <a:xfrm>
            <a:off x="381000" y="685800"/>
            <a:ext cx="2514600" cy="1219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u="sng" dirty="0">
                <a:solidFill>
                  <a:srgbClr val="FFFFFF"/>
                </a:solidFill>
              </a:rPr>
              <a:t>A.15.1 Compliance with legal requirements</a:t>
            </a:r>
          </a:p>
          <a:p>
            <a:pPr algn="ctr">
              <a:defRPr/>
            </a:pPr>
            <a:r>
              <a:rPr lang="en-US" sz="1200" dirty="0">
                <a:solidFill>
                  <a:srgbClr val="FFFFFF"/>
                </a:solidFill>
              </a:rPr>
              <a:t>Objective: To avoid breaches of any law, statutory, regulatory or contractual obligations, and of any security requirements.</a:t>
            </a:r>
          </a:p>
        </p:txBody>
      </p:sp>
      <p:sp>
        <p:nvSpPr>
          <p:cNvPr id="4" name="Rectangle 3"/>
          <p:cNvSpPr/>
          <p:nvPr/>
        </p:nvSpPr>
        <p:spPr>
          <a:xfrm>
            <a:off x="3048000" y="685800"/>
            <a:ext cx="2514600" cy="1143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100" u="sng" dirty="0">
                <a:solidFill>
                  <a:srgbClr val="FFFFFF"/>
                </a:solidFill>
              </a:rPr>
              <a:t>A.15.2 Compliance with security policies and standards, and technical compliance</a:t>
            </a:r>
          </a:p>
          <a:p>
            <a:pPr algn="ctr">
              <a:defRPr/>
            </a:pPr>
            <a:r>
              <a:rPr lang="en-US" sz="1100" dirty="0">
                <a:solidFill>
                  <a:srgbClr val="FFFFFF"/>
                </a:solidFill>
              </a:rPr>
              <a:t>Objective: To ensure compliance of system with organizational security policies and standards.</a:t>
            </a:r>
          </a:p>
        </p:txBody>
      </p:sp>
      <p:sp>
        <p:nvSpPr>
          <p:cNvPr id="5" name="Rectangle 4"/>
          <p:cNvSpPr/>
          <p:nvPr/>
        </p:nvSpPr>
        <p:spPr>
          <a:xfrm>
            <a:off x="5715000" y="685800"/>
            <a:ext cx="2514600" cy="1219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100" u="sng" dirty="0">
                <a:solidFill>
                  <a:srgbClr val="FFFFFF"/>
                </a:solidFill>
              </a:rPr>
              <a:t>A.15.3 Information systems audit considerations.</a:t>
            </a:r>
          </a:p>
          <a:p>
            <a:pPr algn="ctr">
              <a:defRPr/>
            </a:pPr>
            <a:r>
              <a:rPr lang="en-US" sz="1100" dirty="0">
                <a:solidFill>
                  <a:srgbClr val="FFFFFF"/>
                </a:solidFill>
              </a:rPr>
              <a:t>Objective: To maximize the effectiveness of and to minimize interference to/from the information systems audit process.</a:t>
            </a:r>
          </a:p>
        </p:txBody>
      </p:sp>
      <p:cxnSp>
        <p:nvCxnSpPr>
          <p:cNvPr id="7" name="Straight Connector 6"/>
          <p:cNvCxnSpPr/>
          <p:nvPr/>
        </p:nvCxnSpPr>
        <p:spPr>
          <a:xfrm rot="5400000">
            <a:off x="-1828799" y="4267200"/>
            <a:ext cx="4724400" cy="3175"/>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rot="5400000">
            <a:off x="3658394" y="4114006"/>
            <a:ext cx="47244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5400000">
            <a:off x="991394" y="4190206"/>
            <a:ext cx="47244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533400" y="2438400"/>
            <a:ext cx="228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533400" y="6248400"/>
            <a:ext cx="228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533400" y="3962400"/>
            <a:ext cx="228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533400" y="3200400"/>
            <a:ext cx="228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533400" y="4724400"/>
            <a:ext cx="228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533400" y="5486400"/>
            <a:ext cx="228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3352800" y="2971800"/>
            <a:ext cx="228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a:off x="3352800" y="4953000"/>
            <a:ext cx="228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a:off x="6019800" y="2971800"/>
            <a:ext cx="228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a:off x="6019800" y="4953000"/>
            <a:ext cx="228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4051" name="TextBox 22"/>
          <p:cNvSpPr txBox="1">
            <a:spLocks noChangeArrowheads="1"/>
          </p:cNvSpPr>
          <p:nvPr/>
        </p:nvSpPr>
        <p:spPr bwMode="auto">
          <a:xfrm>
            <a:off x="762000" y="2286000"/>
            <a:ext cx="2209800" cy="461963"/>
          </a:xfrm>
          <a:prstGeom prst="rect">
            <a:avLst/>
          </a:prstGeom>
          <a:noFill/>
          <a:ln w="9525">
            <a:noFill/>
            <a:miter lim="800000"/>
            <a:headEnd/>
            <a:tailEnd/>
          </a:ln>
        </p:spPr>
        <p:txBody>
          <a:bodyPr>
            <a:spAutoFit/>
          </a:bodyPr>
          <a:lstStyle/>
          <a:p>
            <a:pPr eaLnBrk="1" hangingPunct="1"/>
            <a:r>
              <a:rPr lang="en-US" altLang="en-US" sz="1200">
                <a:solidFill>
                  <a:srgbClr val="000000"/>
                </a:solidFill>
                <a:cs typeface="Arial" pitchFamily="34" charset="0"/>
              </a:rPr>
              <a:t>A.15.1.1 Identification of applicable legislation</a:t>
            </a:r>
          </a:p>
        </p:txBody>
      </p:sp>
      <p:sp>
        <p:nvSpPr>
          <p:cNvPr id="44052" name="TextBox 23"/>
          <p:cNvSpPr txBox="1">
            <a:spLocks noChangeArrowheads="1"/>
          </p:cNvSpPr>
          <p:nvPr/>
        </p:nvSpPr>
        <p:spPr bwMode="auto">
          <a:xfrm>
            <a:off x="762000" y="3048000"/>
            <a:ext cx="2209800" cy="461963"/>
          </a:xfrm>
          <a:prstGeom prst="rect">
            <a:avLst/>
          </a:prstGeom>
          <a:noFill/>
          <a:ln w="9525">
            <a:noFill/>
            <a:miter lim="800000"/>
            <a:headEnd/>
            <a:tailEnd/>
          </a:ln>
        </p:spPr>
        <p:txBody>
          <a:bodyPr>
            <a:spAutoFit/>
          </a:bodyPr>
          <a:lstStyle/>
          <a:p>
            <a:pPr eaLnBrk="1" hangingPunct="1"/>
            <a:r>
              <a:rPr lang="en-US" altLang="en-US" sz="1200">
                <a:solidFill>
                  <a:srgbClr val="000000"/>
                </a:solidFill>
                <a:cs typeface="Arial" pitchFamily="34" charset="0"/>
              </a:rPr>
              <a:t>A.15.1.2 Intellectual property rights (IPR)</a:t>
            </a:r>
          </a:p>
        </p:txBody>
      </p:sp>
      <p:sp>
        <p:nvSpPr>
          <p:cNvPr id="44053" name="TextBox 24"/>
          <p:cNvSpPr txBox="1">
            <a:spLocks noChangeArrowheads="1"/>
          </p:cNvSpPr>
          <p:nvPr/>
        </p:nvSpPr>
        <p:spPr bwMode="auto">
          <a:xfrm>
            <a:off x="838200" y="3810000"/>
            <a:ext cx="2286000" cy="461963"/>
          </a:xfrm>
          <a:prstGeom prst="rect">
            <a:avLst/>
          </a:prstGeom>
          <a:noFill/>
          <a:ln w="9525">
            <a:noFill/>
            <a:miter lim="800000"/>
            <a:headEnd/>
            <a:tailEnd/>
          </a:ln>
        </p:spPr>
        <p:txBody>
          <a:bodyPr>
            <a:spAutoFit/>
          </a:bodyPr>
          <a:lstStyle/>
          <a:p>
            <a:pPr eaLnBrk="1" hangingPunct="1"/>
            <a:r>
              <a:rPr lang="en-US" altLang="en-US" sz="1200">
                <a:solidFill>
                  <a:srgbClr val="000000"/>
                </a:solidFill>
                <a:cs typeface="Arial" pitchFamily="34" charset="0"/>
              </a:rPr>
              <a:t>A.15.1.3 Protection of organizational records</a:t>
            </a:r>
          </a:p>
        </p:txBody>
      </p:sp>
      <p:sp>
        <p:nvSpPr>
          <p:cNvPr id="44054" name="TextBox 25"/>
          <p:cNvSpPr txBox="1">
            <a:spLocks noChangeArrowheads="1"/>
          </p:cNvSpPr>
          <p:nvPr/>
        </p:nvSpPr>
        <p:spPr bwMode="auto">
          <a:xfrm>
            <a:off x="762000" y="4572000"/>
            <a:ext cx="2438400" cy="461963"/>
          </a:xfrm>
          <a:prstGeom prst="rect">
            <a:avLst/>
          </a:prstGeom>
          <a:noFill/>
          <a:ln w="9525">
            <a:noFill/>
            <a:miter lim="800000"/>
            <a:headEnd/>
            <a:tailEnd/>
          </a:ln>
        </p:spPr>
        <p:txBody>
          <a:bodyPr>
            <a:spAutoFit/>
          </a:bodyPr>
          <a:lstStyle/>
          <a:p>
            <a:pPr eaLnBrk="1" hangingPunct="1"/>
            <a:r>
              <a:rPr lang="en-US" altLang="en-US" sz="1200">
                <a:solidFill>
                  <a:srgbClr val="000000"/>
                </a:solidFill>
                <a:cs typeface="Arial" pitchFamily="34" charset="0"/>
              </a:rPr>
              <a:t>A.15.1.4 Data protection and privacy of personal information</a:t>
            </a:r>
          </a:p>
        </p:txBody>
      </p:sp>
      <p:sp>
        <p:nvSpPr>
          <p:cNvPr id="44055" name="TextBox 26"/>
          <p:cNvSpPr txBox="1">
            <a:spLocks noChangeArrowheads="1"/>
          </p:cNvSpPr>
          <p:nvPr/>
        </p:nvSpPr>
        <p:spPr bwMode="auto">
          <a:xfrm>
            <a:off x="762000" y="5334000"/>
            <a:ext cx="2362200" cy="646113"/>
          </a:xfrm>
          <a:prstGeom prst="rect">
            <a:avLst/>
          </a:prstGeom>
          <a:noFill/>
          <a:ln w="9525">
            <a:noFill/>
            <a:miter lim="800000"/>
            <a:headEnd/>
            <a:tailEnd/>
          </a:ln>
        </p:spPr>
        <p:txBody>
          <a:bodyPr>
            <a:spAutoFit/>
          </a:bodyPr>
          <a:lstStyle/>
          <a:p>
            <a:pPr eaLnBrk="1" hangingPunct="1"/>
            <a:r>
              <a:rPr lang="en-US" altLang="en-US" sz="1200">
                <a:solidFill>
                  <a:srgbClr val="000000"/>
                </a:solidFill>
                <a:cs typeface="Arial" pitchFamily="34" charset="0"/>
              </a:rPr>
              <a:t>A.15.1.5 Prevention of misuse of information processing facilities</a:t>
            </a:r>
          </a:p>
        </p:txBody>
      </p:sp>
      <p:sp>
        <p:nvSpPr>
          <p:cNvPr id="44056" name="TextBox 27"/>
          <p:cNvSpPr txBox="1">
            <a:spLocks noChangeArrowheads="1"/>
          </p:cNvSpPr>
          <p:nvPr/>
        </p:nvSpPr>
        <p:spPr bwMode="auto">
          <a:xfrm>
            <a:off x="838200" y="6096000"/>
            <a:ext cx="2209800" cy="461963"/>
          </a:xfrm>
          <a:prstGeom prst="rect">
            <a:avLst/>
          </a:prstGeom>
          <a:noFill/>
          <a:ln w="9525">
            <a:noFill/>
            <a:miter lim="800000"/>
            <a:headEnd/>
            <a:tailEnd/>
          </a:ln>
        </p:spPr>
        <p:txBody>
          <a:bodyPr>
            <a:spAutoFit/>
          </a:bodyPr>
          <a:lstStyle/>
          <a:p>
            <a:pPr eaLnBrk="1" hangingPunct="1"/>
            <a:r>
              <a:rPr lang="en-US" altLang="en-US" sz="1200">
                <a:solidFill>
                  <a:srgbClr val="000000"/>
                </a:solidFill>
                <a:cs typeface="Arial" pitchFamily="34" charset="0"/>
              </a:rPr>
              <a:t>A.15.1.6 Regulation of cryptographic controls</a:t>
            </a:r>
          </a:p>
        </p:txBody>
      </p:sp>
      <p:sp>
        <p:nvSpPr>
          <p:cNvPr id="44057" name="TextBox 28"/>
          <p:cNvSpPr txBox="1">
            <a:spLocks noChangeArrowheads="1"/>
          </p:cNvSpPr>
          <p:nvPr/>
        </p:nvSpPr>
        <p:spPr bwMode="auto">
          <a:xfrm>
            <a:off x="3581400" y="2819400"/>
            <a:ext cx="2286000" cy="738188"/>
          </a:xfrm>
          <a:prstGeom prst="rect">
            <a:avLst/>
          </a:prstGeom>
          <a:noFill/>
          <a:ln w="9525">
            <a:noFill/>
            <a:miter lim="800000"/>
            <a:headEnd/>
            <a:tailEnd/>
          </a:ln>
        </p:spPr>
        <p:txBody>
          <a:bodyPr>
            <a:spAutoFit/>
          </a:bodyPr>
          <a:lstStyle/>
          <a:p>
            <a:pPr eaLnBrk="1" hangingPunct="1"/>
            <a:r>
              <a:rPr lang="en-US" altLang="en-US" sz="1400">
                <a:solidFill>
                  <a:srgbClr val="000000"/>
                </a:solidFill>
                <a:cs typeface="Arial" pitchFamily="34" charset="0"/>
              </a:rPr>
              <a:t>A.15.2.1 Compliance with security policies and standards</a:t>
            </a:r>
          </a:p>
        </p:txBody>
      </p:sp>
      <p:sp>
        <p:nvSpPr>
          <p:cNvPr id="44058" name="TextBox 29"/>
          <p:cNvSpPr txBox="1">
            <a:spLocks noChangeArrowheads="1"/>
          </p:cNvSpPr>
          <p:nvPr/>
        </p:nvSpPr>
        <p:spPr bwMode="auto">
          <a:xfrm>
            <a:off x="3657600" y="4800600"/>
            <a:ext cx="2514600" cy="523875"/>
          </a:xfrm>
          <a:prstGeom prst="rect">
            <a:avLst/>
          </a:prstGeom>
          <a:noFill/>
          <a:ln w="9525">
            <a:noFill/>
            <a:miter lim="800000"/>
            <a:headEnd/>
            <a:tailEnd/>
          </a:ln>
        </p:spPr>
        <p:txBody>
          <a:bodyPr>
            <a:spAutoFit/>
          </a:bodyPr>
          <a:lstStyle/>
          <a:p>
            <a:pPr eaLnBrk="1" hangingPunct="1"/>
            <a:r>
              <a:rPr lang="en-US" altLang="en-US" sz="1400">
                <a:solidFill>
                  <a:srgbClr val="000000"/>
                </a:solidFill>
                <a:cs typeface="Arial" pitchFamily="34" charset="0"/>
              </a:rPr>
              <a:t>A.15.2.2 Technical compliance checking</a:t>
            </a:r>
          </a:p>
        </p:txBody>
      </p:sp>
      <p:sp>
        <p:nvSpPr>
          <p:cNvPr id="44059" name="TextBox 30"/>
          <p:cNvSpPr txBox="1">
            <a:spLocks noChangeArrowheads="1"/>
          </p:cNvSpPr>
          <p:nvPr/>
        </p:nvSpPr>
        <p:spPr bwMode="auto">
          <a:xfrm>
            <a:off x="6248400" y="2819400"/>
            <a:ext cx="2590800" cy="523875"/>
          </a:xfrm>
          <a:prstGeom prst="rect">
            <a:avLst/>
          </a:prstGeom>
          <a:noFill/>
          <a:ln w="9525">
            <a:noFill/>
            <a:miter lim="800000"/>
            <a:headEnd/>
            <a:tailEnd/>
          </a:ln>
        </p:spPr>
        <p:txBody>
          <a:bodyPr>
            <a:spAutoFit/>
          </a:bodyPr>
          <a:lstStyle/>
          <a:p>
            <a:pPr eaLnBrk="1" hangingPunct="1"/>
            <a:r>
              <a:rPr lang="en-US" altLang="en-US" sz="1400">
                <a:solidFill>
                  <a:srgbClr val="000000"/>
                </a:solidFill>
                <a:cs typeface="Arial" pitchFamily="34" charset="0"/>
              </a:rPr>
              <a:t>A.15.3.1 Information systems audit controls </a:t>
            </a:r>
          </a:p>
        </p:txBody>
      </p:sp>
      <p:sp>
        <p:nvSpPr>
          <p:cNvPr id="44060" name="TextBox 31"/>
          <p:cNvSpPr txBox="1">
            <a:spLocks noChangeArrowheads="1"/>
          </p:cNvSpPr>
          <p:nvPr/>
        </p:nvSpPr>
        <p:spPr bwMode="auto">
          <a:xfrm>
            <a:off x="6248400" y="4800600"/>
            <a:ext cx="2895600" cy="523875"/>
          </a:xfrm>
          <a:prstGeom prst="rect">
            <a:avLst/>
          </a:prstGeom>
          <a:noFill/>
          <a:ln w="9525">
            <a:noFill/>
            <a:miter lim="800000"/>
            <a:headEnd/>
            <a:tailEnd/>
          </a:ln>
        </p:spPr>
        <p:txBody>
          <a:bodyPr>
            <a:spAutoFit/>
          </a:bodyPr>
          <a:lstStyle/>
          <a:p>
            <a:pPr eaLnBrk="1" hangingPunct="1"/>
            <a:r>
              <a:rPr lang="en-US" altLang="en-US" sz="1400">
                <a:solidFill>
                  <a:srgbClr val="000000"/>
                </a:solidFill>
                <a:cs typeface="Arial" pitchFamily="34" charset="0"/>
              </a:rPr>
              <a:t>A.15.3.2 Protection of information systems audit tools</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ctrTitle"/>
          </p:nvPr>
        </p:nvSpPr>
        <p:spPr>
          <a:xfrm>
            <a:off x="914400" y="1905000"/>
            <a:ext cx="7721600" cy="685800"/>
          </a:xfrm>
          <a:noFill/>
        </p:spPr>
        <p:txBody>
          <a:bodyPr/>
          <a:lstStyle/>
          <a:p>
            <a:endParaRPr lang="en-US" altLang="en-US" sz="3200" b="1" smtClean="0">
              <a:solidFill>
                <a:schemeClr val="accent2"/>
              </a:solidFill>
            </a:endParaRPr>
          </a:p>
        </p:txBody>
      </p:sp>
      <p:sp>
        <p:nvSpPr>
          <p:cNvPr id="45059" name="Rectangle 3"/>
          <p:cNvSpPr>
            <a:spLocks noGrp="1" noChangeArrowheads="1"/>
          </p:cNvSpPr>
          <p:nvPr>
            <p:ph type="subTitle" idx="1"/>
          </p:nvPr>
        </p:nvSpPr>
        <p:spPr>
          <a:xfrm>
            <a:off x="304800" y="2514600"/>
            <a:ext cx="8534400" cy="1295400"/>
          </a:xfrm>
          <a:noFill/>
        </p:spPr>
        <p:txBody>
          <a:bodyPr lIns="80806" tIns="40403" rIns="80806" bIns="40403"/>
          <a:lstStyle/>
          <a:p>
            <a:pPr>
              <a:lnSpc>
                <a:spcPct val="85000"/>
              </a:lnSpc>
              <a:spcBef>
                <a:spcPct val="10000"/>
              </a:spcBef>
              <a:spcAft>
                <a:spcPct val="5000"/>
              </a:spcAft>
            </a:pPr>
            <a:r>
              <a:rPr lang="en-US" altLang="en-US" sz="3600" smtClean="0">
                <a:solidFill>
                  <a:srgbClr val="000066"/>
                </a:solidFill>
              </a:rPr>
              <a:t>ISMS Implementation, Documentation,</a:t>
            </a:r>
          </a:p>
          <a:p>
            <a:pPr>
              <a:lnSpc>
                <a:spcPct val="85000"/>
              </a:lnSpc>
              <a:spcBef>
                <a:spcPct val="10000"/>
              </a:spcBef>
              <a:spcAft>
                <a:spcPct val="5000"/>
              </a:spcAft>
            </a:pPr>
            <a:r>
              <a:rPr lang="en-US" altLang="en-US" sz="3600" smtClean="0">
                <a:solidFill>
                  <a:srgbClr val="000066"/>
                </a:solidFill>
              </a:rPr>
              <a:t>Maintenance &amp; Improvement</a:t>
            </a:r>
          </a:p>
        </p:txBody>
      </p:sp>
      <p:sp>
        <p:nvSpPr>
          <p:cNvPr id="45060" name="Text Box 4"/>
          <p:cNvSpPr txBox="1">
            <a:spLocks noChangeArrowheads="1"/>
          </p:cNvSpPr>
          <p:nvPr/>
        </p:nvSpPr>
        <p:spPr bwMode="auto">
          <a:xfrm>
            <a:off x="990600" y="3276600"/>
            <a:ext cx="7467600" cy="2282825"/>
          </a:xfrm>
          <a:prstGeom prst="rect">
            <a:avLst/>
          </a:prstGeom>
          <a:noFill/>
          <a:ln w="12700">
            <a:noFill/>
            <a:miter lim="800000"/>
            <a:headEnd type="none" w="sm" len="sm"/>
            <a:tailEnd type="none" w="sm" len="sm"/>
          </a:ln>
        </p:spPr>
        <p:txBody>
          <a:bodyPr>
            <a:spAutoFit/>
          </a:bodyPr>
          <a:lstStyle/>
          <a:p>
            <a:pPr marL="465138" indent="-239713">
              <a:buFontTx/>
              <a:buNone/>
            </a:pPr>
            <a:endParaRPr lang="en-US" altLang="en-US" sz="2400" i="0">
              <a:solidFill>
                <a:schemeClr val="tx1"/>
              </a:solidFill>
              <a:latin typeface="Times New Roman" pitchFamily="18" charset="0"/>
            </a:endParaRPr>
          </a:p>
          <a:p>
            <a:pPr marL="465138" indent="-239713">
              <a:buFontTx/>
              <a:buChar char="•"/>
            </a:pPr>
            <a:r>
              <a:rPr lang="en-US" altLang="en-US" sz="2400" b="0" i="0">
                <a:solidFill>
                  <a:schemeClr val="accent2"/>
                </a:solidFill>
              </a:rPr>
              <a:t>Action plan for ISMS implementation</a:t>
            </a:r>
          </a:p>
          <a:p>
            <a:pPr marL="465138" indent="-239713">
              <a:buFontTx/>
              <a:buChar char="•"/>
            </a:pPr>
            <a:r>
              <a:rPr lang="en-US" altLang="en-US" sz="2400" b="0" i="0">
                <a:solidFill>
                  <a:schemeClr val="accent2"/>
                </a:solidFill>
              </a:rPr>
              <a:t>Activities in establishing, implementing, monitoring and improving ISMS  </a:t>
            </a:r>
          </a:p>
          <a:p>
            <a:pPr marL="465138" indent="-239713">
              <a:buFontTx/>
              <a:buChar char="•"/>
            </a:pPr>
            <a:r>
              <a:rPr lang="en-US" altLang="en-US" sz="2400" b="0" i="0">
                <a:solidFill>
                  <a:schemeClr val="accent2"/>
                </a:solidFill>
              </a:rPr>
              <a:t>Documentation requirements of ISMS</a:t>
            </a:r>
          </a:p>
          <a:p>
            <a:pPr lvl="2">
              <a:buFontTx/>
              <a:buChar char="•"/>
            </a:pPr>
            <a:endParaRPr lang="en-US" altLang="en-US" sz="2400" b="0" i="0">
              <a:solidFill>
                <a:schemeClr val="accent2"/>
              </a:solidFill>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Number Placeholder 2"/>
          <p:cNvSpPr>
            <a:spLocks noGrp="1"/>
          </p:cNvSpPr>
          <p:nvPr>
            <p:ph type="sldNum" sz="quarter" idx="10"/>
          </p:nvPr>
        </p:nvSpPr>
        <p:spPr>
          <a:noFill/>
        </p:spPr>
        <p:txBody>
          <a:bodyPr/>
          <a:lstStyle/>
          <a:p>
            <a:endParaRPr lang="en-US" altLang="en-US" smtClean="0"/>
          </a:p>
          <a:p>
            <a:fld id="{C8534B34-11C3-4912-B3C4-4B5F8D6D484D}" type="slidenum">
              <a:rPr lang="en-US" altLang="en-US" smtClean="0">
                <a:solidFill>
                  <a:schemeClr val="tx1"/>
                </a:solidFill>
              </a:rPr>
              <a:pPr/>
              <a:t>43</a:t>
            </a:fld>
            <a:endParaRPr lang="en-US" altLang="en-US" smtClean="0"/>
          </a:p>
        </p:txBody>
      </p:sp>
      <p:sp>
        <p:nvSpPr>
          <p:cNvPr id="46083" name="Rectangle 2"/>
          <p:cNvSpPr>
            <a:spLocks noGrp="1" noChangeArrowheads="1"/>
          </p:cNvSpPr>
          <p:nvPr>
            <p:ph type="title"/>
          </p:nvPr>
        </p:nvSpPr>
        <p:spPr>
          <a:xfrm>
            <a:off x="838200" y="95250"/>
            <a:ext cx="7620000" cy="727075"/>
          </a:xfrm>
        </p:spPr>
        <p:txBody>
          <a:bodyPr/>
          <a:lstStyle/>
          <a:p>
            <a:r>
              <a:rPr lang="en-US" altLang="en-US" b="1" smtClean="0"/>
              <a:t>Preparation &amp; Implementation</a:t>
            </a:r>
          </a:p>
        </p:txBody>
      </p:sp>
      <p:sp>
        <p:nvSpPr>
          <p:cNvPr id="1335299" name="Text Box 3"/>
          <p:cNvSpPr txBox="1">
            <a:spLocks noChangeArrowheads="1"/>
          </p:cNvSpPr>
          <p:nvPr/>
        </p:nvSpPr>
        <p:spPr bwMode="auto">
          <a:xfrm>
            <a:off x="838200" y="990600"/>
            <a:ext cx="7816850" cy="5367338"/>
          </a:xfrm>
          <a:prstGeom prst="rect">
            <a:avLst/>
          </a:prstGeom>
          <a:noFill/>
          <a:ln w="12700">
            <a:noFill/>
            <a:miter lim="800000"/>
            <a:headEnd type="none" w="sm" len="sm"/>
            <a:tailEnd type="none" w="sm" len="sm"/>
          </a:ln>
        </p:spPr>
        <p:txBody>
          <a:bodyPr>
            <a:spAutoFit/>
          </a:bodyPr>
          <a:lstStyle/>
          <a:p>
            <a:pPr marL="457200" indent="-457200"/>
            <a:r>
              <a:rPr lang="en-US" altLang="en-US" b="0">
                <a:solidFill>
                  <a:schemeClr val="tx1"/>
                </a:solidFill>
              </a:rPr>
              <a:t>Management Decision &amp; Continued Commitment</a:t>
            </a:r>
          </a:p>
          <a:p>
            <a:pPr marL="457200" indent="-457200"/>
            <a:r>
              <a:rPr lang="en-US" altLang="en-US" b="0">
                <a:solidFill>
                  <a:schemeClr val="tx1"/>
                </a:solidFill>
              </a:rPr>
              <a:t>Study ISO 27001:2005</a:t>
            </a:r>
          </a:p>
          <a:p>
            <a:pPr marL="457200" indent="-457200"/>
            <a:r>
              <a:rPr lang="en-US" altLang="en-US" b="0">
                <a:solidFill>
                  <a:schemeClr val="tx1"/>
                </a:solidFill>
              </a:rPr>
              <a:t>Establish ISMS Framework</a:t>
            </a:r>
          </a:p>
          <a:p>
            <a:pPr marL="914400" lvl="1" indent="-457200">
              <a:buFontTx/>
              <a:buChar char="•"/>
            </a:pPr>
            <a:r>
              <a:rPr lang="en-US" altLang="en-US" sz="1800" b="0">
                <a:solidFill>
                  <a:schemeClr val="accent2"/>
                </a:solidFill>
              </a:rPr>
              <a:t>Establish Security Organization, Responsibility &amp; Infrastructure</a:t>
            </a:r>
          </a:p>
          <a:p>
            <a:pPr marL="914400" lvl="1" indent="-457200">
              <a:buFontTx/>
              <a:buChar char="•"/>
            </a:pPr>
            <a:r>
              <a:rPr lang="en-US" altLang="en-US" sz="1800" b="0">
                <a:solidFill>
                  <a:schemeClr val="accent2"/>
                </a:solidFill>
              </a:rPr>
              <a:t>Designate Chief Information Security Officer</a:t>
            </a:r>
          </a:p>
          <a:p>
            <a:pPr marL="914400" lvl="1" indent="-457200">
              <a:buFontTx/>
              <a:buChar char="•"/>
            </a:pPr>
            <a:r>
              <a:rPr lang="en-US" altLang="en-US" sz="1800" b="0">
                <a:solidFill>
                  <a:schemeClr val="accent2"/>
                </a:solidFill>
              </a:rPr>
              <a:t>Establish Security Forum</a:t>
            </a:r>
          </a:p>
          <a:p>
            <a:pPr marL="914400" lvl="1" indent="-457200">
              <a:buFontTx/>
              <a:buChar char="•"/>
            </a:pPr>
            <a:r>
              <a:rPr lang="en-US" altLang="en-US" sz="1800" b="0">
                <a:solidFill>
                  <a:schemeClr val="accent2"/>
                </a:solidFill>
              </a:rPr>
              <a:t>Encourage Participation by All </a:t>
            </a:r>
          </a:p>
          <a:p>
            <a:pPr marL="457200" indent="-457200"/>
            <a:r>
              <a:rPr lang="en-US" altLang="en-US" b="0">
                <a:solidFill>
                  <a:schemeClr val="tx1"/>
                </a:solidFill>
              </a:rPr>
              <a:t>Develop Inventory of Assets</a:t>
            </a:r>
          </a:p>
          <a:p>
            <a:pPr marL="457200" indent="-457200"/>
            <a:r>
              <a:rPr lang="en-US" altLang="en-US" b="0">
                <a:solidFill>
                  <a:schemeClr val="tx1"/>
                </a:solidFill>
              </a:rPr>
              <a:t>Gap Analysis / Status Appraisal</a:t>
            </a:r>
          </a:p>
          <a:p>
            <a:pPr marL="457200" indent="-457200"/>
            <a:r>
              <a:rPr lang="en-US" altLang="en-US" b="0">
                <a:solidFill>
                  <a:schemeClr val="tx1"/>
                </a:solidFill>
              </a:rPr>
              <a:t>Establish ISMS </a:t>
            </a:r>
          </a:p>
          <a:p>
            <a:pPr marL="457200" indent="-457200"/>
            <a:r>
              <a:rPr lang="en-US" altLang="en-US" b="0">
                <a:solidFill>
                  <a:schemeClr val="tx1"/>
                </a:solidFill>
              </a:rPr>
              <a:t>Document</a:t>
            </a:r>
          </a:p>
          <a:p>
            <a:pPr marL="457200" indent="-457200"/>
            <a:r>
              <a:rPr lang="en-US" altLang="en-US" b="0">
                <a:solidFill>
                  <a:schemeClr val="tx1"/>
                </a:solidFill>
              </a:rPr>
              <a:t>Create Awareness - Provide Training(s) as needed</a:t>
            </a:r>
          </a:p>
          <a:p>
            <a:pPr marL="457200" indent="-457200"/>
            <a:r>
              <a:rPr lang="en-US" altLang="en-US" b="0">
                <a:solidFill>
                  <a:schemeClr val="tx1"/>
                </a:solidFill>
              </a:rPr>
              <a:t>Implement</a:t>
            </a:r>
          </a:p>
          <a:p>
            <a:pPr marL="457200" indent="-457200"/>
            <a:r>
              <a:rPr lang="en-US" altLang="en-US" b="0">
                <a:solidFill>
                  <a:schemeClr val="tx1"/>
                </a:solidFill>
              </a:rPr>
              <a:t>Monitor</a:t>
            </a:r>
          </a:p>
          <a:p>
            <a:pPr marL="914400" lvl="1" indent="-457200">
              <a:buFontTx/>
              <a:buChar char="•"/>
            </a:pPr>
            <a:r>
              <a:rPr lang="en-US" altLang="en-US" sz="1800" b="0">
                <a:solidFill>
                  <a:schemeClr val="accent2"/>
                </a:solidFill>
              </a:rPr>
              <a:t>Technical Compliance</a:t>
            </a:r>
          </a:p>
          <a:p>
            <a:pPr marL="914400" lvl="1" indent="-457200">
              <a:buFontTx/>
              <a:buChar char="•"/>
            </a:pPr>
            <a:r>
              <a:rPr lang="en-US" altLang="en-US" sz="1800" b="0">
                <a:solidFill>
                  <a:schemeClr val="accent2"/>
                </a:solidFill>
              </a:rPr>
              <a:t>Internal ISMS Audits</a:t>
            </a:r>
          </a:p>
          <a:p>
            <a:pPr marL="914400" lvl="1" indent="-457200">
              <a:buFontTx/>
              <a:buChar char="•"/>
            </a:pPr>
            <a:r>
              <a:rPr lang="en-US" altLang="en-US" sz="1800" b="0">
                <a:solidFill>
                  <a:schemeClr val="accent2"/>
                </a:solidFill>
              </a:rPr>
              <a:t>Management Review</a:t>
            </a:r>
          </a:p>
          <a:p>
            <a:pPr marL="457200" indent="-457200"/>
            <a:r>
              <a:rPr lang="en-US" altLang="en-US" b="0">
                <a:solidFill>
                  <a:schemeClr val="tx1"/>
                </a:solidFill>
              </a:rPr>
              <a:t>Update &amp; Continually Improvement</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335299"/>
                                        </p:tgtEl>
                                        <p:attrNameLst>
                                          <p:attrName>style.visibility</p:attrName>
                                        </p:attrNameLst>
                                      </p:cBhvr>
                                      <p:to>
                                        <p:strVal val="visible"/>
                                      </p:to>
                                    </p:set>
                                    <p:animEffect transition="in" filter="blinds(horizontal)">
                                      <p:cBhvr>
                                        <p:cTn id="7" dur="500"/>
                                        <p:tgtEl>
                                          <p:spTgt spid="13352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5299"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Number Placeholder 3"/>
          <p:cNvSpPr>
            <a:spLocks noGrp="1"/>
          </p:cNvSpPr>
          <p:nvPr>
            <p:ph type="sldNum" sz="quarter" idx="10"/>
          </p:nvPr>
        </p:nvSpPr>
        <p:spPr>
          <a:noFill/>
        </p:spPr>
        <p:txBody>
          <a:bodyPr/>
          <a:lstStyle/>
          <a:p>
            <a:endParaRPr lang="en-US" altLang="en-US" smtClean="0"/>
          </a:p>
          <a:p>
            <a:fld id="{2A45D426-DC4B-4E5A-A091-03EE56E1A2A0}" type="slidenum">
              <a:rPr lang="en-US" altLang="en-US" smtClean="0">
                <a:solidFill>
                  <a:schemeClr val="tx1"/>
                </a:solidFill>
              </a:rPr>
              <a:pPr/>
              <a:t>44</a:t>
            </a:fld>
            <a:endParaRPr lang="en-US" altLang="en-US" smtClean="0"/>
          </a:p>
        </p:txBody>
      </p:sp>
      <p:sp>
        <p:nvSpPr>
          <p:cNvPr id="47107" name="Rectangle 2"/>
          <p:cNvSpPr>
            <a:spLocks noGrp="1" noChangeArrowheads="1"/>
          </p:cNvSpPr>
          <p:nvPr>
            <p:ph type="title"/>
          </p:nvPr>
        </p:nvSpPr>
        <p:spPr>
          <a:xfrm>
            <a:off x="914400" y="0"/>
            <a:ext cx="7086600" cy="1143000"/>
          </a:xfrm>
        </p:spPr>
        <p:txBody>
          <a:bodyPr/>
          <a:lstStyle/>
          <a:p>
            <a:r>
              <a:rPr lang="en-US" altLang="en-US" b="1" smtClean="0"/>
              <a:t>Typical ISMS Document Classification </a:t>
            </a:r>
          </a:p>
        </p:txBody>
      </p:sp>
      <p:sp>
        <p:nvSpPr>
          <p:cNvPr id="47108" name="Rectangle 3"/>
          <p:cNvSpPr>
            <a:spLocks noGrp="1" noChangeArrowheads="1"/>
          </p:cNvSpPr>
          <p:nvPr>
            <p:ph type="body" idx="1"/>
          </p:nvPr>
        </p:nvSpPr>
        <p:spPr>
          <a:xfrm>
            <a:off x="381000" y="1524000"/>
            <a:ext cx="8305800" cy="4800600"/>
          </a:xfrm>
        </p:spPr>
        <p:txBody>
          <a:bodyPr/>
          <a:lstStyle/>
          <a:p>
            <a:pPr>
              <a:lnSpc>
                <a:spcPct val="90000"/>
              </a:lnSpc>
            </a:pPr>
            <a:r>
              <a:rPr lang="en-US" altLang="en-US" sz="2800" smtClean="0">
                <a:solidFill>
                  <a:srgbClr val="CC3300"/>
                </a:solidFill>
              </a:rPr>
              <a:t>Security Policy Manual</a:t>
            </a:r>
          </a:p>
          <a:p>
            <a:pPr marL="1047750" lvl="1" indent="-401638">
              <a:lnSpc>
                <a:spcPct val="90000"/>
              </a:lnSpc>
            </a:pPr>
            <a:r>
              <a:rPr lang="en-US" altLang="en-US" b="0" i="0" smtClean="0"/>
              <a:t>Summary of management framework including the information security policy and the control objectives and implemented controls given in the statement of applicability.</a:t>
            </a:r>
          </a:p>
          <a:p>
            <a:pPr>
              <a:lnSpc>
                <a:spcPct val="90000"/>
              </a:lnSpc>
            </a:pPr>
            <a:r>
              <a:rPr lang="en-US" altLang="en-US" sz="2800" smtClean="0">
                <a:solidFill>
                  <a:srgbClr val="CC3300"/>
                </a:solidFill>
              </a:rPr>
              <a:t>Procedures</a:t>
            </a:r>
          </a:p>
          <a:p>
            <a:pPr marL="1047750" lvl="1" indent="-401638">
              <a:lnSpc>
                <a:spcPct val="90000"/>
              </a:lnSpc>
            </a:pPr>
            <a:r>
              <a:rPr lang="en-US" altLang="en-US" b="0" i="0" smtClean="0"/>
              <a:t>Procedures adopted to implement the controls required.</a:t>
            </a:r>
          </a:p>
          <a:p>
            <a:pPr>
              <a:lnSpc>
                <a:spcPct val="90000"/>
              </a:lnSpc>
            </a:pPr>
            <a:r>
              <a:rPr lang="en-US" altLang="en-US" sz="2800" smtClean="0">
                <a:solidFill>
                  <a:srgbClr val="CC3300"/>
                </a:solidFill>
              </a:rPr>
              <a:t>Operational Documents</a:t>
            </a:r>
          </a:p>
          <a:p>
            <a:pPr marL="1047750" lvl="1" indent="-401638">
              <a:lnSpc>
                <a:spcPct val="90000"/>
              </a:lnSpc>
            </a:pPr>
            <a:r>
              <a:rPr lang="en-US" altLang="en-US" b="0" i="0" smtClean="0"/>
              <a:t>Explains details of specific tasks or activities.</a:t>
            </a:r>
          </a:p>
          <a:p>
            <a:pPr>
              <a:lnSpc>
                <a:spcPct val="90000"/>
              </a:lnSpc>
            </a:pPr>
            <a:r>
              <a:rPr lang="en-US" altLang="en-US" sz="2800" smtClean="0">
                <a:solidFill>
                  <a:srgbClr val="CC3300"/>
                </a:solidFill>
              </a:rPr>
              <a:t>Records</a:t>
            </a:r>
          </a:p>
          <a:p>
            <a:pPr marL="1047750" lvl="1" indent="-401638">
              <a:lnSpc>
                <a:spcPct val="90000"/>
              </a:lnSpc>
            </a:pPr>
            <a:r>
              <a:rPr lang="en-US" altLang="en-US" b="0" i="0" smtClean="0"/>
              <a:t>Evidence of activities carried out.</a:t>
            </a:r>
          </a:p>
          <a:p>
            <a:pPr marL="1047750" lvl="1" indent="-401638">
              <a:lnSpc>
                <a:spcPct val="90000"/>
              </a:lnSpc>
              <a:buFontTx/>
              <a:buNone/>
            </a:pPr>
            <a:endParaRPr lang="en-US" altLang="en-US" b="0" i="0" smtClean="0">
              <a:solidFill>
                <a:schemeClr val="tx1"/>
              </a:solidFill>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Number Placeholder 3"/>
          <p:cNvSpPr>
            <a:spLocks noGrp="1"/>
          </p:cNvSpPr>
          <p:nvPr>
            <p:ph type="sldNum" sz="quarter" idx="10"/>
          </p:nvPr>
        </p:nvSpPr>
        <p:spPr>
          <a:noFill/>
        </p:spPr>
        <p:txBody>
          <a:bodyPr/>
          <a:lstStyle/>
          <a:p>
            <a:endParaRPr lang="en-US" altLang="en-US" smtClean="0"/>
          </a:p>
          <a:p>
            <a:fld id="{C0D106C5-098E-4555-97A6-1BD00CF4106A}" type="slidenum">
              <a:rPr lang="en-US" altLang="en-US" smtClean="0">
                <a:solidFill>
                  <a:schemeClr val="tx1"/>
                </a:solidFill>
              </a:rPr>
              <a:pPr/>
              <a:t>45</a:t>
            </a:fld>
            <a:endParaRPr lang="en-US" altLang="en-US" smtClean="0"/>
          </a:p>
        </p:txBody>
      </p:sp>
      <p:sp>
        <p:nvSpPr>
          <p:cNvPr id="48131" name="Footer Placeholder 4"/>
          <p:cNvSpPr>
            <a:spLocks noGrp="1"/>
          </p:cNvSpPr>
          <p:nvPr>
            <p:ph type="ftr" sz="quarter" idx="11"/>
          </p:nvPr>
        </p:nvSpPr>
        <p:spPr>
          <a:noFill/>
        </p:spPr>
        <p:txBody>
          <a:bodyPr/>
          <a:lstStyle/>
          <a:p>
            <a:r>
              <a:rPr lang="en-US" altLang="en-US" smtClean="0"/>
              <a:t>ISMS Auditor / Lead Auditor Training Course Version 4.4</a:t>
            </a:r>
          </a:p>
        </p:txBody>
      </p:sp>
      <p:sp>
        <p:nvSpPr>
          <p:cNvPr id="48132" name="Rectangle 2"/>
          <p:cNvSpPr>
            <a:spLocks noGrp="1" noChangeArrowheads="1"/>
          </p:cNvSpPr>
          <p:nvPr>
            <p:ph type="title"/>
          </p:nvPr>
        </p:nvSpPr>
        <p:spPr>
          <a:xfrm>
            <a:off x="1066800" y="0"/>
            <a:ext cx="6934200" cy="1143000"/>
          </a:xfrm>
        </p:spPr>
        <p:txBody>
          <a:bodyPr/>
          <a:lstStyle/>
          <a:p>
            <a:r>
              <a:rPr lang="en-US" altLang="en-US" b="1" smtClean="0"/>
              <a:t>Extent of Documentation</a:t>
            </a:r>
          </a:p>
        </p:txBody>
      </p:sp>
      <p:sp>
        <p:nvSpPr>
          <p:cNvPr id="48133" name="Rectangle 3"/>
          <p:cNvSpPr>
            <a:spLocks noChangeArrowheads="1"/>
          </p:cNvSpPr>
          <p:nvPr>
            <p:ph type="body" idx="1"/>
          </p:nvPr>
        </p:nvSpPr>
        <p:spPr>
          <a:xfrm>
            <a:off x="0" y="1143000"/>
            <a:ext cx="9144000" cy="5715000"/>
          </a:xfrm>
          <a:noFill/>
        </p:spPr>
        <p:txBody>
          <a:bodyPr lIns="87287" tIns="43643" rIns="87287" bIns="43643"/>
          <a:lstStyle/>
          <a:p>
            <a:endParaRPr lang="en-US" altLang="en-US" sz="1200" smtClean="0"/>
          </a:p>
          <a:p>
            <a:endParaRPr lang="en-US" altLang="en-US" sz="1200" smtClean="0"/>
          </a:p>
        </p:txBody>
      </p:sp>
      <p:grpSp>
        <p:nvGrpSpPr>
          <p:cNvPr id="48134" name="Group 4"/>
          <p:cNvGrpSpPr>
            <a:grpSpLocks/>
          </p:cNvGrpSpPr>
          <p:nvPr/>
        </p:nvGrpSpPr>
        <p:grpSpPr bwMode="auto">
          <a:xfrm>
            <a:off x="685800" y="1676400"/>
            <a:ext cx="8031163" cy="3910013"/>
            <a:chOff x="1104" y="1402"/>
            <a:chExt cx="4419" cy="2122"/>
          </a:xfrm>
        </p:grpSpPr>
        <p:sp>
          <p:nvSpPr>
            <p:cNvPr id="48135" name="AutoShape 5"/>
            <p:cNvSpPr>
              <a:spLocks noChangeArrowheads="1"/>
            </p:cNvSpPr>
            <p:nvPr/>
          </p:nvSpPr>
          <p:spPr bwMode="auto">
            <a:xfrm>
              <a:off x="2937" y="2832"/>
              <a:ext cx="666" cy="624"/>
            </a:xfrm>
            <a:prstGeom prst="triangle">
              <a:avLst>
                <a:gd name="adj" fmla="val 50000"/>
              </a:avLst>
            </a:prstGeom>
            <a:solidFill>
              <a:schemeClr val="accent1"/>
            </a:solidFill>
            <a:ln w="9525">
              <a:solidFill>
                <a:schemeClr val="tx1"/>
              </a:solidFill>
              <a:miter lim="800000"/>
              <a:headEnd/>
              <a:tailEnd/>
            </a:ln>
          </p:spPr>
          <p:txBody>
            <a:bodyPr wrap="none" anchor="ctr"/>
            <a:lstStyle/>
            <a:p>
              <a:endParaRPr lang="en-US" altLang="en-US"/>
            </a:p>
          </p:txBody>
        </p:sp>
        <p:sp>
          <p:nvSpPr>
            <p:cNvPr id="48136" name="Line 6"/>
            <p:cNvSpPr>
              <a:spLocks noChangeShapeType="1"/>
            </p:cNvSpPr>
            <p:nvPr/>
          </p:nvSpPr>
          <p:spPr bwMode="auto">
            <a:xfrm flipH="1">
              <a:off x="1449" y="2832"/>
              <a:ext cx="2160" cy="0"/>
            </a:xfrm>
            <a:prstGeom prst="line">
              <a:avLst/>
            </a:prstGeom>
            <a:noFill/>
            <a:ln w="9525">
              <a:solidFill>
                <a:schemeClr val="tx1"/>
              </a:solidFill>
              <a:round/>
              <a:headEnd/>
              <a:tailEnd/>
            </a:ln>
          </p:spPr>
          <p:txBody>
            <a:bodyPr wrap="none" anchor="ctr"/>
            <a:lstStyle/>
            <a:p>
              <a:endParaRPr lang="en-US"/>
            </a:p>
          </p:txBody>
        </p:sp>
        <p:sp>
          <p:nvSpPr>
            <p:cNvPr id="48137" name="Line 7"/>
            <p:cNvSpPr>
              <a:spLocks noChangeShapeType="1"/>
            </p:cNvSpPr>
            <p:nvPr/>
          </p:nvSpPr>
          <p:spPr bwMode="auto">
            <a:xfrm>
              <a:off x="3609" y="2832"/>
              <a:ext cx="1239" cy="0"/>
            </a:xfrm>
            <a:prstGeom prst="line">
              <a:avLst/>
            </a:prstGeom>
            <a:noFill/>
            <a:ln w="9525">
              <a:solidFill>
                <a:schemeClr val="tx1"/>
              </a:solidFill>
              <a:round/>
              <a:headEnd/>
              <a:tailEnd/>
            </a:ln>
          </p:spPr>
          <p:txBody>
            <a:bodyPr wrap="none" anchor="ctr"/>
            <a:lstStyle/>
            <a:p>
              <a:endParaRPr lang="en-US"/>
            </a:p>
          </p:txBody>
        </p:sp>
        <p:sp>
          <p:nvSpPr>
            <p:cNvPr id="48138" name="Line 8"/>
            <p:cNvSpPr>
              <a:spLocks noChangeShapeType="1"/>
            </p:cNvSpPr>
            <p:nvPr/>
          </p:nvSpPr>
          <p:spPr bwMode="auto">
            <a:xfrm>
              <a:off x="1544" y="1728"/>
              <a:ext cx="0" cy="1104"/>
            </a:xfrm>
            <a:prstGeom prst="line">
              <a:avLst/>
            </a:prstGeom>
            <a:noFill/>
            <a:ln w="9525">
              <a:solidFill>
                <a:schemeClr val="tx1"/>
              </a:solidFill>
              <a:round/>
              <a:headEnd/>
              <a:tailEnd type="triangle" w="med" len="med"/>
            </a:ln>
          </p:spPr>
          <p:txBody>
            <a:bodyPr wrap="none" anchor="ctr"/>
            <a:lstStyle/>
            <a:p>
              <a:endParaRPr lang="en-US"/>
            </a:p>
          </p:txBody>
        </p:sp>
        <p:sp>
          <p:nvSpPr>
            <p:cNvPr id="48139" name="Line 9"/>
            <p:cNvSpPr>
              <a:spLocks noChangeShapeType="1"/>
            </p:cNvSpPr>
            <p:nvPr/>
          </p:nvSpPr>
          <p:spPr bwMode="auto">
            <a:xfrm>
              <a:off x="1880" y="1920"/>
              <a:ext cx="0" cy="912"/>
            </a:xfrm>
            <a:prstGeom prst="line">
              <a:avLst/>
            </a:prstGeom>
            <a:noFill/>
            <a:ln w="9525">
              <a:solidFill>
                <a:schemeClr val="tx1"/>
              </a:solidFill>
              <a:round/>
              <a:headEnd/>
              <a:tailEnd type="triangle" w="med" len="med"/>
            </a:ln>
          </p:spPr>
          <p:txBody>
            <a:bodyPr wrap="none" anchor="ctr"/>
            <a:lstStyle/>
            <a:p>
              <a:endParaRPr lang="en-US"/>
            </a:p>
          </p:txBody>
        </p:sp>
        <p:sp>
          <p:nvSpPr>
            <p:cNvPr id="48140" name="Line 10"/>
            <p:cNvSpPr>
              <a:spLocks noChangeShapeType="1"/>
            </p:cNvSpPr>
            <p:nvPr/>
          </p:nvSpPr>
          <p:spPr bwMode="auto">
            <a:xfrm>
              <a:off x="2265" y="2160"/>
              <a:ext cx="0" cy="672"/>
            </a:xfrm>
            <a:prstGeom prst="line">
              <a:avLst/>
            </a:prstGeom>
            <a:noFill/>
            <a:ln w="9525">
              <a:solidFill>
                <a:schemeClr val="tx1"/>
              </a:solidFill>
              <a:round/>
              <a:headEnd/>
              <a:tailEnd type="triangle" w="med" len="med"/>
            </a:ln>
          </p:spPr>
          <p:txBody>
            <a:bodyPr wrap="none" anchor="ctr"/>
            <a:lstStyle/>
            <a:p>
              <a:endParaRPr lang="en-US"/>
            </a:p>
          </p:txBody>
        </p:sp>
        <p:sp>
          <p:nvSpPr>
            <p:cNvPr id="48141" name="Line 11"/>
            <p:cNvSpPr>
              <a:spLocks noChangeShapeType="1"/>
            </p:cNvSpPr>
            <p:nvPr/>
          </p:nvSpPr>
          <p:spPr bwMode="auto">
            <a:xfrm>
              <a:off x="4857" y="1728"/>
              <a:ext cx="0" cy="1104"/>
            </a:xfrm>
            <a:prstGeom prst="line">
              <a:avLst/>
            </a:prstGeom>
            <a:noFill/>
            <a:ln w="9525">
              <a:solidFill>
                <a:schemeClr val="tx1"/>
              </a:solidFill>
              <a:round/>
              <a:headEnd/>
              <a:tailEnd type="triangle" w="med" len="med"/>
            </a:ln>
          </p:spPr>
          <p:txBody>
            <a:bodyPr wrap="none" anchor="ctr"/>
            <a:lstStyle/>
            <a:p>
              <a:endParaRPr lang="en-US"/>
            </a:p>
          </p:txBody>
        </p:sp>
        <p:sp>
          <p:nvSpPr>
            <p:cNvPr id="48142" name="Text Box 12"/>
            <p:cNvSpPr txBox="1">
              <a:spLocks noChangeArrowheads="1"/>
            </p:cNvSpPr>
            <p:nvPr/>
          </p:nvSpPr>
          <p:spPr bwMode="auto">
            <a:xfrm>
              <a:off x="1392" y="1498"/>
              <a:ext cx="1685" cy="212"/>
            </a:xfrm>
            <a:prstGeom prst="rect">
              <a:avLst/>
            </a:prstGeom>
            <a:noFill/>
            <a:ln w="9525">
              <a:noFill/>
              <a:miter lim="800000"/>
              <a:headEnd/>
              <a:tailEnd/>
            </a:ln>
          </p:spPr>
          <p:txBody>
            <a:bodyPr wrap="none" lIns="87287" tIns="43643" rIns="87287" bIns="43643">
              <a:spAutoFit/>
            </a:bodyPr>
            <a:lstStyle/>
            <a:p>
              <a:pPr defTabSz="873125">
                <a:buFontTx/>
                <a:buNone/>
              </a:pPr>
              <a:r>
                <a:rPr lang="en-US" altLang="en-US" b="0" i="0">
                  <a:solidFill>
                    <a:schemeClr val="tx1"/>
                  </a:solidFill>
                  <a:latin typeface="Times New Roman" pitchFamily="18" charset="0"/>
                </a:rPr>
                <a:t>Size &amp; Type of organization</a:t>
              </a:r>
            </a:p>
          </p:txBody>
        </p:sp>
        <p:sp>
          <p:nvSpPr>
            <p:cNvPr id="48143" name="Text Box 13"/>
            <p:cNvSpPr txBox="1">
              <a:spLocks noChangeArrowheads="1"/>
            </p:cNvSpPr>
            <p:nvPr/>
          </p:nvSpPr>
          <p:spPr bwMode="auto">
            <a:xfrm>
              <a:off x="1728" y="1681"/>
              <a:ext cx="2249" cy="212"/>
            </a:xfrm>
            <a:prstGeom prst="rect">
              <a:avLst/>
            </a:prstGeom>
            <a:noFill/>
            <a:ln w="9525">
              <a:noFill/>
              <a:miter lim="800000"/>
              <a:headEnd/>
              <a:tailEnd/>
            </a:ln>
          </p:spPr>
          <p:txBody>
            <a:bodyPr wrap="none" lIns="87287" tIns="43643" rIns="87287" bIns="43643">
              <a:spAutoFit/>
            </a:bodyPr>
            <a:lstStyle/>
            <a:p>
              <a:pPr defTabSz="873125">
                <a:buFontTx/>
                <a:buNone/>
              </a:pPr>
              <a:r>
                <a:rPr lang="en-US" altLang="en-US" b="0" i="0">
                  <a:solidFill>
                    <a:schemeClr val="tx1"/>
                  </a:solidFill>
                  <a:latin typeface="Times New Roman" pitchFamily="18" charset="0"/>
                </a:rPr>
                <a:t>Complexity &amp; interaction of processes</a:t>
              </a:r>
            </a:p>
          </p:txBody>
        </p:sp>
        <p:sp>
          <p:nvSpPr>
            <p:cNvPr id="48144" name="Text Box 14"/>
            <p:cNvSpPr txBox="1">
              <a:spLocks noChangeArrowheads="1"/>
            </p:cNvSpPr>
            <p:nvPr/>
          </p:nvSpPr>
          <p:spPr bwMode="auto">
            <a:xfrm>
              <a:off x="2110" y="1921"/>
              <a:ext cx="1699" cy="212"/>
            </a:xfrm>
            <a:prstGeom prst="rect">
              <a:avLst/>
            </a:prstGeom>
            <a:noFill/>
            <a:ln w="9525">
              <a:noFill/>
              <a:miter lim="800000"/>
              <a:headEnd/>
              <a:tailEnd/>
            </a:ln>
          </p:spPr>
          <p:txBody>
            <a:bodyPr wrap="none" lIns="87287" tIns="43643" rIns="87287" bIns="43643">
              <a:spAutoFit/>
            </a:bodyPr>
            <a:lstStyle/>
            <a:p>
              <a:pPr defTabSz="873125">
                <a:buFontTx/>
                <a:buNone/>
              </a:pPr>
              <a:r>
                <a:rPr lang="en-US" altLang="en-US" b="0" i="0">
                  <a:solidFill>
                    <a:schemeClr val="tx1"/>
                  </a:solidFill>
                  <a:latin typeface="Times New Roman" pitchFamily="18" charset="0"/>
                </a:rPr>
                <a:t>Complexity of Infrastructure</a:t>
              </a:r>
            </a:p>
          </p:txBody>
        </p:sp>
        <p:sp>
          <p:nvSpPr>
            <p:cNvPr id="48145" name="Line 15"/>
            <p:cNvSpPr>
              <a:spLocks noChangeShapeType="1"/>
            </p:cNvSpPr>
            <p:nvPr/>
          </p:nvSpPr>
          <p:spPr bwMode="auto">
            <a:xfrm flipH="1" flipV="1">
              <a:off x="2025" y="2832"/>
              <a:ext cx="0" cy="528"/>
            </a:xfrm>
            <a:prstGeom prst="line">
              <a:avLst/>
            </a:prstGeom>
            <a:noFill/>
            <a:ln w="9525">
              <a:solidFill>
                <a:schemeClr val="tx1"/>
              </a:solidFill>
              <a:round/>
              <a:headEnd/>
              <a:tailEnd type="triangle" w="med" len="med"/>
            </a:ln>
          </p:spPr>
          <p:txBody>
            <a:bodyPr wrap="none" anchor="ctr"/>
            <a:lstStyle/>
            <a:p>
              <a:endParaRPr lang="en-US"/>
            </a:p>
          </p:txBody>
        </p:sp>
        <p:sp>
          <p:nvSpPr>
            <p:cNvPr id="48146" name="Text Box 16"/>
            <p:cNvSpPr txBox="1">
              <a:spLocks noChangeArrowheads="1"/>
            </p:cNvSpPr>
            <p:nvPr/>
          </p:nvSpPr>
          <p:spPr bwMode="auto">
            <a:xfrm>
              <a:off x="1104" y="3312"/>
              <a:ext cx="1530" cy="212"/>
            </a:xfrm>
            <a:prstGeom prst="rect">
              <a:avLst/>
            </a:prstGeom>
            <a:noFill/>
            <a:ln w="9525">
              <a:noFill/>
              <a:miter lim="800000"/>
              <a:headEnd/>
              <a:tailEnd/>
            </a:ln>
          </p:spPr>
          <p:txBody>
            <a:bodyPr wrap="none" lIns="87287" tIns="43643" rIns="87287" bIns="43643">
              <a:spAutoFit/>
            </a:bodyPr>
            <a:lstStyle/>
            <a:p>
              <a:pPr defTabSz="873125">
                <a:buFontTx/>
                <a:buNone/>
              </a:pPr>
              <a:r>
                <a:rPr lang="en-US" altLang="en-US" b="0" i="0">
                  <a:solidFill>
                    <a:schemeClr val="tx1"/>
                  </a:solidFill>
                  <a:latin typeface="Times New Roman" pitchFamily="18" charset="0"/>
                </a:rPr>
                <a:t>Competence of Personnel</a:t>
              </a:r>
            </a:p>
          </p:txBody>
        </p:sp>
        <p:sp>
          <p:nvSpPr>
            <p:cNvPr id="48147" name="Text Box 17"/>
            <p:cNvSpPr txBox="1">
              <a:spLocks noChangeArrowheads="1"/>
            </p:cNvSpPr>
            <p:nvPr/>
          </p:nvSpPr>
          <p:spPr bwMode="auto">
            <a:xfrm>
              <a:off x="3994" y="1402"/>
              <a:ext cx="1529" cy="212"/>
            </a:xfrm>
            <a:prstGeom prst="rect">
              <a:avLst/>
            </a:prstGeom>
            <a:noFill/>
            <a:ln w="9525">
              <a:noFill/>
              <a:miter lim="800000"/>
              <a:headEnd/>
              <a:tailEnd/>
            </a:ln>
          </p:spPr>
          <p:txBody>
            <a:bodyPr wrap="none" lIns="87287" tIns="43643" rIns="87287" bIns="43643">
              <a:spAutoFit/>
            </a:bodyPr>
            <a:lstStyle/>
            <a:p>
              <a:pPr defTabSz="873125">
                <a:buFontTx/>
                <a:buNone/>
              </a:pPr>
              <a:r>
                <a:rPr lang="en-US" altLang="en-US" b="0" i="0">
                  <a:solidFill>
                    <a:schemeClr val="tx1"/>
                  </a:solidFill>
                  <a:latin typeface="Times New Roman" pitchFamily="18" charset="0"/>
                </a:rPr>
                <a:t>Details in Documentation</a:t>
              </a:r>
            </a:p>
          </p:txBody>
        </p:sp>
      </p:gr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ctrTitle"/>
          </p:nvPr>
        </p:nvSpPr>
        <p:spPr>
          <a:xfrm>
            <a:off x="685800" y="2057400"/>
            <a:ext cx="7772400" cy="533400"/>
          </a:xfrm>
        </p:spPr>
        <p:txBody>
          <a:bodyPr/>
          <a:lstStyle/>
          <a:p>
            <a:endParaRPr lang="en-US" altLang="en-US" sz="3200" b="1" smtClean="0">
              <a:solidFill>
                <a:schemeClr val="accent2"/>
              </a:solidFill>
            </a:endParaRPr>
          </a:p>
        </p:txBody>
      </p:sp>
      <p:sp>
        <p:nvSpPr>
          <p:cNvPr id="49155" name="Rectangle 3"/>
          <p:cNvSpPr>
            <a:spLocks noGrp="1" noChangeArrowheads="1"/>
          </p:cNvSpPr>
          <p:nvPr>
            <p:ph type="subTitle" idx="1"/>
          </p:nvPr>
        </p:nvSpPr>
        <p:spPr>
          <a:xfrm>
            <a:off x="914400" y="2667000"/>
            <a:ext cx="7315200" cy="685800"/>
          </a:xfrm>
        </p:spPr>
        <p:txBody>
          <a:bodyPr/>
          <a:lstStyle/>
          <a:p>
            <a:r>
              <a:rPr lang="en-US" altLang="en-US" sz="3600" smtClean="0">
                <a:solidFill>
                  <a:srgbClr val="000066"/>
                </a:solidFill>
              </a:rPr>
              <a:t>Certification Industry &amp; Process</a:t>
            </a:r>
          </a:p>
        </p:txBody>
      </p:sp>
      <p:sp>
        <p:nvSpPr>
          <p:cNvPr id="49156" name="Text Box 4"/>
          <p:cNvSpPr txBox="1">
            <a:spLocks noChangeArrowheads="1"/>
          </p:cNvSpPr>
          <p:nvPr/>
        </p:nvSpPr>
        <p:spPr bwMode="auto">
          <a:xfrm>
            <a:off x="1828800" y="3581400"/>
            <a:ext cx="6172200" cy="822325"/>
          </a:xfrm>
          <a:prstGeom prst="rect">
            <a:avLst/>
          </a:prstGeom>
          <a:noFill/>
          <a:ln w="12700">
            <a:noFill/>
            <a:miter lim="800000"/>
            <a:headEnd type="none" w="sm" len="sm"/>
            <a:tailEnd type="none" w="sm" len="sm"/>
          </a:ln>
        </p:spPr>
        <p:txBody>
          <a:bodyPr>
            <a:spAutoFit/>
          </a:bodyPr>
          <a:lstStyle/>
          <a:p>
            <a:pPr marL="295275" indent="-295275">
              <a:buClr>
                <a:schemeClr val="accent2"/>
              </a:buClr>
              <a:buFontTx/>
              <a:buChar char="•"/>
            </a:pPr>
            <a:r>
              <a:rPr lang="en-US" altLang="en-US" sz="2400" b="0" i="0">
                <a:solidFill>
                  <a:schemeClr val="accent2"/>
                </a:solidFill>
              </a:rPr>
              <a:t>Certification Process</a:t>
            </a:r>
          </a:p>
          <a:p>
            <a:pPr marL="295275" indent="-295275">
              <a:buFontTx/>
              <a:buChar char="•"/>
            </a:pPr>
            <a:r>
              <a:rPr lang="en-US" altLang="en-US" sz="2400" b="0" i="0">
                <a:solidFill>
                  <a:schemeClr val="accent2"/>
                </a:solidFill>
              </a:rPr>
              <a:t>ISMS certification and Legal  compliance </a:t>
            </a:r>
            <a:endParaRPr lang="en-US" altLang="en-US" sz="2400" b="0" i="0" u="sng">
              <a:solidFill>
                <a:schemeClr val="tx1"/>
              </a:solidFill>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Number Placeholder 2"/>
          <p:cNvSpPr>
            <a:spLocks noGrp="1"/>
          </p:cNvSpPr>
          <p:nvPr>
            <p:ph type="sldNum" sz="quarter" idx="10"/>
          </p:nvPr>
        </p:nvSpPr>
        <p:spPr>
          <a:noFill/>
        </p:spPr>
        <p:txBody>
          <a:bodyPr/>
          <a:lstStyle/>
          <a:p>
            <a:endParaRPr lang="en-US" altLang="en-US" smtClean="0"/>
          </a:p>
          <a:p>
            <a:fld id="{11F5230F-C7B5-4FD5-9AE1-DB9531E0A15B}" type="slidenum">
              <a:rPr lang="en-US" altLang="en-US" smtClean="0">
                <a:solidFill>
                  <a:schemeClr val="tx1"/>
                </a:solidFill>
              </a:rPr>
              <a:pPr/>
              <a:t>47</a:t>
            </a:fld>
            <a:endParaRPr lang="en-US" altLang="en-US" smtClean="0"/>
          </a:p>
        </p:txBody>
      </p:sp>
      <p:sp>
        <p:nvSpPr>
          <p:cNvPr id="50179" name="Rectangle 2"/>
          <p:cNvSpPr>
            <a:spLocks noGrp="1" noChangeArrowheads="1"/>
          </p:cNvSpPr>
          <p:nvPr>
            <p:ph type="title"/>
          </p:nvPr>
        </p:nvSpPr>
        <p:spPr>
          <a:xfrm>
            <a:off x="922338" y="95250"/>
            <a:ext cx="7459662" cy="1047750"/>
          </a:xfrm>
        </p:spPr>
        <p:txBody>
          <a:bodyPr/>
          <a:lstStyle/>
          <a:p>
            <a:r>
              <a:rPr lang="en-US" altLang="en-US" b="1" smtClean="0"/>
              <a:t>Certification Process</a:t>
            </a:r>
          </a:p>
        </p:txBody>
      </p:sp>
      <p:sp>
        <p:nvSpPr>
          <p:cNvPr id="50180" name="Text Box 3"/>
          <p:cNvSpPr txBox="1">
            <a:spLocks noChangeArrowheads="1"/>
          </p:cNvSpPr>
          <p:nvPr/>
        </p:nvSpPr>
        <p:spPr bwMode="auto">
          <a:xfrm>
            <a:off x="1295400" y="1143000"/>
            <a:ext cx="5032375" cy="5143500"/>
          </a:xfrm>
          <a:prstGeom prst="rect">
            <a:avLst/>
          </a:prstGeom>
          <a:noFill/>
          <a:ln w="12700">
            <a:noFill/>
            <a:miter lim="800000"/>
            <a:headEnd type="none" w="sm" len="sm"/>
            <a:tailEnd type="none" w="sm" len="sm"/>
          </a:ln>
        </p:spPr>
        <p:txBody>
          <a:bodyPr wrap="none">
            <a:spAutoFit/>
          </a:bodyPr>
          <a:lstStyle/>
          <a:p>
            <a:r>
              <a:rPr lang="en-US" altLang="en-US" sz="2400">
                <a:solidFill>
                  <a:schemeClr val="tx1"/>
                </a:solidFill>
              </a:rPr>
              <a:t>Application</a:t>
            </a:r>
          </a:p>
          <a:p>
            <a:pPr lvl="1">
              <a:buFont typeface="Wingdings" pitchFamily="2" charset="2"/>
              <a:buChar char="Ø"/>
            </a:pPr>
            <a:r>
              <a:rPr lang="en-US" altLang="en-US" b="0">
                <a:solidFill>
                  <a:schemeClr val="accent2"/>
                </a:solidFill>
              </a:rPr>
              <a:t>Application Fee</a:t>
            </a:r>
          </a:p>
          <a:p>
            <a:pPr lvl="1">
              <a:buFont typeface="Wingdings" pitchFamily="2" charset="2"/>
              <a:buChar char="Ø"/>
            </a:pPr>
            <a:r>
              <a:rPr lang="en-US" altLang="en-US" b="0">
                <a:solidFill>
                  <a:schemeClr val="accent2"/>
                </a:solidFill>
              </a:rPr>
              <a:t>Supporting Documents</a:t>
            </a:r>
          </a:p>
          <a:p>
            <a:r>
              <a:rPr lang="en-US" altLang="en-US" sz="2400" b="0">
                <a:solidFill>
                  <a:schemeClr val="tx1"/>
                </a:solidFill>
              </a:rPr>
              <a:t>Cursory Evaluation</a:t>
            </a:r>
          </a:p>
          <a:p>
            <a:r>
              <a:rPr lang="en-US" altLang="en-US" sz="2400" b="0">
                <a:solidFill>
                  <a:schemeClr val="tx1"/>
                </a:solidFill>
              </a:rPr>
              <a:t>Adequacy Assessment</a:t>
            </a:r>
          </a:p>
          <a:p>
            <a:r>
              <a:rPr lang="en-US" altLang="en-US" sz="2400" b="0">
                <a:solidFill>
                  <a:schemeClr val="tx1"/>
                </a:solidFill>
              </a:rPr>
              <a:t>Stage 1 Audit</a:t>
            </a:r>
          </a:p>
          <a:p>
            <a:r>
              <a:rPr lang="en-US" altLang="en-US" sz="2400" b="0">
                <a:solidFill>
                  <a:schemeClr val="tx1"/>
                </a:solidFill>
              </a:rPr>
              <a:t>Stage 2 Audit</a:t>
            </a:r>
          </a:p>
          <a:p>
            <a:r>
              <a:rPr lang="en-US" altLang="en-US" sz="2400" b="0">
                <a:solidFill>
                  <a:schemeClr val="tx1"/>
                </a:solidFill>
              </a:rPr>
              <a:t>Certification</a:t>
            </a:r>
          </a:p>
          <a:p>
            <a:r>
              <a:rPr lang="en-US" altLang="en-US" sz="2400" b="0">
                <a:solidFill>
                  <a:schemeClr val="tx1"/>
                </a:solidFill>
              </a:rPr>
              <a:t>Maintenance of Certification</a:t>
            </a:r>
          </a:p>
          <a:p>
            <a:r>
              <a:rPr lang="en-US" altLang="en-US" sz="2400" b="0">
                <a:solidFill>
                  <a:schemeClr val="tx1"/>
                </a:solidFill>
              </a:rPr>
              <a:t>Other Aspects</a:t>
            </a:r>
          </a:p>
          <a:p>
            <a:pPr lvl="1">
              <a:lnSpc>
                <a:spcPct val="90000"/>
              </a:lnSpc>
              <a:spcBef>
                <a:spcPct val="20000"/>
              </a:spcBef>
              <a:spcAft>
                <a:spcPct val="20000"/>
              </a:spcAft>
              <a:buFont typeface="Wingdings" pitchFamily="2" charset="2"/>
              <a:buChar char="Ø"/>
            </a:pPr>
            <a:r>
              <a:rPr lang="en-GB" altLang="en-US" b="0">
                <a:solidFill>
                  <a:schemeClr val="accent2"/>
                </a:solidFill>
                <a:cs typeface="Times New Roman" pitchFamily="18" charset="0"/>
              </a:rPr>
              <a:t>Renewal</a:t>
            </a:r>
            <a:endParaRPr lang="en-US" altLang="en-US" b="0">
              <a:solidFill>
                <a:schemeClr val="accent2"/>
              </a:solidFill>
              <a:cs typeface="Times New Roman" pitchFamily="18" charset="0"/>
            </a:endParaRPr>
          </a:p>
          <a:p>
            <a:pPr lvl="1">
              <a:lnSpc>
                <a:spcPct val="90000"/>
              </a:lnSpc>
              <a:spcBef>
                <a:spcPct val="20000"/>
              </a:spcBef>
              <a:spcAft>
                <a:spcPct val="20000"/>
              </a:spcAft>
              <a:buFont typeface="Wingdings" pitchFamily="2" charset="2"/>
              <a:buChar char="Ø"/>
            </a:pPr>
            <a:r>
              <a:rPr lang="en-GB" altLang="en-US" b="0">
                <a:solidFill>
                  <a:schemeClr val="accent2"/>
                </a:solidFill>
                <a:cs typeface="Times New Roman" pitchFamily="18" charset="0"/>
              </a:rPr>
              <a:t>Modification to Scope of Certification </a:t>
            </a:r>
            <a:endParaRPr lang="en-US" altLang="en-US" b="0">
              <a:solidFill>
                <a:schemeClr val="accent2"/>
              </a:solidFill>
              <a:cs typeface="Times New Roman" pitchFamily="18" charset="0"/>
            </a:endParaRPr>
          </a:p>
          <a:p>
            <a:pPr lvl="1">
              <a:lnSpc>
                <a:spcPct val="90000"/>
              </a:lnSpc>
              <a:spcBef>
                <a:spcPct val="20000"/>
              </a:spcBef>
              <a:spcAft>
                <a:spcPct val="20000"/>
              </a:spcAft>
              <a:buFont typeface="Wingdings" pitchFamily="2" charset="2"/>
              <a:buChar char="Ø"/>
            </a:pPr>
            <a:r>
              <a:rPr lang="en-GB" altLang="en-US" b="0">
                <a:solidFill>
                  <a:schemeClr val="accent2"/>
                </a:solidFill>
                <a:cs typeface="Times New Roman" pitchFamily="18" charset="0"/>
              </a:rPr>
              <a:t>Suspension/Withdrawal/Cancellation</a:t>
            </a:r>
            <a:endParaRPr lang="en-US" altLang="en-US" b="0">
              <a:solidFill>
                <a:schemeClr val="accent2"/>
              </a:solidFill>
              <a:cs typeface="Times New Roman" pitchFamily="18" charset="0"/>
            </a:endParaRPr>
          </a:p>
          <a:p>
            <a:pPr lvl="1">
              <a:lnSpc>
                <a:spcPct val="90000"/>
              </a:lnSpc>
              <a:spcBef>
                <a:spcPct val="20000"/>
              </a:spcBef>
              <a:spcAft>
                <a:spcPct val="20000"/>
              </a:spcAft>
              <a:buFont typeface="Wingdings" pitchFamily="2" charset="2"/>
              <a:buChar char="Ø"/>
            </a:pPr>
            <a:r>
              <a:rPr lang="en-GB" altLang="en-US" b="0">
                <a:solidFill>
                  <a:schemeClr val="accent2"/>
                </a:solidFill>
                <a:cs typeface="Times New Roman" pitchFamily="18" charset="0"/>
              </a:rPr>
              <a:t>Appeals &amp; Complaints</a:t>
            </a:r>
            <a:endParaRPr lang="en-US" altLang="en-US" b="0">
              <a:solidFill>
                <a:schemeClr val="accent2"/>
              </a:solidFill>
            </a:endParaRPr>
          </a:p>
        </p:txBody>
      </p:sp>
      <p:sp>
        <p:nvSpPr>
          <p:cNvPr id="50181" name="Text Box 4"/>
          <p:cNvSpPr txBox="1">
            <a:spLocks noChangeArrowheads="1"/>
          </p:cNvSpPr>
          <p:nvPr/>
        </p:nvSpPr>
        <p:spPr bwMode="auto">
          <a:xfrm>
            <a:off x="5280025" y="2582863"/>
            <a:ext cx="184150" cy="457200"/>
          </a:xfrm>
          <a:prstGeom prst="rect">
            <a:avLst/>
          </a:prstGeom>
          <a:noFill/>
          <a:ln w="12700">
            <a:noFill/>
            <a:miter lim="800000"/>
            <a:headEnd type="none" w="sm" len="sm"/>
            <a:tailEnd type="none" w="sm" len="sm"/>
          </a:ln>
        </p:spPr>
        <p:txBody>
          <a:bodyPr>
            <a:spAutoFit/>
          </a:bodyPr>
          <a:lstStyle/>
          <a:p>
            <a:pPr algn="ctr">
              <a:spcBef>
                <a:spcPct val="50000"/>
              </a:spcBef>
              <a:buFontTx/>
              <a:buNone/>
            </a:pPr>
            <a:endParaRPr lang="en-US" altLang="en-US" sz="2400" b="0" i="0">
              <a:solidFill>
                <a:schemeClr val="tx1"/>
              </a:solidFill>
              <a:latin typeface="Times New Roman" pitchFamily="18" charset="0"/>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Number Placeholder 3"/>
          <p:cNvSpPr>
            <a:spLocks noGrp="1"/>
          </p:cNvSpPr>
          <p:nvPr>
            <p:ph type="sldNum" sz="quarter" idx="10"/>
          </p:nvPr>
        </p:nvSpPr>
        <p:spPr>
          <a:noFill/>
        </p:spPr>
        <p:txBody>
          <a:bodyPr/>
          <a:lstStyle/>
          <a:p>
            <a:endParaRPr lang="en-US" altLang="en-US" smtClean="0"/>
          </a:p>
          <a:p>
            <a:fld id="{C86A8CB1-15B0-4A3A-B22C-78F5D07A48FC}" type="slidenum">
              <a:rPr lang="en-US" altLang="en-US" smtClean="0">
                <a:solidFill>
                  <a:schemeClr val="tx1"/>
                </a:solidFill>
              </a:rPr>
              <a:pPr/>
              <a:t>48</a:t>
            </a:fld>
            <a:endParaRPr lang="en-US" altLang="en-US" smtClean="0"/>
          </a:p>
        </p:txBody>
      </p:sp>
      <p:sp>
        <p:nvSpPr>
          <p:cNvPr id="51203" name="Rectangle 2"/>
          <p:cNvSpPr>
            <a:spLocks noGrp="1" noChangeArrowheads="1"/>
          </p:cNvSpPr>
          <p:nvPr>
            <p:ph type="title"/>
          </p:nvPr>
        </p:nvSpPr>
        <p:spPr/>
        <p:txBody>
          <a:bodyPr/>
          <a:lstStyle/>
          <a:p>
            <a:r>
              <a:rPr lang="en-US" altLang="en-US" smtClean="0"/>
              <a:t>Maintenance of Certification</a:t>
            </a:r>
          </a:p>
        </p:txBody>
      </p:sp>
      <p:sp>
        <p:nvSpPr>
          <p:cNvPr id="51204" name="Rectangle 3"/>
          <p:cNvSpPr>
            <a:spLocks noGrp="1" noChangeArrowheads="1"/>
          </p:cNvSpPr>
          <p:nvPr>
            <p:ph type="body" idx="1"/>
          </p:nvPr>
        </p:nvSpPr>
        <p:spPr/>
        <p:txBody>
          <a:bodyPr/>
          <a:lstStyle/>
          <a:p>
            <a:r>
              <a:rPr lang="en-US" altLang="en-US" smtClean="0"/>
              <a:t>Surveillance Audits</a:t>
            </a:r>
          </a:p>
          <a:p>
            <a:pPr lvl="1"/>
            <a:r>
              <a:rPr lang="en-US" altLang="en-US" b="0" i="0" smtClean="0"/>
              <a:t>The purpose of surveillance is </a:t>
            </a:r>
          </a:p>
          <a:p>
            <a:pPr lvl="2"/>
            <a:r>
              <a:rPr lang="en-US" altLang="en-US" sz="1800" b="0" i="1" smtClean="0"/>
              <a:t>to verify that the approved ISMS continues to be implemented, </a:t>
            </a:r>
          </a:p>
          <a:p>
            <a:pPr lvl="2"/>
            <a:r>
              <a:rPr lang="en-US" altLang="en-US" sz="1800" b="0" i="1" smtClean="0"/>
              <a:t>to consider the implications of changes to that system initiated as a result of changes in the client organization’s operation and </a:t>
            </a:r>
          </a:p>
          <a:p>
            <a:pPr lvl="2"/>
            <a:r>
              <a:rPr lang="en-US" altLang="en-US" sz="1800" b="0" i="1" smtClean="0"/>
              <a:t>to confirm continued compliance with certification requirements.</a:t>
            </a:r>
          </a:p>
          <a:p>
            <a:pPr lvl="1"/>
            <a:r>
              <a:rPr lang="en-US" altLang="en-US" b="0" i="0" smtClean="0"/>
              <a:t>Surveillance programs should normally cover</a:t>
            </a:r>
          </a:p>
          <a:p>
            <a:pPr lvl="2"/>
            <a:r>
              <a:rPr lang="en-US" altLang="en-US" sz="1800" b="0" i="1" smtClean="0"/>
              <a:t>the system maintenance elements which are internal ISMS audit, management review and preventive and corrective action;</a:t>
            </a:r>
          </a:p>
          <a:p>
            <a:pPr lvl="2"/>
            <a:r>
              <a:rPr lang="en-US" altLang="en-US" sz="1800" b="0" i="1" smtClean="0"/>
              <a:t>changes to the documented system;</a:t>
            </a:r>
          </a:p>
          <a:p>
            <a:pPr lvl="2"/>
            <a:r>
              <a:rPr lang="en-US" altLang="en-US" sz="1800" b="0" i="1" smtClean="0"/>
              <a:t>areas subject to change;</a:t>
            </a:r>
          </a:p>
          <a:p>
            <a:pPr lvl="2"/>
            <a:r>
              <a:rPr lang="en-US" altLang="en-US" sz="1800" b="0" i="1" smtClean="0"/>
              <a:t>selected elements of ISO/IEC 27001;</a:t>
            </a:r>
          </a:p>
          <a:p>
            <a:pPr lvl="2"/>
            <a:r>
              <a:rPr lang="en-US" altLang="en-US" sz="1800" b="0" i="1" smtClean="0"/>
              <a:t>other selected areas as appropriate.</a:t>
            </a:r>
            <a:endParaRPr lang="en-US" altLang="en-US" sz="1800" smtClean="0"/>
          </a:p>
          <a:p>
            <a:endParaRPr lang="en-US" altLang="en-US" smtClean="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Number Placeholder 3"/>
          <p:cNvSpPr>
            <a:spLocks noGrp="1"/>
          </p:cNvSpPr>
          <p:nvPr>
            <p:ph type="sldNum" sz="quarter" idx="10"/>
          </p:nvPr>
        </p:nvSpPr>
        <p:spPr>
          <a:noFill/>
        </p:spPr>
        <p:txBody>
          <a:bodyPr/>
          <a:lstStyle/>
          <a:p>
            <a:endParaRPr lang="en-US" altLang="en-US" smtClean="0"/>
          </a:p>
          <a:p>
            <a:fld id="{008D082E-8DFC-40DF-B942-B10D86DB2EE6}" type="slidenum">
              <a:rPr lang="en-US" altLang="en-US" smtClean="0">
                <a:solidFill>
                  <a:schemeClr val="tx1"/>
                </a:solidFill>
              </a:rPr>
              <a:pPr/>
              <a:t>49</a:t>
            </a:fld>
            <a:endParaRPr lang="en-US" altLang="en-US" smtClean="0"/>
          </a:p>
        </p:txBody>
      </p:sp>
      <p:sp>
        <p:nvSpPr>
          <p:cNvPr id="52227" name="Rectangle 2"/>
          <p:cNvSpPr>
            <a:spLocks noGrp="1" noChangeArrowheads="1"/>
          </p:cNvSpPr>
          <p:nvPr>
            <p:ph type="title"/>
          </p:nvPr>
        </p:nvSpPr>
        <p:spPr/>
        <p:txBody>
          <a:bodyPr/>
          <a:lstStyle/>
          <a:p>
            <a:r>
              <a:rPr lang="en-US" altLang="en-US" sz="3200" b="1" smtClean="0"/>
              <a:t>ISMS Certification V/s Legal Compliance</a:t>
            </a:r>
          </a:p>
        </p:txBody>
      </p:sp>
      <p:sp>
        <p:nvSpPr>
          <p:cNvPr id="52228" name="Rectangle 3"/>
          <p:cNvSpPr>
            <a:spLocks noGrp="1" noChangeArrowheads="1"/>
          </p:cNvSpPr>
          <p:nvPr>
            <p:ph type="body" idx="1"/>
          </p:nvPr>
        </p:nvSpPr>
        <p:spPr/>
        <p:txBody>
          <a:bodyPr/>
          <a:lstStyle/>
          <a:p>
            <a:r>
              <a:rPr lang="en-US" altLang="en-US" sz="2000" b="0" i="0" smtClean="0"/>
              <a:t>ISMS Certification is a voluntary Certification and is not a substitute for compliance to legal requirements. Compliance with ISO 27001 does not in itself confer immunity from legal obligations.</a:t>
            </a:r>
          </a:p>
          <a:p>
            <a:r>
              <a:rPr lang="en-US" altLang="en-US" sz="2000" b="0" i="0" smtClean="0"/>
              <a:t>The maintenance and evaluation of legal and regulatory compliance is the responsibility of the client organization.</a:t>
            </a:r>
          </a:p>
          <a:p>
            <a:r>
              <a:rPr lang="en-US" altLang="en-US" sz="2000" b="0" i="0" smtClean="0"/>
              <a:t>The certification body shall restrict itself to checks and samples in order to establish confidence that the ISMS functions in this regard. </a:t>
            </a:r>
          </a:p>
          <a:p>
            <a:r>
              <a:rPr lang="en-US" altLang="en-US" sz="2000" b="0" i="0" smtClean="0"/>
              <a:t>The certification body shall verify that the client organization has a management system to achieve legal and regulatory compliance applicable to the information security risks and impacts.</a:t>
            </a:r>
          </a:p>
          <a:p>
            <a:endParaRPr lang="en-US" altLang="en-US" sz="2000" b="0" i="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Slide Number Placeholder 3"/>
          <p:cNvSpPr>
            <a:spLocks noGrp="1"/>
          </p:cNvSpPr>
          <p:nvPr>
            <p:ph type="sldNum" sz="quarter" idx="10"/>
          </p:nvPr>
        </p:nvSpPr>
        <p:spPr>
          <a:noFill/>
        </p:spPr>
        <p:txBody>
          <a:bodyPr/>
          <a:lstStyle/>
          <a:p>
            <a:endParaRPr lang="en-US" altLang="en-US" smtClean="0"/>
          </a:p>
          <a:p>
            <a:fld id="{DBF4DA15-011D-4DEC-A940-52E74E1A6C77}" type="slidenum">
              <a:rPr lang="en-US" altLang="en-US" smtClean="0">
                <a:solidFill>
                  <a:schemeClr val="tx1"/>
                </a:solidFill>
              </a:rPr>
              <a:pPr/>
              <a:t>5</a:t>
            </a:fld>
            <a:endParaRPr lang="en-US" altLang="en-US" smtClean="0"/>
          </a:p>
        </p:txBody>
      </p:sp>
      <p:sp>
        <p:nvSpPr>
          <p:cNvPr id="7171" name="Rectangle 2"/>
          <p:cNvSpPr>
            <a:spLocks noGrp="1" noChangeArrowheads="1"/>
          </p:cNvSpPr>
          <p:nvPr>
            <p:ph type="title"/>
          </p:nvPr>
        </p:nvSpPr>
        <p:spPr>
          <a:xfrm>
            <a:off x="996950" y="261938"/>
            <a:ext cx="7067550" cy="755650"/>
          </a:xfrm>
        </p:spPr>
        <p:txBody>
          <a:bodyPr/>
          <a:lstStyle/>
          <a:p>
            <a:r>
              <a:rPr lang="en-US" altLang="en-US" b="1" smtClean="0"/>
              <a:t>Information Security ……</a:t>
            </a:r>
          </a:p>
        </p:txBody>
      </p:sp>
      <p:sp>
        <p:nvSpPr>
          <p:cNvPr id="1224707" name="Rectangle 3"/>
          <p:cNvSpPr>
            <a:spLocks noGrp="1" noChangeArrowheads="1"/>
          </p:cNvSpPr>
          <p:nvPr>
            <p:ph type="body" idx="1"/>
          </p:nvPr>
        </p:nvSpPr>
        <p:spPr>
          <a:xfrm>
            <a:off x="574675" y="2697163"/>
            <a:ext cx="5967413" cy="3346450"/>
          </a:xfrm>
        </p:spPr>
        <p:txBody>
          <a:bodyPr/>
          <a:lstStyle/>
          <a:p>
            <a:pPr>
              <a:buFont typeface="Wingdings" pitchFamily="2" charset="2"/>
              <a:buChar char="ü"/>
            </a:pPr>
            <a:r>
              <a:rPr lang="en-US" altLang="en-US" sz="2000" smtClean="0">
                <a:solidFill>
                  <a:srgbClr val="FF0066"/>
                </a:solidFill>
              </a:rPr>
              <a:t>protects information from a range of threats</a:t>
            </a:r>
          </a:p>
          <a:p>
            <a:pPr>
              <a:buFont typeface="Wingdings" pitchFamily="2" charset="2"/>
              <a:buChar char="ü"/>
            </a:pPr>
            <a:r>
              <a:rPr lang="en-US" altLang="en-US" sz="2000" smtClean="0">
                <a:solidFill>
                  <a:srgbClr val="FF0066"/>
                </a:solidFill>
              </a:rPr>
              <a:t>ensures business continuity</a:t>
            </a:r>
          </a:p>
          <a:p>
            <a:pPr>
              <a:buFont typeface="Wingdings" pitchFamily="2" charset="2"/>
              <a:buChar char="ü"/>
            </a:pPr>
            <a:r>
              <a:rPr lang="en-US" altLang="en-US" sz="2000" smtClean="0">
                <a:solidFill>
                  <a:srgbClr val="FF0066"/>
                </a:solidFill>
              </a:rPr>
              <a:t>minimizes financial loss</a:t>
            </a:r>
          </a:p>
          <a:p>
            <a:pPr>
              <a:buFont typeface="Wingdings" pitchFamily="2" charset="2"/>
              <a:buChar char="ü"/>
            </a:pPr>
            <a:r>
              <a:rPr lang="en-US" altLang="en-US" sz="2000" smtClean="0">
                <a:solidFill>
                  <a:srgbClr val="FF0066"/>
                </a:solidFill>
              </a:rPr>
              <a:t>maximizes return on </a:t>
            </a:r>
          </a:p>
          <a:p>
            <a:pPr>
              <a:buFont typeface="Wingdings" pitchFamily="2" charset="2"/>
              <a:buNone/>
            </a:pPr>
            <a:r>
              <a:rPr lang="en-US" altLang="en-US" sz="2000" smtClean="0">
                <a:solidFill>
                  <a:srgbClr val="FF0066"/>
                </a:solidFill>
              </a:rPr>
              <a:t>	investments and business </a:t>
            </a:r>
          </a:p>
          <a:p>
            <a:pPr>
              <a:buFont typeface="Wingdings" pitchFamily="2" charset="2"/>
              <a:buNone/>
            </a:pPr>
            <a:r>
              <a:rPr lang="en-US" altLang="en-US" sz="2000" smtClean="0">
                <a:solidFill>
                  <a:srgbClr val="FF0066"/>
                </a:solidFill>
              </a:rPr>
              <a:t>	opportunities</a:t>
            </a:r>
          </a:p>
        </p:txBody>
      </p:sp>
      <p:sp>
        <p:nvSpPr>
          <p:cNvPr id="1224708" name="Text Box 4"/>
          <p:cNvSpPr txBox="1">
            <a:spLocks noChangeArrowheads="1"/>
          </p:cNvSpPr>
          <p:nvPr/>
        </p:nvSpPr>
        <p:spPr bwMode="auto">
          <a:xfrm rot="-984807">
            <a:off x="355600" y="3544888"/>
            <a:ext cx="4508500" cy="1460500"/>
          </a:xfrm>
          <a:prstGeom prst="rect">
            <a:avLst/>
          </a:prstGeom>
          <a:noFill/>
          <a:ln w="12700">
            <a:noFill/>
            <a:miter lim="800000"/>
            <a:headEnd/>
            <a:tailEnd/>
          </a:ln>
        </p:spPr>
        <p:txBody>
          <a:bodyPr lIns="90398" tIns="45199" rIns="90398" bIns="45199">
            <a:spAutoFit/>
          </a:bodyPr>
          <a:lstStyle/>
          <a:p>
            <a:pPr algn="ctr" defTabSz="903288">
              <a:spcBef>
                <a:spcPct val="50000"/>
              </a:spcBef>
              <a:buFontTx/>
              <a:buNone/>
            </a:pPr>
            <a:r>
              <a:rPr lang="en-US" altLang="en-US" sz="5400" i="0">
                <a:solidFill>
                  <a:schemeClr val="tx1"/>
                </a:solidFill>
                <a:latin typeface="Times New Roman" pitchFamily="18" charset="0"/>
              </a:rPr>
              <a:t> </a:t>
            </a:r>
            <a:r>
              <a:rPr lang="en-US" altLang="en-US" sz="3600" i="0">
                <a:solidFill>
                  <a:schemeClr val="tx1"/>
                </a:solidFill>
                <a:latin typeface="Times New Roman" pitchFamily="18" charset="0"/>
              </a:rPr>
              <a:t>IS A BUSINESS ISSUE</a:t>
            </a:r>
            <a:endParaRPr lang="en-US" altLang="en-US" sz="3600" b="0" i="0">
              <a:solidFill>
                <a:schemeClr val="tx1"/>
              </a:solidFill>
              <a:latin typeface="Times New Roman" pitchFamily="18" charset="0"/>
            </a:endParaRPr>
          </a:p>
        </p:txBody>
      </p:sp>
      <p:sp>
        <p:nvSpPr>
          <p:cNvPr id="1224709" name="Text Box 5"/>
          <p:cNvSpPr txBox="1">
            <a:spLocks noChangeArrowheads="1"/>
          </p:cNvSpPr>
          <p:nvPr/>
        </p:nvSpPr>
        <p:spPr bwMode="auto">
          <a:xfrm>
            <a:off x="444500" y="1425575"/>
            <a:ext cx="8197850" cy="814388"/>
          </a:xfrm>
          <a:prstGeom prst="rect">
            <a:avLst/>
          </a:prstGeom>
          <a:noFill/>
          <a:ln w="12700" cap="sq">
            <a:noFill/>
            <a:miter lim="800000"/>
            <a:headEnd type="none" w="sm" len="sm"/>
            <a:tailEnd type="none" w="sm" len="sm"/>
          </a:ln>
        </p:spPr>
        <p:txBody>
          <a:bodyPr>
            <a:spAutoFit/>
          </a:bodyPr>
          <a:lstStyle/>
          <a:p>
            <a:pPr algn="ctr">
              <a:lnSpc>
                <a:spcPct val="90000"/>
              </a:lnSpc>
              <a:spcBef>
                <a:spcPct val="20000"/>
              </a:spcBef>
              <a:buClr>
                <a:schemeClr val="bg2"/>
              </a:buClr>
              <a:buFont typeface="Wingdings" pitchFamily="2" charset="2"/>
              <a:buNone/>
            </a:pPr>
            <a:r>
              <a:rPr kumimoji="1" lang="en-US" altLang="en-US" sz="2400" i="0">
                <a:solidFill>
                  <a:schemeClr val="tx1"/>
                </a:solidFill>
              </a:rPr>
              <a:t>Information Security is about protecting Information through selection of appropriate Security Controls</a:t>
            </a:r>
            <a:r>
              <a:rPr kumimoji="1" lang="en-US" altLang="en-US" sz="2800" b="0" i="0">
                <a:solidFill>
                  <a:schemeClr val="tx1"/>
                </a:solidFill>
                <a:latin typeface="Times New Roman" pitchFamily="18" charset="0"/>
              </a:rPr>
              <a:t> </a:t>
            </a:r>
          </a:p>
        </p:txBody>
      </p:sp>
      <p:pic>
        <p:nvPicPr>
          <p:cNvPr id="1224710" name="Picture 6"/>
          <p:cNvPicPr>
            <a:picLocks noChangeAspect="1" noChangeArrowheads="1"/>
          </p:cNvPicPr>
          <p:nvPr/>
        </p:nvPicPr>
        <p:blipFill>
          <a:blip r:embed="rId3"/>
          <a:srcRect/>
          <a:stretch>
            <a:fillRect/>
          </a:stretch>
        </p:blipFill>
        <p:spPr bwMode="auto">
          <a:xfrm>
            <a:off x="4267200" y="3200400"/>
            <a:ext cx="4664075" cy="2514600"/>
          </a:xfrm>
          <a:prstGeom prst="rect">
            <a:avLst/>
          </a:prstGeom>
          <a:solidFill>
            <a:srgbClr val="0099FF"/>
          </a:solid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224709"/>
                                        </p:tgtEl>
                                        <p:attrNameLst>
                                          <p:attrName>style.visibility</p:attrName>
                                        </p:attrNameLst>
                                      </p:cBhvr>
                                      <p:to>
                                        <p:strVal val="visible"/>
                                      </p:to>
                                    </p:set>
                                    <p:anim calcmode="lin" valueType="num">
                                      <p:cBhvr additive="base">
                                        <p:cTn id="7" dur="500" fill="hold"/>
                                        <p:tgtEl>
                                          <p:spTgt spid="1224709"/>
                                        </p:tgtEl>
                                        <p:attrNameLst>
                                          <p:attrName>ppt_x</p:attrName>
                                        </p:attrNameLst>
                                      </p:cBhvr>
                                      <p:tavLst>
                                        <p:tav tm="0">
                                          <p:val>
                                            <p:strVal val="0-#ppt_w/2"/>
                                          </p:val>
                                        </p:tav>
                                        <p:tav tm="100000">
                                          <p:val>
                                            <p:strVal val="#ppt_x"/>
                                          </p:val>
                                        </p:tav>
                                      </p:tavLst>
                                    </p:anim>
                                    <p:anim calcmode="lin" valueType="num">
                                      <p:cBhvr additive="base">
                                        <p:cTn id="8" dur="500" fill="hold"/>
                                        <p:tgtEl>
                                          <p:spTgt spid="122470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1224710"/>
                                        </p:tgtEl>
                                        <p:attrNameLst>
                                          <p:attrName>style.visibility</p:attrName>
                                        </p:attrNameLst>
                                      </p:cBhvr>
                                      <p:to>
                                        <p:strVal val="visible"/>
                                      </p:to>
                                    </p:set>
                                    <p:anim calcmode="lin" valueType="num">
                                      <p:cBhvr additive="base">
                                        <p:cTn id="11" dur="500" fill="hold"/>
                                        <p:tgtEl>
                                          <p:spTgt spid="1224710"/>
                                        </p:tgtEl>
                                        <p:attrNameLst>
                                          <p:attrName>ppt_x</p:attrName>
                                        </p:attrNameLst>
                                      </p:cBhvr>
                                      <p:tavLst>
                                        <p:tav tm="0">
                                          <p:val>
                                            <p:strVal val="1+#ppt_w/2"/>
                                          </p:val>
                                        </p:tav>
                                        <p:tav tm="100000">
                                          <p:val>
                                            <p:strVal val="#ppt_x"/>
                                          </p:val>
                                        </p:tav>
                                      </p:tavLst>
                                    </p:anim>
                                    <p:anim calcmode="lin" valueType="num">
                                      <p:cBhvr additive="base">
                                        <p:cTn id="12" dur="500" fill="hold"/>
                                        <p:tgtEl>
                                          <p:spTgt spid="1224710"/>
                                        </p:tgtEl>
                                        <p:attrNameLst>
                                          <p:attrName>ppt_y</p:attrName>
                                        </p:attrNameLst>
                                      </p:cBhvr>
                                      <p:tavLst>
                                        <p:tav tm="0">
                                          <p:val>
                                            <p:strVal val="#ppt_y"/>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224707"/>
                                        </p:tgtEl>
                                        <p:attrNameLst>
                                          <p:attrName>style.visibility</p:attrName>
                                        </p:attrNameLst>
                                      </p:cBhvr>
                                      <p:to>
                                        <p:strVal val="visible"/>
                                      </p:to>
                                    </p:set>
                                  </p:childTnLst>
                                  <p:subTnLst>
                                    <p:animClr clrSpc="rgb" dir="cw">
                                      <p:cBhvr override="childStyle">
                                        <p:cTn dur="1" fill="hold" display="0" masterRel="nextClick" afterEffect="1"/>
                                        <p:tgtEl>
                                          <p:spTgt spid="1224707"/>
                                        </p:tgtEl>
                                        <p:attrNameLst>
                                          <p:attrName>ppt_c</p:attrName>
                                        </p:attrNameLst>
                                      </p:cBhvr>
                                      <p:to>
                                        <a:schemeClr val="hlink"/>
                                      </p:to>
                                    </p:animClr>
                                  </p:subTnLst>
                                </p:cTn>
                              </p:par>
                            </p:childTnLst>
                          </p:cTn>
                        </p:par>
                      </p:childTnLst>
                    </p:cTn>
                  </p:par>
                  <p:par>
                    <p:cTn id="17" fill="hold" nodeType="clickPar">
                      <p:stCondLst>
                        <p:cond delay="indefinite"/>
                      </p:stCondLst>
                      <p:childTnLst>
                        <p:par>
                          <p:cTn id="18" fill="hold" nodeType="withGroup">
                            <p:stCondLst>
                              <p:cond delay="0"/>
                            </p:stCondLst>
                            <p:childTnLst>
                              <p:par>
                                <p:cTn id="19" presetID="2" presetClass="entr" presetSubtype="8" fill="hold" grpId="0" nodeType="clickEffect">
                                  <p:stCondLst>
                                    <p:cond delay="0"/>
                                  </p:stCondLst>
                                  <p:childTnLst>
                                    <p:set>
                                      <p:cBhvr>
                                        <p:cTn id="20" dur="1" fill="hold">
                                          <p:stCondLst>
                                            <p:cond delay="0"/>
                                          </p:stCondLst>
                                        </p:cTn>
                                        <p:tgtEl>
                                          <p:spTgt spid="1224708"/>
                                        </p:tgtEl>
                                        <p:attrNameLst>
                                          <p:attrName>style.visibility</p:attrName>
                                        </p:attrNameLst>
                                      </p:cBhvr>
                                      <p:to>
                                        <p:strVal val="visible"/>
                                      </p:to>
                                    </p:set>
                                    <p:anim calcmode="lin" valueType="num">
                                      <p:cBhvr additive="base">
                                        <p:cTn id="21" dur="500" fill="hold"/>
                                        <p:tgtEl>
                                          <p:spTgt spid="1224708"/>
                                        </p:tgtEl>
                                        <p:attrNameLst>
                                          <p:attrName>ppt_x</p:attrName>
                                        </p:attrNameLst>
                                      </p:cBhvr>
                                      <p:tavLst>
                                        <p:tav tm="0">
                                          <p:val>
                                            <p:strVal val="0-#ppt_w/2"/>
                                          </p:val>
                                        </p:tav>
                                        <p:tav tm="100000">
                                          <p:val>
                                            <p:strVal val="#ppt_x"/>
                                          </p:val>
                                        </p:tav>
                                      </p:tavLst>
                                    </p:anim>
                                    <p:anim calcmode="lin" valueType="num">
                                      <p:cBhvr additive="base">
                                        <p:cTn id="22" dur="500" fill="hold"/>
                                        <p:tgtEl>
                                          <p:spTgt spid="122470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4707" grpId="0" autoUpdateAnimBg="0"/>
      <p:bldP spid="1224708" grpId="0" autoUpdateAnimBg="0"/>
      <p:bldP spid="1224709" grpId="0" autoUpdateAnimBg="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Number Placeholder 2"/>
          <p:cNvSpPr>
            <a:spLocks noGrp="1"/>
          </p:cNvSpPr>
          <p:nvPr>
            <p:ph type="sldNum" sz="quarter" idx="10"/>
          </p:nvPr>
        </p:nvSpPr>
        <p:spPr>
          <a:noFill/>
        </p:spPr>
        <p:txBody>
          <a:bodyPr/>
          <a:lstStyle/>
          <a:p>
            <a:endParaRPr lang="en-US" altLang="en-US" smtClean="0"/>
          </a:p>
          <a:p>
            <a:fld id="{EBE2F443-86D0-4FF8-83EB-A17E7D136C3C}" type="slidenum">
              <a:rPr lang="en-US" altLang="en-US" smtClean="0">
                <a:solidFill>
                  <a:schemeClr val="tx1"/>
                </a:solidFill>
              </a:rPr>
              <a:pPr/>
              <a:t>50</a:t>
            </a:fld>
            <a:endParaRPr lang="en-US" altLang="en-US" smtClean="0"/>
          </a:p>
        </p:txBody>
      </p:sp>
      <p:sp>
        <p:nvSpPr>
          <p:cNvPr id="53251" name="Rectangle 2"/>
          <p:cNvSpPr>
            <a:spLocks noGrp="1" noChangeArrowheads="1"/>
          </p:cNvSpPr>
          <p:nvPr>
            <p:ph type="title"/>
          </p:nvPr>
        </p:nvSpPr>
        <p:spPr>
          <a:noFill/>
        </p:spPr>
        <p:txBody>
          <a:bodyPr/>
          <a:lstStyle/>
          <a:p>
            <a:r>
              <a:rPr lang="en-US" altLang="en-US" b="1" smtClean="0"/>
              <a:t>Benefits of ISO27001 Certification</a:t>
            </a:r>
          </a:p>
        </p:txBody>
      </p:sp>
      <p:sp>
        <p:nvSpPr>
          <p:cNvPr id="53252" name="Text Box 3"/>
          <p:cNvSpPr txBox="1">
            <a:spLocks noChangeArrowheads="1"/>
          </p:cNvSpPr>
          <p:nvPr/>
        </p:nvSpPr>
        <p:spPr bwMode="auto">
          <a:xfrm>
            <a:off x="1127125" y="2174875"/>
            <a:ext cx="509588" cy="457200"/>
          </a:xfrm>
          <a:prstGeom prst="rect">
            <a:avLst/>
          </a:prstGeom>
          <a:noFill/>
          <a:ln w="12700">
            <a:noFill/>
            <a:miter lim="800000"/>
            <a:headEnd type="none" w="sm" len="sm"/>
            <a:tailEnd type="none" w="sm" len="sm"/>
          </a:ln>
        </p:spPr>
        <p:txBody>
          <a:bodyPr wrap="none">
            <a:spAutoFit/>
          </a:bodyPr>
          <a:lstStyle/>
          <a:p>
            <a:pPr>
              <a:buFont typeface="Monotype Sorts" pitchFamily="2" charset="2"/>
              <a:buChar char="è"/>
            </a:pPr>
            <a:endParaRPr lang="en-US" altLang="en-US" sz="2400" b="0" i="0">
              <a:solidFill>
                <a:schemeClr val="tx1"/>
              </a:solidFill>
              <a:latin typeface="Times New Roman" pitchFamily="18" charset="0"/>
            </a:endParaRPr>
          </a:p>
        </p:txBody>
      </p:sp>
      <p:sp>
        <p:nvSpPr>
          <p:cNvPr id="1515524" name="Text Box 4"/>
          <p:cNvSpPr txBox="1">
            <a:spLocks noChangeArrowheads="1"/>
          </p:cNvSpPr>
          <p:nvPr/>
        </p:nvSpPr>
        <p:spPr bwMode="auto">
          <a:xfrm>
            <a:off x="304800" y="1219200"/>
            <a:ext cx="8458200" cy="5289550"/>
          </a:xfrm>
          <a:prstGeom prst="rect">
            <a:avLst/>
          </a:prstGeom>
          <a:noFill/>
          <a:ln w="12700">
            <a:noFill/>
            <a:miter lim="800000"/>
            <a:headEnd type="none" w="sm" len="sm"/>
            <a:tailEnd type="none" w="sm" len="sm"/>
          </a:ln>
        </p:spPr>
        <p:txBody>
          <a:bodyPr>
            <a:spAutoFit/>
          </a:bodyPr>
          <a:lstStyle/>
          <a:p>
            <a:pPr marL="336550" indent="-277813">
              <a:lnSpc>
                <a:spcPct val="90000"/>
              </a:lnSpc>
              <a:spcBef>
                <a:spcPct val="20000"/>
              </a:spcBef>
              <a:spcAft>
                <a:spcPct val="20000"/>
              </a:spcAft>
            </a:pPr>
            <a:r>
              <a:rPr lang="en-US" altLang="en-US" sz="2800">
                <a:solidFill>
                  <a:schemeClr val="tx1"/>
                </a:solidFill>
              </a:rPr>
              <a:t>An internationally recognized structured methodology</a:t>
            </a:r>
          </a:p>
          <a:p>
            <a:pPr marL="336550" indent="-277813">
              <a:lnSpc>
                <a:spcPct val="90000"/>
              </a:lnSpc>
              <a:spcBef>
                <a:spcPct val="20000"/>
              </a:spcBef>
              <a:spcAft>
                <a:spcPct val="20000"/>
              </a:spcAft>
            </a:pPr>
            <a:r>
              <a:rPr lang="en-US" altLang="en-US" sz="2800">
                <a:solidFill>
                  <a:schemeClr val="tx1"/>
                </a:solidFill>
              </a:rPr>
              <a:t>A single reference point for identifying a range of controls needed for most situations where information systems are used</a:t>
            </a:r>
          </a:p>
          <a:p>
            <a:pPr marL="336550" indent="-277813">
              <a:lnSpc>
                <a:spcPct val="90000"/>
              </a:lnSpc>
              <a:spcBef>
                <a:spcPct val="20000"/>
              </a:spcBef>
              <a:spcAft>
                <a:spcPct val="20000"/>
              </a:spcAft>
            </a:pPr>
            <a:r>
              <a:rPr lang="en-US" altLang="en-US" sz="2800">
                <a:solidFill>
                  <a:schemeClr val="tx1"/>
                </a:solidFill>
              </a:rPr>
              <a:t>A defined process to evaluate, implement, maintain and manage information security</a:t>
            </a:r>
          </a:p>
          <a:p>
            <a:pPr lvl="1" algn="ctr">
              <a:lnSpc>
                <a:spcPct val="90000"/>
              </a:lnSpc>
              <a:spcBef>
                <a:spcPct val="20000"/>
              </a:spcBef>
              <a:spcAft>
                <a:spcPct val="20000"/>
              </a:spcAft>
              <a:buFont typeface="Wingdings" pitchFamily="2" charset="2"/>
              <a:buNone/>
            </a:pPr>
            <a:r>
              <a:rPr lang="en-US" altLang="en-US">
                <a:solidFill>
                  <a:srgbClr val="CC3300"/>
                </a:solidFill>
              </a:rPr>
              <a:t>The standard provides a yardstick against which security  can be judged</a:t>
            </a:r>
          </a:p>
          <a:p>
            <a:pPr marL="336550" indent="-277813">
              <a:lnSpc>
                <a:spcPct val="90000"/>
              </a:lnSpc>
              <a:spcBef>
                <a:spcPct val="20000"/>
              </a:spcBef>
              <a:spcAft>
                <a:spcPct val="20000"/>
              </a:spcAft>
            </a:pPr>
            <a:r>
              <a:rPr lang="en-US" altLang="en-US" sz="2800">
                <a:solidFill>
                  <a:schemeClr val="tx1"/>
                </a:solidFill>
              </a:rPr>
              <a:t>A set of tailored policy, standards, procedures and guidelines</a:t>
            </a:r>
          </a:p>
          <a:p>
            <a:pPr marL="336550" indent="-277813">
              <a:lnSpc>
                <a:spcPct val="90000"/>
              </a:lnSpc>
              <a:spcBef>
                <a:spcPct val="20000"/>
              </a:spcBef>
              <a:spcAft>
                <a:spcPct val="20000"/>
              </a:spcAft>
            </a:pPr>
            <a:r>
              <a:rPr lang="en-US" altLang="en-US" sz="2800">
                <a:solidFill>
                  <a:schemeClr val="tx1"/>
                </a:solidFill>
              </a:rPr>
              <a:t>Facilitation of Trade in trusted environment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515524">
                                            <p:txEl>
                                              <p:pRg st="0" end="0"/>
                                            </p:txEl>
                                          </p:spTgt>
                                        </p:tgtEl>
                                        <p:attrNameLst>
                                          <p:attrName>style.visibility</p:attrName>
                                        </p:attrNameLst>
                                      </p:cBhvr>
                                      <p:to>
                                        <p:strVal val="visible"/>
                                      </p:to>
                                    </p:set>
                                    <p:anim calcmode="lin" valueType="num">
                                      <p:cBhvr additive="base">
                                        <p:cTn id="7" dur="500" fill="hold"/>
                                        <p:tgtEl>
                                          <p:spTgt spid="151552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515524">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515524">
                                            <p:txEl>
                                              <p:pRg st="1" end="1"/>
                                            </p:txEl>
                                          </p:spTgt>
                                        </p:tgtEl>
                                        <p:attrNameLst>
                                          <p:attrName>style.visibility</p:attrName>
                                        </p:attrNameLst>
                                      </p:cBhvr>
                                      <p:to>
                                        <p:strVal val="visible"/>
                                      </p:to>
                                    </p:set>
                                    <p:anim calcmode="lin" valueType="num">
                                      <p:cBhvr additive="base">
                                        <p:cTn id="13" dur="500" fill="hold"/>
                                        <p:tgtEl>
                                          <p:spTgt spid="1515524">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515524">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515524">
                                            <p:txEl>
                                              <p:pRg st="2" end="2"/>
                                            </p:txEl>
                                          </p:spTgt>
                                        </p:tgtEl>
                                        <p:attrNameLst>
                                          <p:attrName>style.visibility</p:attrName>
                                        </p:attrNameLst>
                                      </p:cBhvr>
                                      <p:to>
                                        <p:strVal val="visible"/>
                                      </p:to>
                                    </p:set>
                                    <p:anim calcmode="lin" valueType="num">
                                      <p:cBhvr additive="base">
                                        <p:cTn id="19" dur="500" fill="hold"/>
                                        <p:tgtEl>
                                          <p:spTgt spid="1515524">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515524">
                                            <p:txEl>
                                              <p:pRg st="2" end="2"/>
                                            </p:txEl>
                                          </p:spTgt>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1515524">
                                            <p:txEl>
                                              <p:pRg st="3" end="3"/>
                                            </p:txEl>
                                          </p:spTgt>
                                        </p:tgtEl>
                                        <p:attrNameLst>
                                          <p:attrName>style.visibility</p:attrName>
                                        </p:attrNameLst>
                                      </p:cBhvr>
                                      <p:to>
                                        <p:strVal val="visible"/>
                                      </p:to>
                                    </p:set>
                                    <p:anim calcmode="lin" valueType="num">
                                      <p:cBhvr additive="base">
                                        <p:cTn id="23" dur="500" fill="hold"/>
                                        <p:tgtEl>
                                          <p:spTgt spid="1515524">
                                            <p:txEl>
                                              <p:pRg st="3" end="3"/>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1515524">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5" fill="hold" nodeType="clickPar">
                      <p:stCondLst>
                        <p:cond delay="indefinite"/>
                      </p:stCondLst>
                      <p:childTnLst>
                        <p:par>
                          <p:cTn id="26" fill="hold" nodeType="withGroup">
                            <p:stCondLst>
                              <p:cond delay="0"/>
                            </p:stCondLst>
                            <p:childTnLst>
                              <p:par>
                                <p:cTn id="27" presetID="2" presetClass="entr" presetSubtype="8" fill="hold" grpId="0" nodeType="clickEffect">
                                  <p:stCondLst>
                                    <p:cond delay="0"/>
                                  </p:stCondLst>
                                  <p:childTnLst>
                                    <p:set>
                                      <p:cBhvr>
                                        <p:cTn id="28" dur="1" fill="hold">
                                          <p:stCondLst>
                                            <p:cond delay="0"/>
                                          </p:stCondLst>
                                        </p:cTn>
                                        <p:tgtEl>
                                          <p:spTgt spid="1515524">
                                            <p:txEl>
                                              <p:pRg st="4" end="4"/>
                                            </p:txEl>
                                          </p:spTgt>
                                        </p:tgtEl>
                                        <p:attrNameLst>
                                          <p:attrName>style.visibility</p:attrName>
                                        </p:attrNameLst>
                                      </p:cBhvr>
                                      <p:to>
                                        <p:strVal val="visible"/>
                                      </p:to>
                                    </p:set>
                                    <p:anim calcmode="lin" valueType="num">
                                      <p:cBhvr additive="base">
                                        <p:cTn id="29" dur="500" fill="hold"/>
                                        <p:tgtEl>
                                          <p:spTgt spid="1515524">
                                            <p:txEl>
                                              <p:pRg st="4" end="4"/>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1515524">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1" fill="hold" nodeType="clickPar">
                      <p:stCondLst>
                        <p:cond delay="indefinite"/>
                      </p:stCondLst>
                      <p:childTnLst>
                        <p:par>
                          <p:cTn id="32" fill="hold" nodeType="withGroup">
                            <p:stCondLst>
                              <p:cond delay="0"/>
                            </p:stCondLst>
                            <p:childTnLst>
                              <p:par>
                                <p:cTn id="33" presetID="2" presetClass="entr" presetSubtype="8" fill="hold" grpId="0" nodeType="clickEffect">
                                  <p:stCondLst>
                                    <p:cond delay="0"/>
                                  </p:stCondLst>
                                  <p:childTnLst>
                                    <p:set>
                                      <p:cBhvr>
                                        <p:cTn id="34" dur="1" fill="hold">
                                          <p:stCondLst>
                                            <p:cond delay="0"/>
                                          </p:stCondLst>
                                        </p:cTn>
                                        <p:tgtEl>
                                          <p:spTgt spid="1515524">
                                            <p:txEl>
                                              <p:pRg st="5" end="5"/>
                                            </p:txEl>
                                          </p:spTgt>
                                        </p:tgtEl>
                                        <p:attrNameLst>
                                          <p:attrName>style.visibility</p:attrName>
                                        </p:attrNameLst>
                                      </p:cBhvr>
                                      <p:to>
                                        <p:strVal val="visible"/>
                                      </p:to>
                                    </p:set>
                                    <p:anim calcmode="lin" valueType="num">
                                      <p:cBhvr additive="base">
                                        <p:cTn id="35" dur="500" fill="hold"/>
                                        <p:tgtEl>
                                          <p:spTgt spid="1515524">
                                            <p:txEl>
                                              <p:pRg st="5" end="5"/>
                                            </p:txEl>
                                          </p:spTgt>
                                        </p:tgtEl>
                                        <p:attrNameLst>
                                          <p:attrName>ppt_x</p:attrName>
                                        </p:attrNameLst>
                                      </p:cBhvr>
                                      <p:tavLst>
                                        <p:tav tm="0">
                                          <p:val>
                                            <p:strVal val="0-#ppt_w/2"/>
                                          </p:val>
                                        </p:tav>
                                        <p:tav tm="100000">
                                          <p:val>
                                            <p:strVal val="#ppt_x"/>
                                          </p:val>
                                        </p:tav>
                                      </p:tavLst>
                                    </p:anim>
                                    <p:anim calcmode="lin" valueType="num">
                                      <p:cBhvr additive="base">
                                        <p:cTn id="36" dur="500" fill="hold"/>
                                        <p:tgtEl>
                                          <p:spTgt spid="1515524">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15524" grpId="0" build="p" autoUpdateAnimBg="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4" name="Slide Number Placeholder 3"/>
          <p:cNvSpPr>
            <a:spLocks noGrp="1"/>
          </p:cNvSpPr>
          <p:nvPr>
            <p:ph type="sldNum" sz="quarter" idx="10"/>
          </p:nvPr>
        </p:nvSpPr>
        <p:spPr>
          <a:noFill/>
        </p:spPr>
        <p:txBody>
          <a:bodyPr/>
          <a:lstStyle/>
          <a:p>
            <a:endParaRPr lang="en-US" altLang="en-US" smtClean="0"/>
          </a:p>
          <a:p>
            <a:fld id="{2119DF68-2980-4FCF-ABAE-062B048D632B}" type="slidenum">
              <a:rPr lang="en-US" altLang="en-US" smtClean="0">
                <a:solidFill>
                  <a:schemeClr val="tx1"/>
                </a:solidFill>
              </a:rPr>
              <a:pPr/>
              <a:t>6</a:t>
            </a:fld>
            <a:endParaRPr lang="en-US" altLang="en-US" smtClean="0"/>
          </a:p>
        </p:txBody>
      </p:sp>
      <p:sp>
        <p:nvSpPr>
          <p:cNvPr id="8195" name="Rectangle 2"/>
          <p:cNvSpPr>
            <a:spLocks noGrp="1" noChangeArrowheads="1"/>
          </p:cNvSpPr>
          <p:nvPr>
            <p:ph type="title"/>
          </p:nvPr>
        </p:nvSpPr>
        <p:spPr>
          <a:xfrm>
            <a:off x="838200" y="144463"/>
            <a:ext cx="7543800" cy="733425"/>
          </a:xfrm>
        </p:spPr>
        <p:txBody>
          <a:bodyPr/>
          <a:lstStyle/>
          <a:p>
            <a:r>
              <a:rPr lang="en-US" altLang="en-US" b="1" smtClean="0"/>
              <a:t>Objectives of Information Security</a:t>
            </a:r>
          </a:p>
        </p:txBody>
      </p:sp>
      <p:sp>
        <p:nvSpPr>
          <p:cNvPr id="8196" name="Text Box 3"/>
          <p:cNvSpPr>
            <a:spLocks noChangeArrowheads="1"/>
          </p:cNvSpPr>
          <p:nvPr>
            <p:ph type="body" idx="1"/>
          </p:nvPr>
        </p:nvSpPr>
        <p:spPr>
          <a:xfrm>
            <a:off x="914400" y="1143000"/>
            <a:ext cx="7772400" cy="4191000"/>
          </a:xfrm>
          <a:noFill/>
        </p:spPr>
        <p:txBody>
          <a:bodyPr lIns="90398" tIns="45199" rIns="90398" bIns="45199"/>
          <a:lstStyle/>
          <a:p>
            <a:pPr marL="754063" indent="-754063" defTabSz="903288">
              <a:lnSpc>
                <a:spcPct val="95000"/>
              </a:lnSpc>
              <a:spcBef>
                <a:spcPct val="50000"/>
              </a:spcBef>
              <a:spcAft>
                <a:spcPct val="5000"/>
              </a:spcAft>
              <a:buFontTx/>
              <a:buNone/>
            </a:pPr>
            <a:r>
              <a:rPr lang="en-US" altLang="en-US" sz="2800" smtClean="0">
                <a:latin typeface="Times New Roman" pitchFamily="18" charset="0"/>
              </a:rPr>
              <a:t>Preservation of</a:t>
            </a:r>
          </a:p>
          <a:p>
            <a:pPr marL="754063" indent="-754063" defTabSz="903288">
              <a:lnSpc>
                <a:spcPct val="85000"/>
              </a:lnSpc>
              <a:spcBef>
                <a:spcPct val="50000"/>
              </a:spcBef>
              <a:spcAft>
                <a:spcPct val="5000"/>
              </a:spcAft>
              <a:buFontTx/>
              <a:buNone/>
            </a:pPr>
            <a:r>
              <a:rPr lang="en-US" altLang="en-US" sz="2800" smtClean="0">
                <a:solidFill>
                  <a:srgbClr val="3333FF"/>
                </a:solidFill>
                <a:latin typeface="Times New Roman" pitchFamily="18" charset="0"/>
              </a:rPr>
              <a:t>Confidentiality :</a:t>
            </a:r>
          </a:p>
          <a:p>
            <a:pPr marL="754063" indent="-754063" defTabSz="903288">
              <a:lnSpc>
                <a:spcPct val="85000"/>
              </a:lnSpc>
              <a:spcBef>
                <a:spcPct val="5000"/>
              </a:spcBef>
              <a:spcAft>
                <a:spcPct val="5000"/>
              </a:spcAft>
              <a:buFontTx/>
              <a:buNone/>
            </a:pPr>
            <a:r>
              <a:rPr lang="en-US" altLang="en-US" sz="2800" smtClean="0">
                <a:solidFill>
                  <a:srgbClr val="3333FF"/>
                </a:solidFill>
                <a:latin typeface="Times New Roman" pitchFamily="18" charset="0"/>
              </a:rPr>
              <a:t>	</a:t>
            </a:r>
            <a:r>
              <a:rPr lang="en-US" altLang="en-US" sz="2000" smtClean="0">
                <a:solidFill>
                  <a:srgbClr val="000000"/>
                </a:solidFill>
              </a:rPr>
              <a:t>Ensuring that information is available to only those authorised to have access.</a:t>
            </a:r>
          </a:p>
          <a:p>
            <a:pPr marL="754063" indent="-754063" defTabSz="903288">
              <a:lnSpc>
                <a:spcPct val="85000"/>
              </a:lnSpc>
              <a:spcBef>
                <a:spcPct val="30000"/>
              </a:spcBef>
              <a:spcAft>
                <a:spcPct val="5000"/>
              </a:spcAft>
              <a:buFontTx/>
              <a:buNone/>
            </a:pPr>
            <a:r>
              <a:rPr lang="en-US" altLang="en-US" sz="2800" smtClean="0">
                <a:solidFill>
                  <a:srgbClr val="3333FF"/>
                </a:solidFill>
                <a:latin typeface="Times New Roman" pitchFamily="18" charset="0"/>
              </a:rPr>
              <a:t>Integrity           :</a:t>
            </a:r>
          </a:p>
          <a:p>
            <a:pPr marL="754063" indent="-754063" defTabSz="903288">
              <a:lnSpc>
                <a:spcPct val="85000"/>
              </a:lnSpc>
              <a:spcBef>
                <a:spcPct val="5000"/>
              </a:spcBef>
              <a:spcAft>
                <a:spcPct val="5000"/>
              </a:spcAft>
              <a:buFontTx/>
              <a:buNone/>
            </a:pPr>
            <a:r>
              <a:rPr lang="en-US" altLang="en-US" sz="3200" b="0" smtClean="0">
                <a:solidFill>
                  <a:srgbClr val="3333FF"/>
                </a:solidFill>
                <a:latin typeface="Times New Roman" pitchFamily="18" charset="0"/>
              </a:rPr>
              <a:t>	</a:t>
            </a:r>
            <a:r>
              <a:rPr lang="en-US" altLang="en-US" sz="2000" smtClean="0"/>
              <a:t>Safeguarding the accuracy and completeness of  information &amp; processing methods. </a:t>
            </a:r>
          </a:p>
          <a:p>
            <a:pPr marL="754063" indent="-754063" defTabSz="903288">
              <a:lnSpc>
                <a:spcPct val="85000"/>
              </a:lnSpc>
              <a:spcBef>
                <a:spcPct val="30000"/>
              </a:spcBef>
              <a:spcAft>
                <a:spcPct val="5000"/>
              </a:spcAft>
              <a:buFontTx/>
              <a:buNone/>
            </a:pPr>
            <a:r>
              <a:rPr lang="en-US" altLang="en-US" sz="2800" smtClean="0">
                <a:solidFill>
                  <a:srgbClr val="3333FF"/>
                </a:solidFill>
                <a:latin typeface="Times New Roman" pitchFamily="18" charset="0"/>
              </a:rPr>
              <a:t>Availability      :</a:t>
            </a:r>
          </a:p>
          <a:p>
            <a:pPr marL="754063" indent="-754063" defTabSz="903288">
              <a:lnSpc>
                <a:spcPct val="85000"/>
              </a:lnSpc>
              <a:spcBef>
                <a:spcPct val="5000"/>
              </a:spcBef>
              <a:spcAft>
                <a:spcPct val="5000"/>
              </a:spcAft>
              <a:buFontTx/>
              <a:buNone/>
            </a:pPr>
            <a:r>
              <a:rPr lang="en-US" altLang="en-US" sz="3200" b="0" smtClean="0">
                <a:solidFill>
                  <a:srgbClr val="3333FF"/>
                </a:solidFill>
                <a:latin typeface="Times New Roman" pitchFamily="18" charset="0"/>
              </a:rPr>
              <a:t>	</a:t>
            </a:r>
            <a:r>
              <a:rPr lang="en-US" altLang="en-US" sz="2000" smtClean="0"/>
              <a:t>Ensuring that information and vital services are available to authorized users when required.</a:t>
            </a:r>
            <a:r>
              <a:rPr lang="en-US" altLang="en-US" smtClean="0"/>
              <a:t>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Slide Number Placeholder 3"/>
          <p:cNvSpPr>
            <a:spLocks noGrp="1"/>
          </p:cNvSpPr>
          <p:nvPr>
            <p:ph type="sldNum" sz="quarter" idx="10"/>
          </p:nvPr>
        </p:nvSpPr>
        <p:spPr>
          <a:noFill/>
        </p:spPr>
        <p:txBody>
          <a:bodyPr/>
          <a:lstStyle/>
          <a:p>
            <a:endParaRPr lang="en-US" altLang="en-US" smtClean="0"/>
          </a:p>
          <a:p>
            <a:fld id="{0040E86D-C77A-4BD7-8272-0C03BB0BA2E2}" type="slidenum">
              <a:rPr lang="en-US" altLang="en-US" smtClean="0">
                <a:solidFill>
                  <a:schemeClr val="tx1"/>
                </a:solidFill>
              </a:rPr>
              <a:pPr/>
              <a:t>7</a:t>
            </a:fld>
            <a:endParaRPr lang="en-US" altLang="en-US" smtClean="0"/>
          </a:p>
        </p:txBody>
      </p:sp>
      <p:sp>
        <p:nvSpPr>
          <p:cNvPr id="9219" name="Rectangle 2"/>
          <p:cNvSpPr>
            <a:spLocks noGrp="1" noChangeArrowheads="1"/>
          </p:cNvSpPr>
          <p:nvPr>
            <p:ph type="title"/>
          </p:nvPr>
        </p:nvSpPr>
        <p:spPr>
          <a:xfrm>
            <a:off x="838200" y="320675"/>
            <a:ext cx="7473950" cy="812800"/>
          </a:xfrm>
        </p:spPr>
        <p:txBody>
          <a:bodyPr/>
          <a:lstStyle/>
          <a:p>
            <a:r>
              <a:rPr lang="en-US" altLang="en-US" b="1" smtClean="0"/>
              <a:t>Why ISMS ?</a:t>
            </a:r>
          </a:p>
        </p:txBody>
      </p:sp>
      <p:sp>
        <p:nvSpPr>
          <p:cNvPr id="1230851" name="Rectangle 3"/>
          <p:cNvSpPr>
            <a:spLocks noGrp="1" noChangeArrowheads="1"/>
          </p:cNvSpPr>
          <p:nvPr>
            <p:ph type="body" idx="1"/>
          </p:nvPr>
        </p:nvSpPr>
        <p:spPr>
          <a:xfrm>
            <a:off x="457200" y="1600200"/>
            <a:ext cx="8305800" cy="3022600"/>
          </a:xfrm>
        </p:spPr>
        <p:txBody>
          <a:bodyPr/>
          <a:lstStyle/>
          <a:p>
            <a:pPr marL="342900" indent="-342900"/>
            <a:r>
              <a:rPr lang="en-US" altLang="en-US" sz="2000" smtClean="0"/>
              <a:t>Information security that can be achieved through technical means is limited</a:t>
            </a:r>
          </a:p>
          <a:p>
            <a:pPr marL="342900" indent="-342900"/>
            <a:r>
              <a:rPr lang="en-US" altLang="en-US" sz="2000" smtClean="0"/>
              <a:t>Security also depends on  people, policies, processes and procedures</a:t>
            </a:r>
          </a:p>
          <a:p>
            <a:pPr marL="342900" indent="-342900"/>
            <a:r>
              <a:rPr lang="en-US" altLang="en-US" sz="2000" smtClean="0"/>
              <a:t>Resources are not unlimited </a:t>
            </a:r>
          </a:p>
          <a:p>
            <a:pPr marL="342900" indent="-342900"/>
            <a:r>
              <a:rPr lang="en-US" altLang="en-US" sz="2000" smtClean="0"/>
              <a:t>It is not a once off exercise, but an ongoing activity</a:t>
            </a:r>
          </a:p>
        </p:txBody>
      </p:sp>
      <p:sp>
        <p:nvSpPr>
          <p:cNvPr id="1230852" name="Text Box 4"/>
          <p:cNvSpPr txBox="1">
            <a:spLocks noChangeArrowheads="1"/>
          </p:cNvSpPr>
          <p:nvPr/>
        </p:nvSpPr>
        <p:spPr bwMode="auto">
          <a:xfrm>
            <a:off x="990600" y="4572000"/>
            <a:ext cx="7391400" cy="1196975"/>
          </a:xfrm>
          <a:prstGeom prst="rect">
            <a:avLst/>
          </a:prstGeom>
          <a:noFill/>
          <a:ln w="9525">
            <a:noFill/>
            <a:miter lim="800000"/>
            <a:headEnd/>
            <a:tailEnd/>
          </a:ln>
        </p:spPr>
        <p:txBody>
          <a:bodyPr lIns="90398" tIns="45199" rIns="90398" bIns="45199">
            <a:spAutoFit/>
          </a:bodyPr>
          <a:lstStyle/>
          <a:p>
            <a:pPr defTabSz="903288">
              <a:spcBef>
                <a:spcPct val="50000"/>
              </a:spcBef>
              <a:buFontTx/>
              <a:buNone/>
            </a:pPr>
            <a:r>
              <a:rPr lang="en-US" altLang="en-US" sz="2400">
                <a:solidFill>
                  <a:srgbClr val="0000FF"/>
                </a:solidFill>
              </a:rPr>
              <a:t>All these can be addressed effectively and efficiently only by establishing a proper Information Security Management System(ISMS)</a:t>
            </a:r>
            <a:endParaRPr lang="en-US" altLang="en-US" sz="2400">
              <a:solidFill>
                <a:srgbClr val="0000FF"/>
              </a:solidFill>
              <a:latin typeface="Times New Roman"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230851">
                                            <p:txEl>
                                              <p:pRg st="0" end="0"/>
                                            </p:txEl>
                                          </p:spTgt>
                                        </p:tgtEl>
                                        <p:attrNameLst>
                                          <p:attrName>style.visibility</p:attrName>
                                        </p:attrNameLst>
                                      </p:cBhvr>
                                      <p:to>
                                        <p:strVal val="visible"/>
                                      </p:to>
                                    </p:set>
                                    <p:anim calcmode="lin" valueType="num">
                                      <p:cBhvr additive="base">
                                        <p:cTn id="7" dur="500" fill="hold"/>
                                        <p:tgtEl>
                                          <p:spTgt spid="123085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230851">
                                            <p:txEl>
                                              <p:pRg st="0" end="0"/>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1230851">
                                            <p:txEl>
                                              <p:pRg st="0" end="0"/>
                                            </p:txEl>
                                          </p:spTgt>
                                        </p:tgtEl>
                                        <p:attrNameLst>
                                          <p:attrName>ppt_c</p:attrName>
                                        </p:attrNameLst>
                                      </p:cBhvr>
                                      <p:to>
                                        <a:srgbClr val="969696"/>
                                      </p:to>
                                    </p:animClr>
                                  </p:subTnLst>
                                </p:cTn>
                              </p:par>
                              <p:par>
                                <p:cTn id="9" presetID="2" presetClass="entr" presetSubtype="8" fill="hold" grpId="0" nodeType="withEffect">
                                  <p:stCondLst>
                                    <p:cond delay="0"/>
                                  </p:stCondLst>
                                  <p:childTnLst>
                                    <p:set>
                                      <p:cBhvr>
                                        <p:cTn id="10" dur="1" fill="hold">
                                          <p:stCondLst>
                                            <p:cond delay="0"/>
                                          </p:stCondLst>
                                        </p:cTn>
                                        <p:tgtEl>
                                          <p:spTgt spid="1230851">
                                            <p:txEl>
                                              <p:pRg st="1" end="1"/>
                                            </p:txEl>
                                          </p:spTgt>
                                        </p:tgtEl>
                                        <p:attrNameLst>
                                          <p:attrName>style.visibility</p:attrName>
                                        </p:attrNameLst>
                                      </p:cBhvr>
                                      <p:to>
                                        <p:strVal val="visible"/>
                                      </p:to>
                                    </p:set>
                                    <p:anim calcmode="lin" valueType="num">
                                      <p:cBhvr additive="base">
                                        <p:cTn id="11" dur="500" fill="hold"/>
                                        <p:tgtEl>
                                          <p:spTgt spid="1230851">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1230851">
                                            <p:txEl>
                                              <p:pRg st="1" end="1"/>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1230851">
                                            <p:txEl>
                                              <p:pRg st="1" end="1"/>
                                            </p:txEl>
                                          </p:spTgt>
                                        </p:tgtEl>
                                        <p:attrNameLst>
                                          <p:attrName>ppt_c</p:attrName>
                                        </p:attrNameLst>
                                      </p:cBhvr>
                                      <p:to>
                                        <a:srgbClr val="969696"/>
                                      </p:to>
                                    </p:animClr>
                                  </p:subTnLst>
                                </p:cTn>
                              </p:par>
                              <p:par>
                                <p:cTn id="13" presetID="2" presetClass="entr" presetSubtype="8" fill="hold" grpId="0" nodeType="withEffect">
                                  <p:stCondLst>
                                    <p:cond delay="0"/>
                                  </p:stCondLst>
                                  <p:childTnLst>
                                    <p:set>
                                      <p:cBhvr>
                                        <p:cTn id="14" dur="1" fill="hold">
                                          <p:stCondLst>
                                            <p:cond delay="0"/>
                                          </p:stCondLst>
                                        </p:cTn>
                                        <p:tgtEl>
                                          <p:spTgt spid="1230851">
                                            <p:txEl>
                                              <p:pRg st="2" end="2"/>
                                            </p:txEl>
                                          </p:spTgt>
                                        </p:tgtEl>
                                        <p:attrNameLst>
                                          <p:attrName>style.visibility</p:attrName>
                                        </p:attrNameLst>
                                      </p:cBhvr>
                                      <p:to>
                                        <p:strVal val="visible"/>
                                      </p:to>
                                    </p:set>
                                    <p:anim calcmode="lin" valueType="num">
                                      <p:cBhvr additive="base">
                                        <p:cTn id="15" dur="500" fill="hold"/>
                                        <p:tgtEl>
                                          <p:spTgt spid="1230851">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1230851">
                                            <p:txEl>
                                              <p:pRg st="2" end="2"/>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1230851">
                                            <p:txEl>
                                              <p:pRg st="2" end="2"/>
                                            </p:txEl>
                                          </p:spTgt>
                                        </p:tgtEl>
                                        <p:attrNameLst>
                                          <p:attrName>ppt_c</p:attrName>
                                        </p:attrNameLst>
                                      </p:cBhvr>
                                      <p:to>
                                        <a:srgbClr val="969696"/>
                                      </p:to>
                                    </p:animClr>
                                  </p:subTnLst>
                                </p:cTn>
                              </p:par>
                              <p:par>
                                <p:cTn id="17" presetID="2" presetClass="entr" presetSubtype="8" fill="hold" grpId="0" nodeType="withEffect">
                                  <p:stCondLst>
                                    <p:cond delay="0"/>
                                  </p:stCondLst>
                                  <p:childTnLst>
                                    <p:set>
                                      <p:cBhvr>
                                        <p:cTn id="18" dur="1" fill="hold">
                                          <p:stCondLst>
                                            <p:cond delay="0"/>
                                          </p:stCondLst>
                                        </p:cTn>
                                        <p:tgtEl>
                                          <p:spTgt spid="1230851">
                                            <p:txEl>
                                              <p:pRg st="3" end="3"/>
                                            </p:txEl>
                                          </p:spTgt>
                                        </p:tgtEl>
                                        <p:attrNameLst>
                                          <p:attrName>style.visibility</p:attrName>
                                        </p:attrNameLst>
                                      </p:cBhvr>
                                      <p:to>
                                        <p:strVal val="visible"/>
                                      </p:to>
                                    </p:set>
                                    <p:anim calcmode="lin" valueType="num">
                                      <p:cBhvr additive="base">
                                        <p:cTn id="19" dur="500" fill="hold"/>
                                        <p:tgtEl>
                                          <p:spTgt spid="1230851">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230851">
                                            <p:txEl>
                                              <p:pRg st="3" end="3"/>
                                            </p:txEl>
                                          </p:spTgt>
                                        </p:tgtEl>
                                        <p:attrNameLst>
                                          <p:attrName>ppt_y</p:attrName>
                                        </p:attrNameLst>
                                      </p:cBhvr>
                                      <p:tavLst>
                                        <p:tav tm="0">
                                          <p:val>
                                            <p:strVal val="#ppt_y"/>
                                          </p:val>
                                        </p:tav>
                                        <p:tav tm="100000">
                                          <p:val>
                                            <p:strVal val="#ppt_y"/>
                                          </p:val>
                                        </p:tav>
                                      </p:tavLst>
                                    </p:anim>
                                  </p:childTnLst>
                                  <p:subTnLst>
                                    <p:animClr clrSpc="rgb" dir="cw">
                                      <p:cBhvr override="childStyle">
                                        <p:cTn dur="1" fill="hold" display="0" masterRel="nextClick" afterEffect="1"/>
                                        <p:tgtEl>
                                          <p:spTgt spid="1230851">
                                            <p:txEl>
                                              <p:pRg st="3" end="3"/>
                                            </p:txEl>
                                          </p:spTgt>
                                        </p:tgtEl>
                                        <p:attrNameLst>
                                          <p:attrName>ppt_c</p:attrName>
                                        </p:attrNameLst>
                                      </p:cBhvr>
                                      <p:to>
                                        <a:srgbClr val="969696"/>
                                      </p:to>
                                    </p:animClr>
                                  </p:sub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230852"/>
                                        </p:tgtEl>
                                        <p:attrNameLst>
                                          <p:attrName>style.visibility</p:attrName>
                                        </p:attrNameLst>
                                      </p:cBhvr>
                                      <p:to>
                                        <p:strVal val="visible"/>
                                      </p:to>
                                    </p:set>
                                    <p:anim calcmode="lin" valueType="num">
                                      <p:cBhvr additive="base">
                                        <p:cTn id="25" dur="500" fill="hold"/>
                                        <p:tgtEl>
                                          <p:spTgt spid="1230852"/>
                                        </p:tgtEl>
                                        <p:attrNameLst>
                                          <p:attrName>ppt_x</p:attrName>
                                        </p:attrNameLst>
                                      </p:cBhvr>
                                      <p:tavLst>
                                        <p:tav tm="0">
                                          <p:val>
                                            <p:strVal val="0-#ppt_w/2"/>
                                          </p:val>
                                        </p:tav>
                                        <p:tav tm="100000">
                                          <p:val>
                                            <p:strVal val="#ppt_x"/>
                                          </p:val>
                                        </p:tav>
                                      </p:tavLst>
                                    </p:anim>
                                    <p:anim calcmode="lin" valueType="num">
                                      <p:cBhvr additive="base">
                                        <p:cTn id="26" dur="500" fill="hold"/>
                                        <p:tgtEl>
                                          <p:spTgt spid="123085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0851" grpId="0" build="p" autoUpdateAnimBg="0"/>
      <p:bldP spid="1230852"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Number Placeholder 3"/>
          <p:cNvSpPr>
            <a:spLocks noGrp="1"/>
          </p:cNvSpPr>
          <p:nvPr>
            <p:ph type="sldNum" sz="quarter" idx="10"/>
          </p:nvPr>
        </p:nvSpPr>
        <p:spPr>
          <a:noFill/>
        </p:spPr>
        <p:txBody>
          <a:bodyPr/>
          <a:lstStyle/>
          <a:p>
            <a:endParaRPr lang="en-US" altLang="en-US" smtClean="0"/>
          </a:p>
          <a:p>
            <a:fld id="{75F08E51-6133-4FB5-AE0D-220B82CEB100}" type="slidenum">
              <a:rPr lang="en-US" altLang="en-US" smtClean="0">
                <a:solidFill>
                  <a:schemeClr val="tx1"/>
                </a:solidFill>
              </a:rPr>
              <a:pPr/>
              <a:t>8</a:t>
            </a:fld>
            <a:endParaRPr lang="en-US" altLang="en-US" smtClean="0"/>
          </a:p>
        </p:txBody>
      </p:sp>
      <p:sp>
        <p:nvSpPr>
          <p:cNvPr id="10243" name="Rectangle 2"/>
          <p:cNvSpPr>
            <a:spLocks noGrp="1" noChangeArrowheads="1"/>
          </p:cNvSpPr>
          <p:nvPr>
            <p:ph type="title"/>
          </p:nvPr>
        </p:nvSpPr>
        <p:spPr/>
        <p:txBody>
          <a:bodyPr/>
          <a:lstStyle/>
          <a:p>
            <a:r>
              <a:rPr lang="en-US" altLang="en-US" sz="3200" b="1" smtClean="0"/>
              <a:t>Information Security Management System (ISMS)</a:t>
            </a:r>
          </a:p>
        </p:txBody>
      </p:sp>
      <p:sp>
        <p:nvSpPr>
          <p:cNvPr id="10244" name="Rectangle 3"/>
          <p:cNvSpPr>
            <a:spLocks noGrp="1" noChangeArrowheads="1"/>
          </p:cNvSpPr>
          <p:nvPr>
            <p:ph type="body" idx="1"/>
          </p:nvPr>
        </p:nvSpPr>
        <p:spPr>
          <a:xfrm>
            <a:off x="457200" y="1295400"/>
            <a:ext cx="8305800" cy="5105400"/>
          </a:xfrm>
        </p:spPr>
        <p:txBody>
          <a:bodyPr/>
          <a:lstStyle/>
          <a:p>
            <a:pPr>
              <a:lnSpc>
                <a:spcPct val="90000"/>
              </a:lnSpc>
            </a:pPr>
            <a:r>
              <a:rPr lang="en-US" altLang="en-US" sz="2000" smtClean="0"/>
              <a:t>ISMS is that part of overall management system based on a business risk approach to</a:t>
            </a:r>
          </a:p>
          <a:p>
            <a:pPr lvl="1">
              <a:lnSpc>
                <a:spcPct val="90000"/>
              </a:lnSpc>
            </a:pPr>
            <a:r>
              <a:rPr lang="en-US" altLang="en-US" sz="1800" i="0" smtClean="0"/>
              <a:t>Establish</a:t>
            </a:r>
          </a:p>
          <a:p>
            <a:pPr lvl="1">
              <a:lnSpc>
                <a:spcPct val="90000"/>
              </a:lnSpc>
            </a:pPr>
            <a:r>
              <a:rPr lang="en-US" altLang="en-US" sz="1800" i="0" smtClean="0"/>
              <a:t>Implement</a:t>
            </a:r>
          </a:p>
          <a:p>
            <a:pPr lvl="1">
              <a:lnSpc>
                <a:spcPct val="90000"/>
              </a:lnSpc>
            </a:pPr>
            <a:r>
              <a:rPr lang="en-US" altLang="en-US" sz="1800" i="0" smtClean="0"/>
              <a:t>Operate</a:t>
            </a:r>
          </a:p>
          <a:p>
            <a:pPr lvl="1">
              <a:lnSpc>
                <a:spcPct val="90000"/>
              </a:lnSpc>
            </a:pPr>
            <a:r>
              <a:rPr lang="en-US" altLang="en-US" sz="1800" i="0" smtClean="0"/>
              <a:t>Monitor</a:t>
            </a:r>
          </a:p>
          <a:p>
            <a:pPr lvl="1">
              <a:lnSpc>
                <a:spcPct val="90000"/>
              </a:lnSpc>
            </a:pPr>
            <a:r>
              <a:rPr lang="en-US" altLang="en-US" sz="1800" i="0" smtClean="0"/>
              <a:t>Review</a:t>
            </a:r>
          </a:p>
          <a:p>
            <a:pPr lvl="1">
              <a:lnSpc>
                <a:spcPct val="90000"/>
              </a:lnSpc>
            </a:pPr>
            <a:r>
              <a:rPr lang="en-US" altLang="en-US" sz="1800" i="0" smtClean="0"/>
              <a:t>Maintain &amp;</a:t>
            </a:r>
          </a:p>
          <a:p>
            <a:pPr lvl="1">
              <a:lnSpc>
                <a:spcPct val="90000"/>
              </a:lnSpc>
            </a:pPr>
            <a:r>
              <a:rPr lang="en-US" altLang="en-US" sz="1800" i="0" smtClean="0"/>
              <a:t>Improve</a:t>
            </a:r>
          </a:p>
          <a:p>
            <a:pPr>
              <a:lnSpc>
                <a:spcPct val="90000"/>
              </a:lnSpc>
              <a:buFont typeface="Wingdings" pitchFamily="2" charset="2"/>
              <a:buNone/>
            </a:pPr>
            <a:r>
              <a:rPr lang="en-US" altLang="en-US" sz="2000" smtClean="0"/>
              <a:t>Information security</a:t>
            </a:r>
          </a:p>
          <a:p>
            <a:pPr>
              <a:lnSpc>
                <a:spcPct val="90000"/>
              </a:lnSpc>
            </a:pPr>
            <a:r>
              <a:rPr lang="en-US" altLang="en-US" sz="2000" smtClean="0">
                <a:solidFill>
                  <a:schemeClr val="tx1"/>
                </a:solidFill>
              </a:rPr>
              <a:t>ISMS is a management assurance mechanism for security of information asset concerning its</a:t>
            </a:r>
          </a:p>
          <a:p>
            <a:pPr lvl="1">
              <a:lnSpc>
                <a:spcPct val="90000"/>
              </a:lnSpc>
            </a:pPr>
            <a:r>
              <a:rPr lang="en-US" altLang="en-US" sz="1800" i="0" smtClean="0"/>
              <a:t>availability</a:t>
            </a:r>
          </a:p>
          <a:p>
            <a:pPr lvl="1">
              <a:lnSpc>
                <a:spcPct val="90000"/>
              </a:lnSpc>
            </a:pPr>
            <a:r>
              <a:rPr lang="en-US" altLang="en-US" sz="1800" i="0" smtClean="0"/>
              <a:t>integrity and </a:t>
            </a:r>
          </a:p>
          <a:p>
            <a:pPr lvl="1">
              <a:lnSpc>
                <a:spcPct val="90000"/>
              </a:lnSpc>
            </a:pPr>
            <a:r>
              <a:rPr lang="en-US" altLang="en-US" sz="1800" i="0" smtClean="0"/>
              <a:t>Confidentiality</a:t>
            </a:r>
            <a:endParaRPr lang="en-US" altLang="en-US" sz="1800" smtClean="0"/>
          </a:p>
          <a:p>
            <a:pPr lvl="1">
              <a:lnSpc>
                <a:spcPct val="90000"/>
              </a:lnSpc>
            </a:pPr>
            <a:endParaRPr lang="en-US" altLang="en-US" sz="180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1"/>
          <p:cNvSpPr>
            <a:spLocks noGrp="1"/>
          </p:cNvSpPr>
          <p:nvPr>
            <p:ph type="sldNum" sz="quarter" idx="10"/>
          </p:nvPr>
        </p:nvSpPr>
        <p:spPr>
          <a:noFill/>
        </p:spPr>
        <p:txBody>
          <a:bodyPr/>
          <a:lstStyle/>
          <a:p>
            <a:endParaRPr lang="en-US" altLang="en-US" smtClean="0"/>
          </a:p>
          <a:p>
            <a:fld id="{F0433BA7-8F95-4C99-8EFF-1E1F2E46124C}" type="slidenum">
              <a:rPr lang="en-US" altLang="en-US" smtClean="0">
                <a:solidFill>
                  <a:schemeClr val="tx1"/>
                </a:solidFill>
              </a:rPr>
              <a:pPr/>
              <a:t>9</a:t>
            </a:fld>
            <a:endParaRPr lang="en-US" altLang="en-US" smtClean="0"/>
          </a:p>
        </p:txBody>
      </p:sp>
      <p:sp>
        <p:nvSpPr>
          <p:cNvPr id="1234946" name="Text Box 2"/>
          <p:cNvSpPr txBox="1">
            <a:spLocks noChangeArrowheads="1"/>
          </p:cNvSpPr>
          <p:nvPr/>
        </p:nvSpPr>
        <p:spPr bwMode="auto">
          <a:xfrm>
            <a:off x="381000" y="4114800"/>
            <a:ext cx="3656013" cy="547688"/>
          </a:xfrm>
          <a:prstGeom prst="rect">
            <a:avLst/>
          </a:prstGeom>
          <a:solidFill>
            <a:schemeClr val="bg1"/>
          </a:solidFill>
          <a:ln w="9525">
            <a:miter lim="800000"/>
            <a:headEnd/>
            <a:tailEnd/>
          </a:ln>
          <a:scene3d>
            <a:camera prst="legacyObliqueTopLeft"/>
            <a:lightRig rig="legacyFlat3" dir="t"/>
          </a:scene3d>
          <a:sp3d extrusionH="430200" prstMaterial="legacyMatte">
            <a:bevelT w="13500" h="13500" prst="angle"/>
            <a:bevelB w="13500" h="13500" prst="angle"/>
            <a:extrusionClr>
              <a:schemeClr val="bg1"/>
            </a:extrusionClr>
          </a:sp3d>
        </p:spPr>
        <p:txBody>
          <a:bodyPr lIns="90398" tIns="45199" rIns="90398" bIns="45199" anchor="ctr">
            <a:flatTx/>
          </a:bodyPr>
          <a:lstStyle/>
          <a:p>
            <a:pPr algn="ctr" defTabSz="903288">
              <a:spcBef>
                <a:spcPct val="50000"/>
              </a:spcBef>
              <a:buFontTx/>
              <a:buNone/>
            </a:pPr>
            <a:r>
              <a:rPr lang="en-US" altLang="en-US" sz="1800" b="0" i="0">
                <a:solidFill>
                  <a:srgbClr val="000066"/>
                </a:solidFill>
                <a:latin typeface="Trebuchet MS" pitchFamily="34" charset="0"/>
              </a:rPr>
              <a:t>Security Requirements</a:t>
            </a:r>
          </a:p>
        </p:txBody>
      </p:sp>
      <p:sp>
        <p:nvSpPr>
          <p:cNvPr id="1234947" name="Text Box 3"/>
          <p:cNvSpPr txBox="1">
            <a:spLocks noChangeArrowheads="1"/>
          </p:cNvSpPr>
          <p:nvPr/>
        </p:nvSpPr>
        <p:spPr bwMode="auto">
          <a:xfrm>
            <a:off x="381000" y="3581400"/>
            <a:ext cx="3656013" cy="547688"/>
          </a:xfrm>
          <a:prstGeom prst="rect">
            <a:avLst/>
          </a:prstGeom>
          <a:gradFill rotWithShape="0">
            <a:gsLst>
              <a:gs pos="0">
                <a:srgbClr val="A48928"/>
              </a:gs>
              <a:gs pos="100000">
                <a:srgbClr val="C2B070"/>
              </a:gs>
            </a:gsLst>
            <a:lin ang="5400000" scaled="1"/>
          </a:gradFill>
          <a:ln w="9525">
            <a:miter lim="800000"/>
            <a:headEnd/>
            <a:tailEnd/>
          </a:ln>
          <a:scene3d>
            <a:camera prst="legacyObliqueTopLeft"/>
            <a:lightRig rig="legacyFlat3" dir="t"/>
          </a:scene3d>
          <a:sp3d extrusionH="430200" prstMaterial="legacyMatte">
            <a:bevelT w="13500" h="13500" prst="angle"/>
            <a:bevelB w="13500" h="13500" prst="angle"/>
            <a:extrusionClr>
              <a:srgbClr val="A48928"/>
            </a:extrusionClr>
          </a:sp3d>
        </p:spPr>
        <p:txBody>
          <a:bodyPr lIns="90398" tIns="45199" rIns="90398" bIns="45199" anchor="ctr">
            <a:flatTx/>
          </a:bodyPr>
          <a:lstStyle/>
          <a:p>
            <a:pPr algn="ctr" defTabSz="903288">
              <a:spcBef>
                <a:spcPct val="50000"/>
              </a:spcBef>
              <a:buFontTx/>
              <a:buNone/>
            </a:pPr>
            <a:r>
              <a:rPr lang="en-US" altLang="en-US" sz="1800" b="0" i="0">
                <a:solidFill>
                  <a:srgbClr val="000066"/>
                </a:solidFill>
                <a:latin typeface="Trebuchet MS" pitchFamily="34" charset="0"/>
              </a:rPr>
              <a:t>Business Requirements</a:t>
            </a:r>
          </a:p>
        </p:txBody>
      </p:sp>
      <p:sp>
        <p:nvSpPr>
          <p:cNvPr id="1234948" name="Text Box 4"/>
          <p:cNvSpPr txBox="1">
            <a:spLocks noChangeArrowheads="1"/>
          </p:cNvSpPr>
          <p:nvPr/>
        </p:nvSpPr>
        <p:spPr bwMode="auto">
          <a:xfrm>
            <a:off x="381000" y="3048000"/>
            <a:ext cx="3656013" cy="547688"/>
          </a:xfrm>
          <a:prstGeom prst="rect">
            <a:avLst/>
          </a:prstGeom>
          <a:gradFill rotWithShape="0">
            <a:gsLst>
              <a:gs pos="0">
                <a:schemeClr val="accent1"/>
              </a:gs>
              <a:gs pos="100000">
                <a:schemeClr val="accent1">
                  <a:gamma/>
                  <a:tint val="81961"/>
                  <a:invGamma/>
                </a:schemeClr>
              </a:gs>
            </a:gsLst>
            <a:lin ang="5400000" scaled="1"/>
          </a:gradFill>
          <a:ln w="9525">
            <a:miter lim="800000"/>
            <a:headEnd/>
            <a:tailEnd/>
          </a:ln>
          <a:effectLst/>
          <a:scene3d>
            <a:camera prst="legacyObliqueTopLeft"/>
            <a:lightRig rig="legacyFlat3" dir="t"/>
          </a:scene3d>
          <a:sp3d extrusionH="430200" prstMaterial="legacyMatte">
            <a:bevelT w="13500" h="13500" prst="angle"/>
            <a:bevelB w="13500" h="13500" prst="angle"/>
            <a:extrusionClr>
              <a:schemeClr val="accent1"/>
            </a:extrusionClr>
          </a:sp3d>
        </p:spPr>
        <p:txBody>
          <a:bodyPr lIns="90398" tIns="45199" rIns="90398" bIns="45199" anchor="ctr">
            <a:flatTx/>
          </a:bodyPr>
          <a:lstStyle/>
          <a:p>
            <a:pPr algn="ctr" defTabSz="903288">
              <a:spcBef>
                <a:spcPct val="50000"/>
              </a:spcBef>
              <a:buFontTx/>
              <a:buNone/>
              <a:defRPr/>
            </a:pPr>
            <a:r>
              <a:rPr lang="en-US" sz="1800" b="0" i="0">
                <a:solidFill>
                  <a:srgbClr val="000066"/>
                </a:solidFill>
                <a:latin typeface="Trebuchet MS" pitchFamily="34" charset="0"/>
              </a:rPr>
              <a:t>Legal Requirements</a:t>
            </a:r>
          </a:p>
        </p:txBody>
      </p:sp>
      <p:sp>
        <p:nvSpPr>
          <p:cNvPr id="1234949" name="Text Box 5"/>
          <p:cNvSpPr txBox="1">
            <a:spLocks noChangeArrowheads="1"/>
          </p:cNvSpPr>
          <p:nvPr/>
        </p:nvSpPr>
        <p:spPr bwMode="auto">
          <a:xfrm>
            <a:off x="2209800" y="5410200"/>
            <a:ext cx="1828800" cy="822325"/>
          </a:xfrm>
          <a:prstGeom prst="rect">
            <a:avLst/>
          </a:prstGeom>
          <a:solidFill>
            <a:srgbClr val="CCFFFF"/>
          </a:solidFill>
          <a:ln w="9525">
            <a:miter lim="800000"/>
            <a:headEnd/>
            <a:tailEnd/>
          </a:ln>
          <a:scene3d>
            <a:camera prst="legacyObliqueTopLeft"/>
            <a:lightRig rig="legacyFlat3" dir="t"/>
          </a:scene3d>
          <a:sp3d extrusionH="430200" prstMaterial="legacyMatte">
            <a:bevelT w="13500" h="13500" prst="angle"/>
            <a:bevelB w="13500" h="13500" prst="angle"/>
            <a:extrusionClr>
              <a:srgbClr val="CCFFFF"/>
            </a:extrusionClr>
          </a:sp3d>
        </p:spPr>
        <p:txBody>
          <a:bodyPr lIns="90398" tIns="45199" rIns="90398" bIns="45199" anchor="ctr">
            <a:flatTx/>
          </a:bodyPr>
          <a:lstStyle/>
          <a:p>
            <a:pPr algn="ctr" defTabSz="903288">
              <a:spcBef>
                <a:spcPct val="50000"/>
              </a:spcBef>
              <a:buFontTx/>
              <a:buNone/>
            </a:pPr>
            <a:r>
              <a:rPr lang="en-US" altLang="en-US" sz="1800" b="0" i="0">
                <a:solidFill>
                  <a:srgbClr val="000066"/>
                </a:solidFill>
                <a:latin typeface="Trebuchet MS" pitchFamily="34" charset="0"/>
              </a:rPr>
              <a:t>Assets</a:t>
            </a:r>
          </a:p>
          <a:p>
            <a:pPr algn="ctr" defTabSz="903288">
              <a:lnSpc>
                <a:spcPct val="10000"/>
              </a:lnSpc>
              <a:spcBef>
                <a:spcPct val="50000"/>
              </a:spcBef>
              <a:buFontTx/>
              <a:buNone/>
            </a:pPr>
            <a:r>
              <a:rPr lang="en-US" altLang="en-US" sz="1800" b="0" i="0">
                <a:solidFill>
                  <a:srgbClr val="000066"/>
                </a:solidFill>
                <a:latin typeface="Trebuchet MS" pitchFamily="34" charset="0"/>
              </a:rPr>
              <a:t>identification</a:t>
            </a:r>
          </a:p>
          <a:p>
            <a:pPr algn="ctr" defTabSz="903288">
              <a:lnSpc>
                <a:spcPct val="20000"/>
              </a:lnSpc>
              <a:spcBef>
                <a:spcPct val="50000"/>
              </a:spcBef>
              <a:buFontTx/>
              <a:buNone/>
            </a:pPr>
            <a:r>
              <a:rPr lang="en-US" altLang="en-US" sz="1800" b="0" i="0">
                <a:solidFill>
                  <a:srgbClr val="000066"/>
                </a:solidFill>
                <a:latin typeface="Trebuchet MS" pitchFamily="34" charset="0"/>
              </a:rPr>
              <a:t>&amp; valuation</a:t>
            </a:r>
          </a:p>
        </p:txBody>
      </p:sp>
      <p:sp>
        <p:nvSpPr>
          <p:cNvPr id="1234950" name="Text Box 6"/>
          <p:cNvSpPr txBox="1">
            <a:spLocks noChangeArrowheads="1"/>
          </p:cNvSpPr>
          <p:nvPr/>
        </p:nvSpPr>
        <p:spPr bwMode="auto">
          <a:xfrm>
            <a:off x="381000" y="5410200"/>
            <a:ext cx="1828800" cy="822325"/>
          </a:xfrm>
          <a:prstGeom prst="rect">
            <a:avLst/>
          </a:prstGeom>
          <a:solidFill>
            <a:schemeClr val="bg1"/>
          </a:solidFill>
          <a:ln w="9525">
            <a:miter lim="800000"/>
            <a:headEnd/>
            <a:tailEnd/>
          </a:ln>
          <a:scene3d>
            <a:camera prst="legacyObliqueTopLeft"/>
            <a:lightRig rig="legacyFlat3" dir="t"/>
          </a:scene3d>
          <a:sp3d extrusionH="430200" prstMaterial="legacyMatte">
            <a:bevelT w="13500" h="13500" prst="angle"/>
            <a:bevelB w="13500" h="13500" prst="angle"/>
            <a:extrusionClr>
              <a:schemeClr val="bg1"/>
            </a:extrusionClr>
          </a:sp3d>
        </p:spPr>
        <p:txBody>
          <a:bodyPr lIns="90398" tIns="45199" rIns="90398" bIns="45199" anchor="ctr">
            <a:flatTx/>
          </a:bodyPr>
          <a:lstStyle/>
          <a:p>
            <a:pPr algn="ctr" defTabSz="903288">
              <a:spcBef>
                <a:spcPct val="50000"/>
              </a:spcBef>
              <a:buFontTx/>
              <a:buNone/>
            </a:pPr>
            <a:r>
              <a:rPr lang="en-US" altLang="en-US" sz="1800" b="0" i="0">
                <a:solidFill>
                  <a:srgbClr val="000066"/>
                </a:solidFill>
                <a:latin typeface="Trebuchet MS" pitchFamily="34" charset="0"/>
              </a:rPr>
              <a:t>Threats &amp;</a:t>
            </a:r>
          </a:p>
          <a:p>
            <a:pPr algn="ctr" defTabSz="903288">
              <a:lnSpc>
                <a:spcPct val="10000"/>
              </a:lnSpc>
              <a:spcBef>
                <a:spcPct val="50000"/>
              </a:spcBef>
              <a:buFontTx/>
              <a:buNone/>
            </a:pPr>
            <a:r>
              <a:rPr lang="en-US" altLang="en-US" sz="1800" b="0" i="0">
                <a:solidFill>
                  <a:srgbClr val="000066"/>
                </a:solidFill>
                <a:latin typeface="Trebuchet MS" pitchFamily="34" charset="0"/>
              </a:rPr>
              <a:t>Vulnerabilities</a:t>
            </a:r>
          </a:p>
          <a:p>
            <a:pPr algn="ctr" defTabSz="903288">
              <a:lnSpc>
                <a:spcPct val="20000"/>
              </a:lnSpc>
              <a:spcBef>
                <a:spcPct val="50000"/>
              </a:spcBef>
              <a:buFontTx/>
              <a:buNone/>
            </a:pPr>
            <a:r>
              <a:rPr lang="en-US" altLang="en-US" sz="1800" b="0" i="0">
                <a:solidFill>
                  <a:srgbClr val="000066"/>
                </a:solidFill>
                <a:latin typeface="Trebuchet MS" pitchFamily="34" charset="0"/>
              </a:rPr>
              <a:t>Assessment</a:t>
            </a:r>
          </a:p>
        </p:txBody>
      </p:sp>
      <p:sp>
        <p:nvSpPr>
          <p:cNvPr id="1234951" name="Text Box 7"/>
          <p:cNvSpPr txBox="1">
            <a:spLocks noChangeArrowheads="1"/>
          </p:cNvSpPr>
          <p:nvPr/>
        </p:nvSpPr>
        <p:spPr bwMode="auto">
          <a:xfrm>
            <a:off x="381000" y="4953000"/>
            <a:ext cx="3656013" cy="457200"/>
          </a:xfrm>
          <a:prstGeom prst="rect">
            <a:avLst/>
          </a:prstGeom>
          <a:solidFill>
            <a:srgbClr val="FFFF00"/>
          </a:solidFill>
          <a:ln w="9525">
            <a:miter lim="800000"/>
            <a:headEnd/>
            <a:tailEnd/>
          </a:ln>
          <a:scene3d>
            <a:camera prst="legacyObliqueTopLeft"/>
            <a:lightRig rig="legacyFlat3" dir="t"/>
          </a:scene3d>
          <a:sp3d extrusionH="430200" prstMaterial="legacyMatte">
            <a:bevelT w="13500" h="13500" prst="angle"/>
            <a:bevelB w="13500" h="13500" prst="angle"/>
            <a:extrusionClr>
              <a:srgbClr val="FFFF00"/>
            </a:extrusionClr>
          </a:sp3d>
        </p:spPr>
        <p:txBody>
          <a:bodyPr lIns="90398" tIns="45199" rIns="90398" bIns="45199" anchor="ctr">
            <a:flatTx/>
          </a:bodyPr>
          <a:lstStyle/>
          <a:p>
            <a:pPr algn="ctr" defTabSz="903288">
              <a:spcBef>
                <a:spcPct val="50000"/>
              </a:spcBef>
              <a:buFontTx/>
              <a:buNone/>
            </a:pPr>
            <a:r>
              <a:rPr lang="en-US" altLang="en-US" sz="1800" b="0" i="0">
                <a:solidFill>
                  <a:srgbClr val="000066"/>
                </a:solidFill>
                <a:latin typeface="Trebuchet MS" pitchFamily="34" charset="0"/>
              </a:rPr>
              <a:t>Risk Assessment</a:t>
            </a:r>
          </a:p>
        </p:txBody>
      </p:sp>
      <p:sp>
        <p:nvSpPr>
          <p:cNvPr id="1234952" name="Text Box 8"/>
          <p:cNvSpPr txBox="1">
            <a:spLocks noChangeArrowheads="1"/>
          </p:cNvSpPr>
          <p:nvPr/>
        </p:nvSpPr>
        <p:spPr bwMode="auto">
          <a:xfrm>
            <a:off x="5638800" y="2819400"/>
            <a:ext cx="2057400" cy="1322388"/>
          </a:xfrm>
          <a:prstGeom prst="rect">
            <a:avLst/>
          </a:prstGeom>
          <a:gradFill rotWithShape="0">
            <a:gsLst>
              <a:gs pos="0">
                <a:srgbClr val="FFCC00"/>
              </a:gs>
              <a:gs pos="100000">
                <a:srgbClr val="FFFFFF"/>
              </a:gs>
            </a:gsLst>
            <a:lin ang="5400000" scaled="1"/>
          </a:gradFill>
          <a:ln w="9525">
            <a:miter lim="800000"/>
            <a:headEnd/>
            <a:tailEnd/>
          </a:ln>
          <a:scene3d>
            <a:camera prst="legacyObliqueTopLeft"/>
            <a:lightRig rig="legacyFlat3" dir="t"/>
          </a:scene3d>
          <a:sp3d extrusionH="430200" prstMaterial="legacyMatte">
            <a:bevelT w="13500" h="13500" prst="angle"/>
            <a:bevelB w="13500" h="13500" prst="angle"/>
            <a:extrusionClr>
              <a:srgbClr val="FFCC00"/>
            </a:extrusionClr>
          </a:sp3d>
        </p:spPr>
        <p:txBody>
          <a:bodyPr lIns="90398" tIns="45199" rIns="90398" bIns="45199">
            <a:spAutoFit/>
            <a:flatTx/>
          </a:bodyPr>
          <a:lstStyle/>
          <a:p>
            <a:pPr algn="ctr" defTabSz="903288">
              <a:spcBef>
                <a:spcPct val="50000"/>
              </a:spcBef>
              <a:buFontTx/>
              <a:buNone/>
            </a:pPr>
            <a:r>
              <a:rPr lang="en-US" altLang="en-US" b="0" i="0">
                <a:solidFill>
                  <a:srgbClr val="000066"/>
                </a:solidFill>
                <a:latin typeface="Trebuchet MS" pitchFamily="34" charset="0"/>
              </a:rPr>
              <a:t>Information Security Management System</a:t>
            </a:r>
          </a:p>
        </p:txBody>
      </p:sp>
      <p:sp>
        <p:nvSpPr>
          <p:cNvPr id="1234953" name="Text Box 9"/>
          <p:cNvSpPr txBox="1">
            <a:spLocks noChangeArrowheads="1"/>
          </p:cNvSpPr>
          <p:nvPr/>
        </p:nvSpPr>
        <p:spPr bwMode="auto">
          <a:xfrm>
            <a:off x="7162800" y="5181600"/>
            <a:ext cx="1752600" cy="955675"/>
          </a:xfrm>
          <a:prstGeom prst="rect">
            <a:avLst/>
          </a:prstGeom>
          <a:solidFill>
            <a:srgbClr val="00FFFF"/>
          </a:solidFill>
          <a:ln w="9525">
            <a:miter lim="800000"/>
            <a:headEnd/>
            <a:tailEnd/>
          </a:ln>
          <a:scene3d>
            <a:camera prst="legacyObliqueTopLeft"/>
            <a:lightRig rig="legacyFlat3" dir="t"/>
          </a:scene3d>
          <a:sp3d extrusionH="430200" prstMaterial="legacyMatte">
            <a:bevelT w="13500" h="13500" prst="angle"/>
            <a:bevelB w="13500" h="13500" prst="angle"/>
            <a:extrusionClr>
              <a:srgbClr val="00FFFF"/>
            </a:extrusionClr>
          </a:sp3d>
        </p:spPr>
        <p:txBody>
          <a:bodyPr lIns="90398" tIns="45199" rIns="90398" bIns="45199">
            <a:spAutoFit/>
            <a:flatTx/>
          </a:bodyPr>
          <a:lstStyle/>
          <a:p>
            <a:pPr defTabSz="903288">
              <a:spcBef>
                <a:spcPct val="50000"/>
              </a:spcBef>
              <a:buFontTx/>
              <a:buNone/>
            </a:pPr>
            <a:r>
              <a:rPr lang="en-US" altLang="en-US" b="0" i="0">
                <a:solidFill>
                  <a:srgbClr val="0000FF"/>
                </a:solidFill>
                <a:latin typeface="Trebuchet MS" pitchFamily="34" charset="0"/>
              </a:rPr>
              <a:t>Policy,</a:t>
            </a:r>
          </a:p>
          <a:p>
            <a:pPr defTabSz="903288">
              <a:lnSpc>
                <a:spcPct val="40000"/>
              </a:lnSpc>
              <a:spcBef>
                <a:spcPct val="50000"/>
              </a:spcBef>
              <a:buFontTx/>
              <a:buNone/>
            </a:pPr>
            <a:r>
              <a:rPr lang="en-US" altLang="en-US" b="0" i="0">
                <a:solidFill>
                  <a:srgbClr val="0000FF"/>
                </a:solidFill>
                <a:latin typeface="Trebuchet MS" pitchFamily="34" charset="0"/>
              </a:rPr>
              <a:t>Procedures</a:t>
            </a:r>
          </a:p>
          <a:p>
            <a:pPr defTabSz="903288">
              <a:lnSpc>
                <a:spcPct val="40000"/>
              </a:lnSpc>
              <a:spcBef>
                <a:spcPct val="50000"/>
              </a:spcBef>
              <a:buFontTx/>
              <a:buNone/>
            </a:pPr>
            <a:r>
              <a:rPr lang="en-US" altLang="en-US" b="0" i="0">
                <a:solidFill>
                  <a:srgbClr val="0000FF"/>
                </a:solidFill>
                <a:latin typeface="Trebuchet MS" pitchFamily="34" charset="0"/>
              </a:rPr>
              <a:t>&amp; Controls</a:t>
            </a:r>
          </a:p>
        </p:txBody>
      </p:sp>
      <p:sp>
        <p:nvSpPr>
          <p:cNvPr id="1234954" name="Text Box 10"/>
          <p:cNvSpPr txBox="1">
            <a:spLocks noChangeArrowheads="1"/>
          </p:cNvSpPr>
          <p:nvPr/>
        </p:nvSpPr>
        <p:spPr bwMode="auto">
          <a:xfrm>
            <a:off x="381000" y="2057400"/>
            <a:ext cx="3733800" cy="762000"/>
          </a:xfrm>
          <a:prstGeom prst="rect">
            <a:avLst/>
          </a:prstGeom>
          <a:gradFill rotWithShape="0">
            <a:gsLst>
              <a:gs pos="0">
                <a:srgbClr val="FFCC00"/>
              </a:gs>
              <a:gs pos="100000">
                <a:srgbClr val="D1A700"/>
              </a:gs>
            </a:gsLst>
            <a:lin ang="5400000" scaled="1"/>
          </a:gradFill>
          <a:ln w="9525">
            <a:miter lim="800000"/>
            <a:headEnd/>
            <a:tailEnd/>
          </a:ln>
          <a:scene3d>
            <a:camera prst="legacyObliqueTopLeft"/>
            <a:lightRig rig="legacyFlat3" dir="t"/>
          </a:scene3d>
          <a:sp3d extrusionH="430200" prstMaterial="legacyMatte">
            <a:bevelT w="13500" h="13500" prst="angle"/>
            <a:bevelB w="13500" h="13500" prst="angle"/>
            <a:extrusionClr>
              <a:srgbClr val="FFCC00"/>
            </a:extrusionClr>
          </a:sp3d>
        </p:spPr>
        <p:txBody>
          <a:bodyPr lIns="90398" tIns="45199" rIns="90398" bIns="45199" anchor="ctr">
            <a:flatTx/>
          </a:bodyPr>
          <a:lstStyle/>
          <a:p>
            <a:pPr algn="ctr" defTabSz="903288">
              <a:spcBef>
                <a:spcPct val="50000"/>
              </a:spcBef>
              <a:buFontTx/>
              <a:buNone/>
            </a:pPr>
            <a:r>
              <a:rPr lang="en-US" altLang="en-US" b="0" i="0">
                <a:solidFill>
                  <a:srgbClr val="000066"/>
                </a:solidFill>
                <a:latin typeface="Trebuchet MS" pitchFamily="34" charset="0"/>
              </a:rPr>
              <a:t>Selection of controls</a:t>
            </a:r>
          </a:p>
          <a:p>
            <a:pPr algn="ctr" defTabSz="903288">
              <a:spcBef>
                <a:spcPct val="50000"/>
              </a:spcBef>
              <a:buFontTx/>
              <a:buNone/>
            </a:pPr>
            <a:r>
              <a:rPr lang="en-US" altLang="en-US" b="0" i="0">
                <a:solidFill>
                  <a:srgbClr val="000066"/>
                </a:solidFill>
                <a:latin typeface="Trebuchet MS" pitchFamily="34" charset="0"/>
              </a:rPr>
              <a:t>(ISO/IEC 27001)</a:t>
            </a:r>
          </a:p>
        </p:txBody>
      </p:sp>
      <p:graphicFrame>
        <p:nvGraphicFramePr>
          <p:cNvPr id="1234955" name="Object 11"/>
          <p:cNvGraphicFramePr>
            <a:graphicFrameLocks noChangeAspect="1"/>
          </p:cNvGraphicFramePr>
          <p:nvPr/>
        </p:nvGraphicFramePr>
        <p:xfrm>
          <a:off x="4495800" y="1066800"/>
          <a:ext cx="1600200" cy="1184275"/>
        </p:xfrm>
        <a:graphic>
          <a:graphicData uri="http://schemas.openxmlformats.org/presentationml/2006/ole">
            <p:oleObj spid="_x0000_s11276" name="Clip" r:id="rId4" imgW="1849831" imgH="1368857" progId="MS_ClipArt_Gallery.2">
              <p:embed/>
            </p:oleObj>
          </a:graphicData>
        </a:graphic>
      </p:graphicFrame>
      <p:sp>
        <p:nvSpPr>
          <p:cNvPr id="11277" name="Text Box 12"/>
          <p:cNvSpPr txBox="1">
            <a:spLocks noChangeArrowheads="1"/>
          </p:cNvSpPr>
          <p:nvPr/>
        </p:nvSpPr>
        <p:spPr bwMode="auto">
          <a:xfrm>
            <a:off x="914400" y="76200"/>
            <a:ext cx="7162800" cy="1187450"/>
          </a:xfrm>
          <a:prstGeom prst="rect">
            <a:avLst/>
          </a:prstGeom>
          <a:noFill/>
          <a:ln w="9525">
            <a:noFill/>
            <a:miter lim="800000"/>
            <a:headEnd/>
            <a:tailEnd/>
          </a:ln>
        </p:spPr>
        <p:txBody>
          <a:bodyPr lIns="90398" tIns="45199" rIns="90398" bIns="45199">
            <a:spAutoFit/>
          </a:bodyPr>
          <a:lstStyle/>
          <a:p>
            <a:pPr algn="ctr" defTabSz="903288">
              <a:spcBef>
                <a:spcPct val="50000"/>
              </a:spcBef>
              <a:buFontTx/>
              <a:buNone/>
            </a:pPr>
            <a:r>
              <a:rPr lang="en-US" altLang="en-US" sz="3600" i="0">
                <a:solidFill>
                  <a:srgbClr val="000066"/>
                </a:solidFill>
                <a:latin typeface="Century Schoolbook" pitchFamily="18" charset="0"/>
              </a:rPr>
              <a:t>Process for developing an ISMS</a:t>
            </a:r>
          </a:p>
        </p:txBody>
      </p:sp>
      <p:cxnSp>
        <p:nvCxnSpPr>
          <p:cNvPr id="1234957" name="AutoShape 13"/>
          <p:cNvCxnSpPr>
            <a:cxnSpLocks noChangeShapeType="1"/>
            <a:stCxn id="1234954" idx="0"/>
          </p:cNvCxnSpPr>
          <p:nvPr/>
        </p:nvCxnSpPr>
        <p:spPr bwMode="auto">
          <a:xfrm rot="-5400000">
            <a:off x="3447257" y="602456"/>
            <a:ext cx="393700" cy="2471737"/>
          </a:xfrm>
          <a:prstGeom prst="bentConnector2">
            <a:avLst/>
          </a:prstGeom>
          <a:noFill/>
          <a:ln w="9525">
            <a:solidFill>
              <a:schemeClr val="bg2"/>
            </a:solidFill>
            <a:miter lim="800000"/>
            <a:headEnd/>
            <a:tailEnd type="triangle" w="med" len="med"/>
          </a:ln>
        </p:spPr>
      </p:cxnSp>
      <p:cxnSp>
        <p:nvCxnSpPr>
          <p:cNvPr id="1234958" name="AutoShape 14"/>
          <p:cNvCxnSpPr>
            <a:cxnSpLocks noChangeShapeType="1"/>
          </p:cNvCxnSpPr>
          <p:nvPr/>
        </p:nvCxnSpPr>
        <p:spPr bwMode="auto">
          <a:xfrm>
            <a:off x="6019800" y="1641475"/>
            <a:ext cx="679450" cy="1146175"/>
          </a:xfrm>
          <a:prstGeom prst="bentConnector2">
            <a:avLst/>
          </a:prstGeom>
          <a:noFill/>
          <a:ln w="9525">
            <a:solidFill>
              <a:schemeClr val="bg2"/>
            </a:solidFill>
            <a:miter lim="800000"/>
            <a:headEnd/>
            <a:tailEnd type="triangle" w="med" len="med"/>
          </a:ln>
        </p:spPr>
      </p:cxnSp>
      <p:cxnSp>
        <p:nvCxnSpPr>
          <p:cNvPr id="1234959" name="AutoShape 15"/>
          <p:cNvCxnSpPr>
            <a:cxnSpLocks noChangeShapeType="1"/>
            <a:stCxn id="1234951" idx="0"/>
            <a:endCxn id="1234946" idx="2"/>
          </p:cNvCxnSpPr>
          <p:nvPr/>
        </p:nvCxnSpPr>
        <p:spPr bwMode="auto">
          <a:xfrm flipV="1">
            <a:off x="2365375" y="4610100"/>
            <a:ext cx="0" cy="287338"/>
          </a:xfrm>
          <a:prstGeom prst="straightConnector1">
            <a:avLst/>
          </a:prstGeom>
          <a:noFill/>
          <a:ln w="9525">
            <a:solidFill>
              <a:schemeClr val="bg2"/>
            </a:solidFill>
            <a:round/>
            <a:headEnd/>
            <a:tailEnd type="triangle" w="med" len="med"/>
          </a:ln>
        </p:spPr>
      </p:cxnSp>
      <p:cxnSp>
        <p:nvCxnSpPr>
          <p:cNvPr id="1234960" name="AutoShape 16"/>
          <p:cNvCxnSpPr>
            <a:cxnSpLocks noChangeShapeType="1"/>
            <a:stCxn id="1234948" idx="0"/>
            <a:endCxn id="1234954" idx="2"/>
          </p:cNvCxnSpPr>
          <p:nvPr/>
        </p:nvCxnSpPr>
        <p:spPr bwMode="auto">
          <a:xfrm flipV="1">
            <a:off x="2365375" y="2787650"/>
            <a:ext cx="42863" cy="227013"/>
          </a:xfrm>
          <a:prstGeom prst="straightConnector1">
            <a:avLst/>
          </a:prstGeom>
          <a:noFill/>
          <a:ln w="9525">
            <a:solidFill>
              <a:schemeClr val="bg2"/>
            </a:solidFill>
            <a:round/>
            <a:headEnd/>
            <a:tailEnd type="triangle" w="med" len="med"/>
          </a:ln>
        </p:spPr>
      </p:cxnSp>
      <p:cxnSp>
        <p:nvCxnSpPr>
          <p:cNvPr id="1234961" name="AutoShape 17"/>
          <p:cNvCxnSpPr>
            <a:cxnSpLocks noChangeShapeType="1"/>
          </p:cNvCxnSpPr>
          <p:nvPr/>
        </p:nvCxnSpPr>
        <p:spPr bwMode="auto">
          <a:xfrm>
            <a:off x="7696200" y="3441700"/>
            <a:ext cx="368300" cy="1682750"/>
          </a:xfrm>
          <a:prstGeom prst="bentConnector2">
            <a:avLst/>
          </a:prstGeom>
          <a:noFill/>
          <a:ln w="9525">
            <a:solidFill>
              <a:schemeClr val="bg2"/>
            </a:solidFill>
            <a:miter lim="800000"/>
            <a:headEnd/>
            <a:tailEnd type="triangle" w="med" len="med"/>
          </a:ln>
        </p:spPr>
      </p:cxn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afterEffect">
                                  <p:stCondLst>
                                    <p:cond delay="1000"/>
                                  </p:stCondLst>
                                  <p:childTnLst>
                                    <p:set>
                                      <p:cBhvr>
                                        <p:cTn id="6" dur="1" fill="hold">
                                          <p:stCondLst>
                                            <p:cond delay="499"/>
                                          </p:stCondLst>
                                        </p:cTn>
                                        <p:tgtEl>
                                          <p:spTgt spid="1234949"/>
                                        </p:tgtEl>
                                        <p:attrNameLst>
                                          <p:attrName>style.visibility</p:attrName>
                                        </p:attrNameLst>
                                      </p:cBhvr>
                                      <p:to>
                                        <p:strVal val="visible"/>
                                      </p:to>
                                    </p:set>
                                  </p:childTnLst>
                                </p:cTn>
                              </p:par>
                            </p:childTnLst>
                          </p:cTn>
                        </p:par>
                        <p:par>
                          <p:cTn id="7" fill="hold" nodeType="afterGroup">
                            <p:stCondLst>
                              <p:cond delay="1500"/>
                            </p:stCondLst>
                            <p:childTnLst>
                              <p:par>
                                <p:cTn id="8" presetID="1" presetClass="entr" presetSubtype="0" fill="hold" grpId="0" nodeType="afterEffect">
                                  <p:stCondLst>
                                    <p:cond delay="3000"/>
                                  </p:stCondLst>
                                  <p:childTnLst>
                                    <p:set>
                                      <p:cBhvr>
                                        <p:cTn id="9" dur="1" fill="hold">
                                          <p:stCondLst>
                                            <p:cond delay="499"/>
                                          </p:stCondLst>
                                        </p:cTn>
                                        <p:tgtEl>
                                          <p:spTgt spid="1234950"/>
                                        </p:tgtEl>
                                        <p:attrNameLst>
                                          <p:attrName>style.visibility</p:attrName>
                                        </p:attrNameLst>
                                      </p:cBhvr>
                                      <p:to>
                                        <p:strVal val="visible"/>
                                      </p:to>
                                    </p:set>
                                  </p:childTnLst>
                                </p:cTn>
                              </p:par>
                            </p:childTnLst>
                          </p:cTn>
                        </p:par>
                        <p:par>
                          <p:cTn id="10" fill="hold" nodeType="afterGroup">
                            <p:stCondLst>
                              <p:cond delay="5000"/>
                            </p:stCondLst>
                            <p:childTnLst>
                              <p:par>
                                <p:cTn id="11" presetID="1" presetClass="entr" presetSubtype="0" fill="hold" grpId="0" nodeType="afterEffect">
                                  <p:stCondLst>
                                    <p:cond delay="3000"/>
                                  </p:stCondLst>
                                  <p:childTnLst>
                                    <p:set>
                                      <p:cBhvr>
                                        <p:cTn id="12" dur="1" fill="hold">
                                          <p:stCondLst>
                                            <p:cond delay="499"/>
                                          </p:stCondLst>
                                        </p:cTn>
                                        <p:tgtEl>
                                          <p:spTgt spid="1234951"/>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nodeType="clickEffect">
                                  <p:stCondLst>
                                    <p:cond delay="0"/>
                                  </p:stCondLst>
                                  <p:childTnLst>
                                    <p:set>
                                      <p:cBhvr>
                                        <p:cTn id="16" dur="1" fill="hold">
                                          <p:stCondLst>
                                            <p:cond delay="499"/>
                                          </p:stCondLst>
                                        </p:cTn>
                                        <p:tgtEl>
                                          <p:spTgt spid="1234959"/>
                                        </p:tgtEl>
                                        <p:attrNameLst>
                                          <p:attrName>style.visibility</p:attrName>
                                        </p:attrNameLst>
                                      </p:cBhvr>
                                      <p:to>
                                        <p:strVal val="visible"/>
                                      </p:to>
                                    </p:set>
                                  </p:childTnLst>
                                </p:cTn>
                              </p:par>
                            </p:childTnLst>
                          </p:cTn>
                        </p:par>
                        <p:par>
                          <p:cTn id="17" fill="hold" nodeType="afterGroup">
                            <p:stCondLst>
                              <p:cond delay="500"/>
                            </p:stCondLst>
                            <p:childTnLst>
                              <p:par>
                                <p:cTn id="18" presetID="1" presetClass="entr" presetSubtype="0" fill="hold" grpId="0" nodeType="afterEffect">
                                  <p:stCondLst>
                                    <p:cond delay="0"/>
                                  </p:stCondLst>
                                  <p:childTnLst>
                                    <p:set>
                                      <p:cBhvr>
                                        <p:cTn id="19" dur="1" fill="hold">
                                          <p:stCondLst>
                                            <p:cond delay="499"/>
                                          </p:stCondLst>
                                        </p:cTn>
                                        <p:tgtEl>
                                          <p:spTgt spid="1234946"/>
                                        </p:tgtEl>
                                        <p:attrNameLst>
                                          <p:attrName>style.visibility</p:attrName>
                                        </p:attrNameLst>
                                      </p:cBhvr>
                                      <p:to>
                                        <p:strVal val="visible"/>
                                      </p:to>
                                    </p:set>
                                  </p:childTnLst>
                                </p:cTn>
                              </p:par>
                            </p:childTnLst>
                          </p:cTn>
                        </p:par>
                        <p:par>
                          <p:cTn id="20" fill="hold" nodeType="afterGroup">
                            <p:stCondLst>
                              <p:cond delay="1000"/>
                            </p:stCondLst>
                            <p:childTnLst>
                              <p:par>
                                <p:cTn id="21" presetID="1" presetClass="entr" presetSubtype="0" fill="hold" grpId="0" nodeType="afterEffect">
                                  <p:stCondLst>
                                    <p:cond delay="3000"/>
                                  </p:stCondLst>
                                  <p:childTnLst>
                                    <p:set>
                                      <p:cBhvr>
                                        <p:cTn id="22" dur="1" fill="hold">
                                          <p:stCondLst>
                                            <p:cond delay="499"/>
                                          </p:stCondLst>
                                        </p:cTn>
                                        <p:tgtEl>
                                          <p:spTgt spid="1234947"/>
                                        </p:tgtEl>
                                        <p:attrNameLst>
                                          <p:attrName>style.visibility</p:attrName>
                                        </p:attrNameLst>
                                      </p:cBhvr>
                                      <p:to>
                                        <p:strVal val="visible"/>
                                      </p:to>
                                    </p:set>
                                  </p:childTnLst>
                                </p:cTn>
                              </p:par>
                            </p:childTnLst>
                          </p:cTn>
                        </p:par>
                        <p:par>
                          <p:cTn id="23" fill="hold" nodeType="afterGroup">
                            <p:stCondLst>
                              <p:cond delay="4500"/>
                            </p:stCondLst>
                            <p:childTnLst>
                              <p:par>
                                <p:cTn id="24" presetID="1" presetClass="entr" presetSubtype="0" fill="hold" grpId="0" nodeType="afterEffect">
                                  <p:stCondLst>
                                    <p:cond delay="1000"/>
                                  </p:stCondLst>
                                  <p:childTnLst>
                                    <p:set>
                                      <p:cBhvr>
                                        <p:cTn id="25" dur="1" fill="hold">
                                          <p:stCondLst>
                                            <p:cond delay="499"/>
                                          </p:stCondLst>
                                        </p:cTn>
                                        <p:tgtEl>
                                          <p:spTgt spid="1234948"/>
                                        </p:tgtEl>
                                        <p:attrNameLst>
                                          <p:attrName>style.visibility</p:attrName>
                                        </p:attrNameLst>
                                      </p:cBhvr>
                                      <p:to>
                                        <p:strVal val="visible"/>
                                      </p:to>
                                    </p:set>
                                  </p:childTnLst>
                                </p:cTn>
                              </p:par>
                            </p:childTnLst>
                          </p:cTn>
                        </p:par>
                      </p:childTnLst>
                    </p:cTn>
                  </p:par>
                  <p:par>
                    <p:cTn id="26" fill="hold" nodeType="clickPar">
                      <p:stCondLst>
                        <p:cond delay="indefinite"/>
                      </p:stCondLst>
                      <p:childTnLst>
                        <p:par>
                          <p:cTn id="27" fill="hold" nodeType="withGroup">
                            <p:stCondLst>
                              <p:cond delay="0"/>
                            </p:stCondLst>
                            <p:childTnLst>
                              <p:par>
                                <p:cTn id="28" presetID="1" presetClass="entr" presetSubtype="0" fill="hold" nodeType="clickEffect">
                                  <p:stCondLst>
                                    <p:cond delay="0"/>
                                  </p:stCondLst>
                                  <p:childTnLst>
                                    <p:set>
                                      <p:cBhvr>
                                        <p:cTn id="29" dur="1" fill="hold">
                                          <p:stCondLst>
                                            <p:cond delay="499"/>
                                          </p:stCondLst>
                                        </p:cTn>
                                        <p:tgtEl>
                                          <p:spTgt spid="1234960"/>
                                        </p:tgtEl>
                                        <p:attrNameLst>
                                          <p:attrName>style.visibility</p:attrName>
                                        </p:attrNameLst>
                                      </p:cBhvr>
                                      <p:to>
                                        <p:strVal val="visible"/>
                                      </p:to>
                                    </p:set>
                                  </p:childTnLst>
                                </p:cTn>
                              </p:par>
                            </p:childTnLst>
                          </p:cTn>
                        </p:par>
                        <p:par>
                          <p:cTn id="30" fill="hold" nodeType="afterGroup">
                            <p:stCondLst>
                              <p:cond delay="500"/>
                            </p:stCondLst>
                            <p:childTnLst>
                              <p:par>
                                <p:cTn id="31" presetID="1" presetClass="entr" presetSubtype="0" fill="hold" grpId="0" nodeType="afterEffect">
                                  <p:stCondLst>
                                    <p:cond delay="0"/>
                                  </p:stCondLst>
                                  <p:childTnLst>
                                    <p:set>
                                      <p:cBhvr>
                                        <p:cTn id="32" dur="1" fill="hold">
                                          <p:stCondLst>
                                            <p:cond delay="499"/>
                                          </p:stCondLst>
                                        </p:cTn>
                                        <p:tgtEl>
                                          <p:spTgt spid="1234954"/>
                                        </p:tgtEl>
                                        <p:attrNameLst>
                                          <p:attrName>style.visibility</p:attrName>
                                        </p:attrNameLst>
                                      </p:cBhvr>
                                      <p:to>
                                        <p:strVal val="visible"/>
                                      </p:to>
                                    </p:set>
                                  </p:childTnLst>
                                </p:cTn>
                              </p:par>
                            </p:childTnLst>
                          </p:cTn>
                        </p:par>
                      </p:childTnLst>
                    </p:cTn>
                  </p:par>
                  <p:par>
                    <p:cTn id="33" fill="hold" nodeType="clickPar">
                      <p:stCondLst>
                        <p:cond delay="indefinite"/>
                      </p:stCondLst>
                      <p:childTnLst>
                        <p:par>
                          <p:cTn id="34" fill="hold" nodeType="withGroup">
                            <p:stCondLst>
                              <p:cond delay="0"/>
                            </p:stCondLst>
                            <p:childTnLst>
                              <p:par>
                                <p:cTn id="35" presetID="1" presetClass="entr" presetSubtype="0" fill="hold" nodeType="clickEffect">
                                  <p:stCondLst>
                                    <p:cond delay="0"/>
                                  </p:stCondLst>
                                  <p:childTnLst>
                                    <p:set>
                                      <p:cBhvr>
                                        <p:cTn id="36" dur="1" fill="hold">
                                          <p:stCondLst>
                                            <p:cond delay="499"/>
                                          </p:stCondLst>
                                        </p:cTn>
                                        <p:tgtEl>
                                          <p:spTgt spid="1234957"/>
                                        </p:tgtEl>
                                        <p:attrNameLst>
                                          <p:attrName>style.visibility</p:attrName>
                                        </p:attrNameLst>
                                      </p:cBhvr>
                                      <p:to>
                                        <p:strVal val="visible"/>
                                      </p:to>
                                    </p:set>
                                  </p:childTnLst>
                                </p:cTn>
                              </p:par>
                            </p:childTnLst>
                          </p:cTn>
                        </p:par>
                        <p:par>
                          <p:cTn id="37" fill="hold" nodeType="afterGroup">
                            <p:stCondLst>
                              <p:cond delay="500"/>
                            </p:stCondLst>
                            <p:childTnLst>
                              <p:par>
                                <p:cTn id="38" presetID="1" presetClass="entr" presetSubtype="0" fill="hold" nodeType="afterEffect">
                                  <p:stCondLst>
                                    <p:cond delay="0"/>
                                  </p:stCondLst>
                                  <p:childTnLst>
                                    <p:set>
                                      <p:cBhvr>
                                        <p:cTn id="39" dur="1" fill="hold">
                                          <p:stCondLst>
                                            <p:cond delay="499"/>
                                          </p:stCondLst>
                                        </p:cTn>
                                        <p:tgtEl>
                                          <p:spTgt spid="1234955"/>
                                        </p:tgtEl>
                                        <p:attrNameLst>
                                          <p:attrName>style.visibility</p:attrName>
                                        </p:attrNameLst>
                                      </p:cBhvr>
                                      <p:to>
                                        <p:strVal val="visible"/>
                                      </p:to>
                                    </p:set>
                                  </p:childTnLst>
                                </p:cTn>
                              </p:par>
                            </p:childTnLst>
                          </p:cTn>
                        </p:par>
                        <p:par>
                          <p:cTn id="40" fill="hold" nodeType="afterGroup">
                            <p:stCondLst>
                              <p:cond delay="1000"/>
                            </p:stCondLst>
                            <p:childTnLst>
                              <p:par>
                                <p:cTn id="41" presetID="1" presetClass="entr" presetSubtype="0" fill="hold" nodeType="afterEffect">
                                  <p:stCondLst>
                                    <p:cond delay="1000"/>
                                  </p:stCondLst>
                                  <p:childTnLst>
                                    <p:set>
                                      <p:cBhvr>
                                        <p:cTn id="42" dur="1" fill="hold">
                                          <p:stCondLst>
                                            <p:cond delay="499"/>
                                          </p:stCondLst>
                                        </p:cTn>
                                        <p:tgtEl>
                                          <p:spTgt spid="1234958"/>
                                        </p:tgtEl>
                                        <p:attrNameLst>
                                          <p:attrName>style.visibility</p:attrName>
                                        </p:attrNameLst>
                                      </p:cBhvr>
                                      <p:to>
                                        <p:strVal val="visible"/>
                                      </p:to>
                                    </p:set>
                                  </p:childTnLst>
                                </p:cTn>
                              </p:par>
                            </p:childTnLst>
                          </p:cTn>
                        </p:par>
                        <p:par>
                          <p:cTn id="43" fill="hold" nodeType="afterGroup">
                            <p:stCondLst>
                              <p:cond delay="2500"/>
                            </p:stCondLst>
                            <p:childTnLst>
                              <p:par>
                                <p:cTn id="44" presetID="1" presetClass="entr" presetSubtype="0" fill="hold" grpId="0" nodeType="afterEffect">
                                  <p:stCondLst>
                                    <p:cond delay="0"/>
                                  </p:stCondLst>
                                  <p:childTnLst>
                                    <p:set>
                                      <p:cBhvr>
                                        <p:cTn id="45" dur="1" fill="hold">
                                          <p:stCondLst>
                                            <p:cond delay="499"/>
                                          </p:stCondLst>
                                        </p:cTn>
                                        <p:tgtEl>
                                          <p:spTgt spid="1234952"/>
                                        </p:tgtEl>
                                        <p:attrNameLst>
                                          <p:attrName>style.visibility</p:attrName>
                                        </p:attrNameLst>
                                      </p:cBhvr>
                                      <p:to>
                                        <p:strVal val="visible"/>
                                      </p:to>
                                    </p:set>
                                  </p:childTnLst>
                                </p:cTn>
                              </p:par>
                            </p:childTnLst>
                          </p:cTn>
                        </p:par>
                        <p:par>
                          <p:cTn id="46" fill="hold" nodeType="afterGroup">
                            <p:stCondLst>
                              <p:cond delay="3000"/>
                            </p:stCondLst>
                            <p:childTnLst>
                              <p:par>
                                <p:cTn id="47" presetID="1" presetClass="entr" presetSubtype="0" fill="hold" nodeType="afterEffect">
                                  <p:stCondLst>
                                    <p:cond delay="1000"/>
                                  </p:stCondLst>
                                  <p:childTnLst>
                                    <p:set>
                                      <p:cBhvr>
                                        <p:cTn id="48" dur="1" fill="hold">
                                          <p:stCondLst>
                                            <p:cond delay="499"/>
                                          </p:stCondLst>
                                        </p:cTn>
                                        <p:tgtEl>
                                          <p:spTgt spid="1234961"/>
                                        </p:tgtEl>
                                        <p:attrNameLst>
                                          <p:attrName>style.visibility</p:attrName>
                                        </p:attrNameLst>
                                      </p:cBhvr>
                                      <p:to>
                                        <p:strVal val="visible"/>
                                      </p:to>
                                    </p:set>
                                  </p:childTnLst>
                                </p:cTn>
                              </p:par>
                            </p:childTnLst>
                          </p:cTn>
                        </p:par>
                        <p:par>
                          <p:cTn id="49" fill="hold" nodeType="afterGroup">
                            <p:stCondLst>
                              <p:cond delay="4500"/>
                            </p:stCondLst>
                            <p:childTnLst>
                              <p:par>
                                <p:cTn id="50" presetID="1" presetClass="entr" presetSubtype="0" fill="hold" grpId="0" nodeType="afterEffect">
                                  <p:stCondLst>
                                    <p:cond delay="0"/>
                                  </p:stCondLst>
                                  <p:childTnLst>
                                    <p:set>
                                      <p:cBhvr>
                                        <p:cTn id="51" dur="1" fill="hold">
                                          <p:stCondLst>
                                            <p:cond delay="499"/>
                                          </p:stCondLst>
                                        </p:cTn>
                                        <p:tgtEl>
                                          <p:spTgt spid="123495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4946" grpId="0" animBg="1" autoUpdateAnimBg="0"/>
      <p:bldP spid="1234947" grpId="0" animBg="1" autoUpdateAnimBg="0"/>
      <p:bldP spid="1234948" grpId="0" animBg="1" autoUpdateAnimBg="0"/>
      <p:bldP spid="1234949" grpId="0" animBg="1" autoUpdateAnimBg="0"/>
      <p:bldP spid="1234950" grpId="0" animBg="1" autoUpdateAnimBg="0"/>
      <p:bldP spid="1234951" grpId="0" animBg="1" autoUpdateAnimBg="0"/>
      <p:bldP spid="1234952" grpId="0" animBg="1" autoUpdateAnimBg="0"/>
      <p:bldP spid="1234953" grpId="0" animBg="1" autoUpdateAnimBg="0"/>
      <p:bldP spid="1234954" grpId="0" animBg="1" autoUpdateAnimBg="0"/>
    </p:bldLst>
  </p:timing>
</p:sld>
</file>

<file path=ppt/theme/theme1.xml><?xml version="1.0" encoding="utf-8"?>
<a:theme xmlns:a="http://schemas.openxmlformats.org/drawingml/2006/main" name="Session 1 Introduction Ver 0 25 Feb 2003">
  <a:themeElements>
    <a:clrScheme name="Session 1 Introduction Ver 0 25 Feb 2003 9">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0066"/>
      </a:hlink>
      <a:folHlink>
        <a:srgbClr val="CC0000"/>
      </a:folHlink>
    </a:clrScheme>
    <a:fontScheme name="Session 1 Introduction Ver 0 25 Feb 2003">
      <a:majorFont>
        <a:latin typeface="Century Schoolboo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127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461963" marR="0" indent="-461963" algn="l" defTabSz="914400" rtl="0" eaLnBrk="0" fontAlgn="base" latinLnBrk="0" hangingPunct="0">
          <a:lnSpc>
            <a:spcPct val="100000"/>
          </a:lnSpc>
          <a:spcBef>
            <a:spcPct val="0"/>
          </a:spcBef>
          <a:spcAft>
            <a:spcPct val="0"/>
          </a:spcAft>
          <a:buClrTx/>
          <a:buSzTx/>
          <a:buFont typeface="Wingdings" pitchFamily="2" charset="2"/>
          <a:buChar char="v"/>
          <a:tabLst/>
          <a:defRPr kumimoji="0" lang="en-US" sz="2000" b="1" i="1" u="none" strike="noStrike" cap="none" normalizeH="0" baseline="0" smtClean="0">
            <a:ln>
              <a:noFill/>
            </a:ln>
            <a:solidFill>
              <a:schemeClr val="accent1"/>
            </a:solidFill>
            <a:effectLst/>
            <a:latin typeface="Arial" pitchFamily="34" charset="0"/>
          </a:defRPr>
        </a:defPPr>
      </a:lstStyle>
    </a:spDef>
    <a:lnDef>
      <a:spPr bwMode="auto">
        <a:xfrm>
          <a:off x="0" y="0"/>
          <a:ext cx="1" cy="1"/>
        </a:xfrm>
        <a:custGeom>
          <a:avLst/>
          <a:gdLst/>
          <a:ahLst/>
          <a:cxnLst/>
          <a:rect l="0" t="0" r="0" b="0"/>
          <a:pathLst/>
        </a:custGeom>
        <a:noFill/>
        <a:ln w="127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461963" marR="0" indent="-461963" algn="l" defTabSz="914400" rtl="0" eaLnBrk="0" fontAlgn="base" latinLnBrk="0" hangingPunct="0">
          <a:lnSpc>
            <a:spcPct val="100000"/>
          </a:lnSpc>
          <a:spcBef>
            <a:spcPct val="0"/>
          </a:spcBef>
          <a:spcAft>
            <a:spcPct val="0"/>
          </a:spcAft>
          <a:buClrTx/>
          <a:buSzTx/>
          <a:buFont typeface="Wingdings" pitchFamily="2" charset="2"/>
          <a:buChar char="v"/>
          <a:tabLst/>
          <a:defRPr kumimoji="0" lang="en-US" sz="2000" b="1" i="1" u="none" strike="noStrike" cap="none" normalizeH="0" baseline="0" smtClean="0">
            <a:ln>
              <a:noFill/>
            </a:ln>
            <a:solidFill>
              <a:schemeClr val="accent1"/>
            </a:solidFill>
            <a:effectLst/>
            <a:latin typeface="Arial" pitchFamily="34" charset="0"/>
          </a:defRPr>
        </a:defPPr>
      </a:lstStyle>
    </a:lnDef>
  </a:objectDefaults>
  <a:extraClrSchemeLst>
    <a:extraClrScheme>
      <a:clrScheme name="Session 1 Introduction Ver 0 25 Feb 2003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ession 1 Introduction Ver 0 25 Feb 2003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ession 1 Introduction Ver 0 25 Feb 2003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ession 1 Introduction Ver 0 25 Feb 2003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ession 1 Introduction Ver 0 25 Feb 2003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ession 1 Introduction Ver 0 25 Feb 2003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ession 1 Introduction Ver 0 25 Feb 2003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Session 1 Introduction Ver 0 25 Feb 2003 8">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0066"/>
        </a:hlink>
        <a:folHlink>
          <a:srgbClr val="B2B2B2"/>
        </a:folHlink>
      </a:clrScheme>
      <a:clrMap bg1="lt1" tx1="dk1" bg2="lt2" tx2="dk2" accent1="accent1" accent2="accent2" accent3="accent3" accent4="accent4" accent5="accent5" accent6="accent6" hlink="hlink" folHlink="folHlink"/>
    </a:extraClrScheme>
    <a:extraClrScheme>
      <a:clrScheme name="Session 1 Introduction Ver 0 25 Feb 2003 9">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0066"/>
        </a:hlink>
        <a:folHlink>
          <a:srgbClr val="CC00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12969</TotalTime>
  <Words>5478</Words>
  <Application>Microsoft Office PowerPoint</Application>
  <PresentationFormat>Letter Paper (8.5x11 in)</PresentationFormat>
  <Paragraphs>927</Paragraphs>
  <Slides>50</Slides>
  <Notes>34</Notes>
  <HiddenSlides>0</HiddenSlides>
  <MMClips>0</MMClips>
  <ScaleCrop>false</ScaleCrop>
  <HeadingPairs>
    <vt:vector size="8" baseType="variant">
      <vt:variant>
        <vt:lpstr>Fonts Used</vt:lpstr>
      </vt:variant>
      <vt:variant>
        <vt:i4>11</vt:i4>
      </vt:variant>
      <vt:variant>
        <vt:lpstr>Theme</vt:lpstr>
      </vt:variant>
      <vt:variant>
        <vt:i4>1</vt:i4>
      </vt:variant>
      <vt:variant>
        <vt:lpstr>Embedded OLE Servers</vt:lpstr>
      </vt:variant>
      <vt:variant>
        <vt:i4>4</vt:i4>
      </vt:variant>
      <vt:variant>
        <vt:lpstr>Slide Titles</vt:lpstr>
      </vt:variant>
      <vt:variant>
        <vt:i4>50</vt:i4>
      </vt:variant>
    </vt:vector>
  </HeadingPairs>
  <TitlesOfParts>
    <vt:vector size="66" baseType="lpstr">
      <vt:lpstr>Arial</vt:lpstr>
      <vt:lpstr>Wingdings</vt:lpstr>
      <vt:lpstr>Century Schoolbook</vt:lpstr>
      <vt:lpstr>Times New Roman</vt:lpstr>
      <vt:lpstr>TimesNewRoman</vt:lpstr>
      <vt:lpstr>Monotype Sorts</vt:lpstr>
      <vt:lpstr>Trebuchet MS</vt:lpstr>
      <vt:lpstr>Tekton</vt:lpstr>
      <vt:lpstr>Calibri</vt:lpstr>
      <vt:lpstr>SimSun</vt:lpstr>
      <vt:lpstr>Wingdings 2</vt:lpstr>
      <vt:lpstr>Session 1 Introduction Ver 0 25 Feb 2003</vt:lpstr>
      <vt:lpstr>Microsoft Clip Gallery</vt:lpstr>
      <vt:lpstr>Microsoft Word Document</vt:lpstr>
      <vt:lpstr>Clip</vt:lpstr>
      <vt:lpstr>Image</vt:lpstr>
      <vt:lpstr>Slide 1</vt:lpstr>
      <vt:lpstr>What is Information ? </vt:lpstr>
      <vt:lpstr>Slide 3</vt:lpstr>
      <vt:lpstr>What is  needed?</vt:lpstr>
      <vt:lpstr>Information Security ……</vt:lpstr>
      <vt:lpstr>Objectives of Information Security</vt:lpstr>
      <vt:lpstr>Why ISMS ?</vt:lpstr>
      <vt:lpstr>Information Security Management System (ISMS)</vt:lpstr>
      <vt:lpstr>Slide 9</vt:lpstr>
      <vt:lpstr>ISMS Standards</vt:lpstr>
      <vt:lpstr>ISO 27001 Structure</vt:lpstr>
      <vt:lpstr>ISMS process framework requirements</vt:lpstr>
      <vt:lpstr>ISMS process framework requirements</vt:lpstr>
      <vt:lpstr>ISMS control requirements</vt:lpstr>
      <vt:lpstr>ISO 27001: Control Objectives and Controls</vt:lpstr>
      <vt:lpstr>Structure of Annexure-A</vt:lpstr>
      <vt:lpstr>A.5 Security policy</vt:lpstr>
      <vt:lpstr>A5 Security Policy</vt:lpstr>
      <vt:lpstr>A.6 Organization of information security</vt:lpstr>
      <vt:lpstr>A.6 Organization of information security </vt:lpstr>
      <vt:lpstr>A.7 Asset management</vt:lpstr>
      <vt:lpstr>A.7 Asset management</vt:lpstr>
      <vt:lpstr>A.8 Human resources security</vt:lpstr>
      <vt:lpstr>A.8.1 Human resources security</vt:lpstr>
      <vt:lpstr>A.9 Physical and environmental security</vt:lpstr>
      <vt:lpstr>A.9 Physical and environmental security</vt:lpstr>
      <vt:lpstr>A.10 Communications and operations management </vt:lpstr>
      <vt:lpstr>A.10 communications and operations management</vt:lpstr>
      <vt:lpstr>Slide 29</vt:lpstr>
      <vt:lpstr>Slide 30</vt:lpstr>
      <vt:lpstr>A.11 Access control </vt:lpstr>
      <vt:lpstr>A.11 Access control</vt:lpstr>
      <vt:lpstr>Slide 33</vt:lpstr>
      <vt:lpstr>A.12 Information systems acquisitions, development and  maintenance</vt:lpstr>
      <vt:lpstr>A.12 Information systems acquisition, development and maintatenance</vt:lpstr>
      <vt:lpstr>A.13 Information security incident manageAment</vt:lpstr>
      <vt:lpstr>A.13 Information security incident management</vt:lpstr>
      <vt:lpstr>A.14 Business continuity management</vt:lpstr>
      <vt:lpstr>A.14 Business continuity management</vt:lpstr>
      <vt:lpstr>A.15 Compliance</vt:lpstr>
      <vt:lpstr>A.15 Compliance</vt:lpstr>
      <vt:lpstr>Slide 42</vt:lpstr>
      <vt:lpstr>Preparation &amp; Implementation</vt:lpstr>
      <vt:lpstr>Typical ISMS Document Classification </vt:lpstr>
      <vt:lpstr>Extent of Documentation</vt:lpstr>
      <vt:lpstr>Slide 46</vt:lpstr>
      <vt:lpstr>Certification Process</vt:lpstr>
      <vt:lpstr>Maintenance of Certification</vt:lpstr>
      <vt:lpstr>ISMS Certification V/s Legal Compliance</vt:lpstr>
      <vt:lpstr>Benefits of ISO27001 Certification</vt:lpstr>
    </vt:vector>
  </TitlesOfParts>
  <Company>STQC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ISMS LA PPTs</dc:title>
  <dc:creator>Rakesh maheshwari</dc:creator>
  <cp:lastModifiedBy>G.E.L</cp:lastModifiedBy>
  <cp:revision>278</cp:revision>
  <dcterms:modified xsi:type="dcterms:W3CDTF">2013-09-20T05:57:53Z</dcterms:modified>
</cp:coreProperties>
</file>